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60" r:id="rId3"/>
    <p:sldId id="261" r:id="rId4"/>
    <p:sldId id="262" r:id="rId5"/>
    <p:sldId id="263" r:id="rId6"/>
    <p:sldId id="266" r:id="rId7"/>
    <p:sldId id="265" r:id="rId8"/>
    <p:sldId id="269" r:id="rId9"/>
    <p:sldId id="267" r:id="rId10"/>
    <p:sldId id="264" r:id="rId11"/>
    <p:sldId id="276" r:id="rId12"/>
    <p:sldId id="290" r:id="rId13"/>
    <p:sldId id="270" r:id="rId14"/>
    <p:sldId id="271" r:id="rId15"/>
    <p:sldId id="272" r:id="rId16"/>
    <p:sldId id="279" r:id="rId17"/>
    <p:sldId id="274" r:id="rId18"/>
    <p:sldId id="275" r:id="rId19"/>
    <p:sldId id="284" r:id="rId20"/>
    <p:sldId id="280" r:id="rId21"/>
    <p:sldId id="278" r:id="rId22"/>
    <p:sldId id="291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89" r:id="rId3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9" autoAdjust="0"/>
  </p:normalViewPr>
  <p:slideViewPr>
    <p:cSldViewPr>
      <p:cViewPr varScale="1">
        <p:scale>
          <a:sx n="70" d="100"/>
          <a:sy n="70" d="100"/>
        </p:scale>
        <p:origin x="-6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1322B-343E-42E0-BECF-5B16429659A6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2B088-E6FD-4C3B-B7DA-3D14ED27B96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8E217-7A18-4875-90EF-2919A6996744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2423E-D114-44CF-B732-4FD6D51D53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DA085-9153-40CE-A49E-75172BB78349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9A876-BBCF-4F17-9F40-E10580B92B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38128-D39A-4AD4-8F21-AFCDD25EC3B5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C3D16-868D-43A4-B7E5-2542FE3C02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8A1A-7DA0-4D13-BA52-846E04111AE9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8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D2E90-3673-4FDE-824C-A2EC8944746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C061E-38B6-4880-81F6-A28B8EF776FD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4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E0269-D40F-4DDC-8198-6599125543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64D4D-2F42-4278-8E94-AEB0430703CB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3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BCD43-EBA2-40D2-8B8B-89E6E62DF1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33748-3636-4CD6-8F73-43D03F8DA344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6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F5A72-B189-43D7-84E5-2BD5CE978B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taglia e arrotonda singolo angolo rettangolo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riangolo rettangolo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igura a mano libera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95797-A1EE-43C6-A7B5-DF9A5F11C9DE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10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A4BFE-A7CD-4121-A367-508A2D1E518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DF8B-38BD-4A07-BE7F-336887E9E46A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7305-2F0D-468C-A38A-1BAEF5E4C4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FA8C1-D75D-48C3-AAEF-7641A3D28DDF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5" name="Segnaposto piè di pagina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70C7-880B-4232-ADC6-789A0C809B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Segnaposto titolo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29" name="Segnaposto testo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832EFC-4259-496C-A989-ECF4B0C029E7}" type="datetimeFigureOut">
              <a:rPr lang="it-IT"/>
              <a:pPr>
                <a:defRPr/>
              </a:pPr>
              <a:t>13/02/2013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8414BF3-966C-4F95-8B05-E8DB72570BA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1033" name="Gruppo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9" r:id="rId9"/>
    <p:sldLayoutId id="2147483777" r:id="rId10"/>
    <p:sldLayoutId id="214748377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Georgia" pitchFamily="18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B32C16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B32C16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F5CD2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Barbara\Desktop\il%20vitello%20d'oro.wm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Barbara\Desktop\ira%20di%20Mos&#233;.wmv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851648" cy="1427584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4000" dirty="0" smtClean="0">
                <a:latin typeface="Berlin Sans FB Demi" pitchFamily="34" charset="0"/>
              </a:rPr>
              <a:t/>
            </a:r>
            <a:br>
              <a:rPr lang="it-IT" sz="4000" dirty="0" smtClean="0">
                <a:latin typeface="Berlin Sans FB Demi" pitchFamily="34" charset="0"/>
              </a:rPr>
            </a:br>
            <a:r>
              <a:rPr lang="it-IT" sz="10700" dirty="0" smtClean="0">
                <a:latin typeface="Berlin Sans FB Demi" pitchFamily="34" charset="0"/>
              </a:rPr>
              <a:t>MITEZZA</a:t>
            </a:r>
            <a:endParaRPr lang="it-IT" sz="10700" dirty="0"/>
          </a:p>
        </p:txBody>
      </p:sp>
      <p:sp>
        <p:nvSpPr>
          <p:cNvPr id="3075" name="Sottotitolo 3"/>
          <p:cNvSpPr>
            <a:spLocks noGrp="1"/>
          </p:cNvSpPr>
          <p:nvPr>
            <p:ph type="subTitle" idx="1"/>
          </p:nvPr>
        </p:nvSpPr>
        <p:spPr>
          <a:xfrm>
            <a:off x="539750" y="2997200"/>
            <a:ext cx="7854950" cy="3368675"/>
          </a:xfrm>
        </p:spPr>
        <p:txBody>
          <a:bodyPr/>
          <a:lstStyle/>
          <a:p>
            <a:pPr marR="0" algn="ctr"/>
            <a:r>
              <a:rPr lang="it-IT" sz="4800" b="1" i="1" smtClean="0"/>
              <a:t>dote naturale</a:t>
            </a:r>
          </a:p>
          <a:p>
            <a:pPr marR="0" algn="ctr"/>
            <a:r>
              <a:rPr lang="it-IT" sz="4800" b="1" i="1" smtClean="0"/>
              <a:t>o </a:t>
            </a:r>
          </a:p>
          <a:p>
            <a:pPr marR="0" algn="ctr"/>
            <a:r>
              <a:rPr lang="it-IT" sz="4800" b="1" i="1" smtClean="0"/>
              <a:t>conquista quotidiana?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196975"/>
            <a:ext cx="8229600" cy="534352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b="1" dirty="0" smtClean="0">
                <a:solidFill>
                  <a:schemeClr val="accent3"/>
                </a:solidFill>
                <a:latin typeface="Berlin Sans FB Demi" pitchFamily="34" charset="0"/>
              </a:rPr>
              <a:t>CHI È L’UOMO MITE NELLA BIBBIA?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>
                <a:latin typeface="Berlin Sans FB Demi" pitchFamily="34" charset="0"/>
              </a:rPr>
              <a:t>Il Salmo 36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>
                <a:latin typeface="Berlin Sans FB Demi" pitchFamily="34" charset="0"/>
              </a:rPr>
              <a:t>Mosè, tra ira e mitezza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>
                <a:latin typeface="Berlin Sans FB Demi" pitchFamily="34" charset="0"/>
              </a:rPr>
              <a:t>Gesù: mite per natura?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>
                <a:solidFill>
                  <a:schemeClr val="accent3"/>
                </a:solidFill>
                <a:latin typeface="Berlin Sans FB Demi" pitchFamily="34" charset="0"/>
              </a:rPr>
              <a:t>AGGRESSIVI SI NASCE, MITI SI DIVENTA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>
                <a:latin typeface="Berlin Sans FB Demi" pitchFamily="34" charset="0"/>
              </a:rPr>
              <a:t>da me agli altri: un orizzonte che si allarga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>
                <a:latin typeface="Berlin Sans FB Demi" pitchFamily="34" charset="0"/>
              </a:rPr>
              <a:t>la mitezza: una virtù personale e sociale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>
                <a:solidFill>
                  <a:schemeClr val="accent3"/>
                </a:solidFill>
                <a:latin typeface="Berlin Sans FB Demi" pitchFamily="34" charset="0"/>
              </a:rPr>
              <a:t>ALCUNI TRATTI DELLA MITEZZA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>
                <a:solidFill>
                  <a:schemeClr val="accent3"/>
                </a:solidFill>
                <a:latin typeface="Berlin Sans FB Demi" pitchFamily="34" charset="0"/>
              </a:rPr>
              <a:t>CONCLUSIONE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6200000">
            <a:off x="5630069" y="3163094"/>
            <a:ext cx="5734050" cy="7921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accent3"/>
                </a:solidFill>
              </a:rPr>
              <a:t>Il mite nella Bibbia</a:t>
            </a:r>
            <a:endParaRPr lang="it-IT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750" y="765175"/>
            <a:ext cx="7642225" cy="58324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z="1800" b="1" i="1" smtClean="0"/>
              <a:t>							     SALMO 36</a:t>
            </a:r>
          </a:p>
          <a:p>
            <a:pPr>
              <a:buFont typeface="Wingdings 2" pitchFamily="18" charset="2"/>
              <a:buNone/>
            </a:pPr>
            <a:endParaRPr lang="it-IT" sz="1400" i="1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«Non adirarti contro gli empi, non invidiare i malfattori.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Come fieno presto appassiranno, cadranno come erba del prato.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Confida nel Signore e fa’ il bene, abita la terra e vivi con fede.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Cerca la gioia nel Signore, esaudirà i desideri del tuo cuore.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Manifesta al Signore la tua via, confida in lui: </a:t>
            </a:r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compirà la sua opera;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farà brillare come luce la tua giustizia, come il meriggio il tuo diritto.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Sta’ in silenzio davanti al Signore e spera in lui;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non irritarti per chi ha successo, per l’uomo che trama insidie.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Desisti dall’ira e deponi lo sdegno, non irritarti: faresti del male,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poiché i malvagi saranno sterminati,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ma chi spera nel Signore possederà la terra.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 Ancora un poco e l’empio scompare,</a:t>
            </a:r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cerchi il suo posto e più non lo trovi. </a:t>
            </a:r>
            <a:endParaRPr lang="it-IT" sz="1800" smtClean="0"/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I miti invece possederanno la terra </a:t>
            </a:r>
          </a:p>
          <a:p>
            <a:pPr>
              <a:buFont typeface="Wingdings 2" pitchFamily="18" charset="2"/>
              <a:buNone/>
            </a:pPr>
            <a:r>
              <a:rPr lang="it-IT" sz="1800" i="1" smtClean="0"/>
              <a:t>e godranno di una grande pace»</a:t>
            </a:r>
            <a:r>
              <a:rPr lang="it-IT" sz="1800" smtClean="0"/>
              <a:t>.</a:t>
            </a:r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6200000">
            <a:off x="4268788" y="2003425"/>
            <a:ext cx="822960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accent3"/>
                </a:solidFill>
              </a:rPr>
              <a:t>Mosè: tra ira e mitezza</a:t>
            </a:r>
            <a:endParaRPr lang="it-IT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1075"/>
            <a:ext cx="7786688" cy="5343525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200" i="1" dirty="0" smtClean="0"/>
              <a:t>Era un uomo assai mite, più di qualunque altro sulla faccia della terra</a:t>
            </a: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4000" dirty="0" smtClean="0">
                <a:solidFill>
                  <a:schemeClr val="accent3"/>
                </a:solidFill>
                <a:latin typeface="Berlin Sans FB Demi" pitchFamily="34" charset="0"/>
              </a:rPr>
              <a:t>È SEMPRE STATO COSÌ?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aveva ucciso un egiziano che colpiva un ebreo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aveva fatto strage degli egiziani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aveva fatto affondare l’esercito egiziano nel Mare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6200000">
            <a:off x="5285581" y="3002757"/>
            <a:ext cx="6196013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err="1" smtClean="0">
                <a:solidFill>
                  <a:schemeClr val="accent3"/>
                </a:solidFill>
              </a:rPr>
              <a:t>Mosé</a:t>
            </a:r>
            <a:r>
              <a:rPr lang="it-IT" dirty="0" smtClean="0">
                <a:solidFill>
                  <a:schemeClr val="accent3"/>
                </a:solidFill>
              </a:rPr>
              <a:t> tra ira e mitezza</a:t>
            </a:r>
            <a:endParaRPr lang="it-IT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513"/>
            <a:ext cx="7715250" cy="5272087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it-IT" b="1" smtClean="0"/>
              <a:t>Che cosa fa sì che venga ricordato come l’uomo più mite della terra? </a:t>
            </a:r>
          </a:p>
          <a:p>
            <a:pPr>
              <a:buFont typeface="Wingdings 2" pitchFamily="18" charset="2"/>
              <a:buNone/>
            </a:pPr>
            <a:endParaRPr lang="it-IT" b="1" smtClean="0"/>
          </a:p>
          <a:p>
            <a:pPr algn="ctr">
              <a:buFont typeface="Wingdings 2" pitchFamily="18" charset="2"/>
              <a:buNone/>
            </a:pPr>
            <a:r>
              <a:rPr lang="it-IT" b="1" smtClean="0"/>
              <a:t>Che cosa rimane di lui?</a:t>
            </a:r>
          </a:p>
          <a:p>
            <a:pPr algn="ctr">
              <a:buFont typeface="Wingdings 2" pitchFamily="18" charset="2"/>
              <a:buNone/>
            </a:pPr>
            <a:endParaRPr lang="it-IT" b="1" smtClean="0"/>
          </a:p>
          <a:p>
            <a:pPr algn="ctr">
              <a:buFont typeface="Wingdings 2" pitchFamily="18" charset="2"/>
              <a:buNone/>
            </a:pPr>
            <a:endParaRPr lang="it-IT" b="1" smtClean="0"/>
          </a:p>
          <a:p>
            <a:r>
              <a:rPr lang="it-IT" smtClean="0"/>
              <a:t>La </a:t>
            </a:r>
            <a:r>
              <a:rPr lang="it-IT" i="1" smtClean="0"/>
              <a:t>fatica</a:t>
            </a:r>
            <a:r>
              <a:rPr lang="it-IT" smtClean="0"/>
              <a:t> </a:t>
            </a:r>
            <a:r>
              <a:rPr lang="it-IT" i="1" smtClean="0"/>
              <a:t>di stare</a:t>
            </a:r>
            <a:r>
              <a:rPr lang="it-IT" smtClean="0"/>
              <a:t> </a:t>
            </a:r>
            <a:r>
              <a:rPr lang="it-IT" i="1" smtClean="0"/>
              <a:t>con il suo popolo</a:t>
            </a:r>
            <a:r>
              <a:rPr lang="it-IT" smtClean="0"/>
              <a:t> </a:t>
            </a:r>
          </a:p>
          <a:p>
            <a:endParaRPr lang="it-IT" smtClean="0"/>
          </a:p>
          <a:p>
            <a:r>
              <a:rPr lang="it-IT" smtClean="0"/>
              <a:t>La </a:t>
            </a:r>
            <a:r>
              <a:rPr lang="it-IT" i="1" smtClean="0"/>
              <a:t>fatica di stare con</a:t>
            </a:r>
            <a:r>
              <a:rPr lang="it-IT" smtClean="0"/>
              <a:t> </a:t>
            </a:r>
            <a:r>
              <a:rPr lang="it-IT" i="1" smtClean="0"/>
              <a:t>Dio</a:t>
            </a:r>
            <a:r>
              <a:rPr lang="it-IT" smtClean="0"/>
              <a:t> </a:t>
            </a:r>
          </a:p>
          <a:p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 vitello d'oro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052736"/>
            <a:ext cx="7368819" cy="5526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0825" y="763588"/>
            <a:ext cx="8642350" cy="609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000" dirty="0">
                <a:latin typeface="+mn-lt"/>
                <a:cs typeface="+mn-cs"/>
              </a:rPr>
              <a:t>Allora il Signore disse a Mosè: «Va', scendi, perché il tuo popolo, che hai fatto uscire dalla terra d'Egitto, si è pervertito. Non hanno tardato ad allontanarsi dalla via che io avevo loro indicato! Si sono fatti un vitello di metallo fuso, poi gli si sono prostrati dinanzi, gli hanno offerto sacrifici e hanno detto: «Ecco il tuo Dio, Israele, colui che ti ha fatto uscire dalla terra d'Egitto»». Il Signore disse inoltre a Mosè: «Ho osservato questo popolo: ecco, è un popolo dalla dura cervice. </a:t>
            </a:r>
            <a:r>
              <a:rPr lang="it-IT" sz="3000" b="1" dirty="0">
                <a:solidFill>
                  <a:schemeClr val="accent3"/>
                </a:solidFill>
                <a:latin typeface="+mn-lt"/>
                <a:cs typeface="+mn-cs"/>
              </a:rPr>
              <a:t>Ora lascia che la mia ira si accenda contro di loro e li divori.</a:t>
            </a:r>
            <a:r>
              <a:rPr lang="it-IT" sz="3000" dirty="0">
                <a:latin typeface="+mn-lt"/>
                <a:cs typeface="+mn-cs"/>
              </a:rPr>
              <a:t> Di te invece farò una grande nazione».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761038"/>
          </a:xfrm>
        </p:spPr>
        <p:txBody>
          <a:bodyPr>
            <a:normAutofit lnSpcReduction="10000"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Mosè allora supplicò il Signore, suo Dio, e disse: «Perché, Signore, si accenderà la tua ira contro il tuo popolo, che hai fatto uscire dalla terra d'Egitto con grande forza e con mano potente? Perché dovranno dire gli Egiziani: «Con malizia li ha fatti uscire, per farli perire tra le montagne e farli sparire dalla terra»? </a:t>
            </a:r>
            <a:r>
              <a:rPr lang="it-IT" b="1" dirty="0" smtClean="0">
                <a:solidFill>
                  <a:schemeClr val="accent3"/>
                </a:solidFill>
              </a:rPr>
              <a:t>Desisti dall'ardore della tua ira e abbandona il proposito di fare del male al tuo popolo</a:t>
            </a:r>
            <a:r>
              <a:rPr lang="it-IT" dirty="0" smtClean="0"/>
              <a:t>. Ricordati di Abramo, di Isacco, di Israele, tuoi servi, ai quali hai giurato per te stesso e hai detto: «Renderò la vostra posterità numerosa come le stelle del cielo, e tutta questa terra, di cui ho parlato, la darò ai tuoi discendenti e la possederanno per sempre»». </a:t>
            </a:r>
            <a:r>
              <a:rPr lang="it-IT" b="1" dirty="0" smtClean="0">
                <a:solidFill>
                  <a:schemeClr val="accent3"/>
                </a:solidFill>
              </a:rPr>
              <a:t>Il Signore si pentì del male che aveva minacciato di fare al suo popolo</a:t>
            </a:r>
            <a:r>
              <a:rPr lang="it-IT" b="1" dirty="0" smtClean="0"/>
              <a:t>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a di Mosé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971600" y="1124744"/>
            <a:ext cx="7053792" cy="5290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6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313" y="1370013"/>
            <a:ext cx="8229600" cy="4938712"/>
          </a:xfrm>
        </p:spPr>
        <p:txBody>
          <a:bodyPr>
            <a:normAutofit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2400" dirty="0" smtClean="0"/>
              <a:t>	Il giorno dopo Mosè disse al popolo: «Voi avete commesso un grande peccato; ora salirò verso il Signore: forse otterrò il perdono della vostra colpa». Mosè ritornò dal Signore e disse: </a:t>
            </a:r>
            <a:r>
              <a:rPr lang="it-IT" sz="2400" b="1" dirty="0" smtClean="0">
                <a:solidFill>
                  <a:schemeClr val="accent3"/>
                </a:solidFill>
              </a:rPr>
              <a:t>«Questo popolo ha commesso un grande peccato: si sono fatti un dio d'oro. Ma ora, se tu perdonassi il loro peccato... Altrimenti, cancellami dal tuo libro che hai scritto!».                 </a:t>
            </a:r>
            <a:r>
              <a:rPr lang="it-IT" sz="2400" dirty="0" smtClean="0"/>
              <a:t>Il Signore disse a Mosè: «Io cancellerò dal mio libro colui che ha peccato contro di me. Ora va', conduci il popolo là dove io ti ho detto. Ecco, il mio angelo ti precederà; nel giorno della mia visita li punirò per il loro peccato». Il Signore colpì il popolo, perché aveva fatto il vitello fabbricato da Aronne.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408400">
            <a:off x="215900" y="1849438"/>
            <a:ext cx="2744788" cy="381635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6600" dirty="0" smtClean="0">
                <a:solidFill>
                  <a:schemeClr val="accent3"/>
                </a:solidFill>
              </a:rPr>
              <a:t>GESÙ </a:t>
            </a:r>
            <a:r>
              <a:rPr lang="it-IT" sz="4000" dirty="0" smtClean="0">
                <a:solidFill>
                  <a:schemeClr val="accent3"/>
                </a:solidFill>
              </a:rPr>
              <a:t/>
            </a:r>
            <a:br>
              <a:rPr lang="it-IT" sz="4000" dirty="0" smtClean="0">
                <a:solidFill>
                  <a:schemeClr val="accent3"/>
                </a:solidFill>
              </a:rPr>
            </a:br>
            <a:r>
              <a:rPr lang="it-IT" sz="4000" dirty="0" smtClean="0">
                <a:solidFill>
                  <a:schemeClr val="accent3"/>
                </a:solidFill>
              </a:rPr>
              <a:t/>
            </a:r>
            <a:br>
              <a:rPr lang="it-IT" sz="4000" dirty="0" smtClean="0">
                <a:solidFill>
                  <a:schemeClr val="accent3"/>
                </a:solidFill>
              </a:rPr>
            </a:br>
            <a:r>
              <a:rPr lang="it-IT" sz="4000" dirty="0" smtClean="0">
                <a:solidFill>
                  <a:schemeClr val="accent3"/>
                </a:solidFill>
              </a:rPr>
              <a:t/>
            </a:r>
            <a:br>
              <a:rPr lang="it-IT" sz="4000" dirty="0" smtClean="0">
                <a:solidFill>
                  <a:schemeClr val="accent3"/>
                </a:solidFill>
              </a:rPr>
            </a:br>
            <a:r>
              <a:rPr lang="it-IT" sz="4000" dirty="0" smtClean="0">
                <a:solidFill>
                  <a:schemeClr val="accent3"/>
                </a:solidFill>
              </a:rPr>
              <a:t>mite per natura?</a:t>
            </a:r>
            <a:endParaRPr lang="it-IT" sz="4000" dirty="0">
              <a:solidFill>
                <a:schemeClr val="accent3"/>
              </a:solidFill>
            </a:endParaRPr>
          </a:p>
        </p:txBody>
      </p:sp>
      <p:pic>
        <p:nvPicPr>
          <p:cNvPr id="8" name="Segnaposto immagine 7" descr="09volt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054" r="5054"/>
          <a:stretch>
            <a:fillRect/>
          </a:stretch>
        </p:blipFill>
        <p:spPr>
          <a:xfrm rot="420000">
            <a:off x="3486150" y="1200150"/>
            <a:ext cx="4618038" cy="39306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875265">
            <a:off x="-72771" y="4585663"/>
            <a:ext cx="5679495" cy="1582621"/>
          </a:xfrm>
        </p:spPr>
        <p:txBody>
          <a:bodyPr/>
          <a:lstStyle/>
          <a:p>
            <a:pPr algn="ctr"/>
            <a:r>
              <a:rPr lang="it-IT" sz="4000" dirty="0" err="1" smtClean="0">
                <a:solidFill>
                  <a:schemeClr val="accent3"/>
                </a:solidFill>
              </a:rPr>
              <a:t>Intranquilla</a:t>
            </a:r>
            <a:r>
              <a:rPr lang="it-IT" sz="4000" dirty="0" smtClean="0">
                <a:solidFill>
                  <a:schemeClr val="accent3"/>
                </a:solidFill>
              </a:rPr>
              <a:t> mitezza di Gesù</a:t>
            </a:r>
            <a:endParaRPr lang="it-IT" sz="4000" dirty="0">
              <a:solidFill>
                <a:schemeClr val="accent3"/>
              </a:solidFill>
            </a:endParaRPr>
          </a:p>
        </p:txBody>
      </p:sp>
      <p:pic>
        <p:nvPicPr>
          <p:cNvPr id="5" name="Segnaposto immagine 4" descr="Mosé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7236" b="1723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6200000">
            <a:off x="5755482" y="3182144"/>
            <a:ext cx="5761037" cy="6381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 smtClean="0">
                <a:solidFill>
                  <a:schemeClr val="accent3"/>
                </a:solidFill>
              </a:rPr>
              <a:t>L’</a:t>
            </a:r>
            <a:r>
              <a:rPr lang="it-IT" sz="3200" dirty="0" err="1" smtClean="0">
                <a:solidFill>
                  <a:schemeClr val="accent3"/>
                </a:solidFill>
              </a:rPr>
              <a:t>intranquilla</a:t>
            </a:r>
            <a:r>
              <a:rPr lang="it-IT" sz="3200" dirty="0" smtClean="0">
                <a:solidFill>
                  <a:schemeClr val="accent3"/>
                </a:solidFill>
              </a:rPr>
              <a:t> mitezza di Gesù </a:t>
            </a:r>
            <a:endParaRPr lang="it-IT" sz="3200" dirty="0">
              <a:solidFill>
                <a:schemeClr val="accent3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0825" y="908050"/>
            <a:ext cx="7788275" cy="541655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200" dirty="0" smtClean="0">
                <a:solidFill>
                  <a:schemeClr val="accent3"/>
                </a:solidFill>
                <a:latin typeface="Berlin Sans FB Demi" pitchFamily="34" charset="0"/>
              </a:rPr>
              <a:t>GESÙ TRA I DOTTORI DEL TEMPIO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sz="4000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200" dirty="0" smtClean="0"/>
              <a:t>«Figlio, perché ci hai fatto questo? Ecco, tuo padre e io, angosciati, ti cercavamo».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4000" dirty="0" smtClean="0"/>
              <a:t>«Perché mi cercavate? Non sapevate che io devo occuparmi delle cose del Padre mio?».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388" y="1196975"/>
            <a:ext cx="7921625" cy="5127625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200" dirty="0" smtClean="0">
                <a:solidFill>
                  <a:schemeClr val="accent3"/>
                </a:solidFill>
                <a:latin typeface="Berlin Sans FB Demi" pitchFamily="34" charset="0"/>
              </a:rPr>
              <a:t>GESÙ SCACCIA I MERCANTI DAL TEMPIO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  <a:r>
              <a:rPr lang="it-IT" sz="4000" b="1" dirty="0" smtClean="0"/>
              <a:t>Gesù fece una frusta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  <a:r>
              <a:rPr lang="it-IT" sz="3200" dirty="0" smtClean="0"/>
              <a:t>scacciò tutti fuori dal tempio, con le pecore e i buoi; gettò a terra il denaro dei cambiamonete e ne rovesciò i </a:t>
            </a:r>
            <a:r>
              <a:rPr lang="it-IT" sz="3200" dirty="0" err="1" smtClean="0"/>
              <a:t>banchi…</a:t>
            </a:r>
            <a:endParaRPr lang="it-IT" sz="32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755482" y="3182144"/>
            <a:ext cx="5761037" cy="638175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L’intranquilla mitezza di Gesù </a:t>
            </a:r>
            <a:endParaRPr lang="it-IT" sz="3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0825" y="908050"/>
            <a:ext cx="8066088" cy="594995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200" dirty="0" smtClean="0">
                <a:solidFill>
                  <a:schemeClr val="accent3"/>
                </a:solidFill>
                <a:latin typeface="Berlin Sans FB Demi" pitchFamily="34" charset="0"/>
              </a:rPr>
              <a:t>GESÙ CAUSA </a:t>
            </a:r>
            <a:r>
              <a:rPr lang="it-IT" sz="3200" dirty="0" err="1" smtClean="0">
                <a:solidFill>
                  <a:schemeClr val="accent3"/>
                </a:solidFill>
                <a:latin typeface="Berlin Sans FB Demi" pitchFamily="34" charset="0"/>
              </a:rPr>
              <a:t>DI</a:t>
            </a:r>
            <a:r>
              <a:rPr lang="it-IT" sz="3200" dirty="0" smtClean="0">
                <a:solidFill>
                  <a:schemeClr val="accent3"/>
                </a:solidFill>
                <a:latin typeface="Berlin Sans FB Demi" pitchFamily="34" charset="0"/>
              </a:rPr>
              <a:t> DISSENSI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Non crediate che io sia venuto a portare pace sulla terra; sono venuto a portare non pace, ma spada. Sono infatti venuto a separare.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Chi ama padre o madre più di me, non è degno di me; chi ama figlio o figlia più di me, non è degno di me; chi non prende la propria croce e non mi segue, non è degno di me.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Chi avrà tenuto per sé la propria vita, la perderà, e chi avrà perduto la propria vita per causa mia, la troverà.</a:t>
            </a: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755482" y="3182144"/>
            <a:ext cx="5761037" cy="638175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L’intranquilla mitezza di Gesù </a:t>
            </a:r>
            <a:endParaRPr lang="it-IT" sz="3200" dirty="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408400">
            <a:off x="273050" y="5219700"/>
            <a:ext cx="8396288" cy="8731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800" dirty="0" smtClean="0">
                <a:solidFill>
                  <a:schemeClr val="accent3"/>
                </a:solidFill>
              </a:rPr>
              <a:t>L’estrema mitezza di Gesù</a:t>
            </a:r>
            <a:endParaRPr lang="it-IT" sz="4800" dirty="0">
              <a:solidFill>
                <a:schemeClr val="accent3"/>
              </a:solidFill>
            </a:endParaRPr>
          </a:p>
        </p:txBody>
      </p:sp>
      <p:pic>
        <p:nvPicPr>
          <p:cNvPr id="7" name="Segnaposto immagine 6" descr="0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688" r="3688"/>
          <a:stretch>
            <a:fillRect/>
          </a:stretch>
        </p:blipFill>
        <p:spPr>
          <a:xfrm rot="420000">
            <a:off x="3486150" y="1200150"/>
            <a:ext cx="4618038" cy="39306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050"/>
            <a:ext cx="7570788" cy="5416550"/>
          </a:xfrm>
        </p:spPr>
        <p:txBody>
          <a:bodyPr>
            <a:normAutofit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[Gesù e i discepoli] Giunsero a un podere chiamato </a:t>
            </a:r>
            <a:r>
              <a:rPr lang="it-IT" i="1" dirty="0" err="1" smtClean="0"/>
              <a:t>Getsèmani</a:t>
            </a:r>
            <a:r>
              <a:rPr lang="it-IT" i="1" dirty="0" smtClean="0"/>
              <a:t> ed egli disse ai suoi discepoli: «Sedetevi qui, mentre io prego». Prese con sé Pietro, Giacomo e Giovanni e cominciò a sentire paura e angoscia. Disse loro: «La mia anima è triste fino alla morte. Restate qui e vegliate». Poi, andato un po' innanzi,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</a:t>
            </a:r>
            <a:r>
              <a:rPr lang="it-IT" b="1" i="1" dirty="0" smtClean="0">
                <a:solidFill>
                  <a:schemeClr val="accent3"/>
                </a:solidFill>
              </a:rPr>
              <a:t>cadde a terra e pregava che, se fosse possibile, passasse via da lui quell'ora</a:t>
            </a:r>
            <a:r>
              <a:rPr lang="it-IT" i="1" dirty="0" smtClean="0"/>
              <a:t>. E diceva: «</a:t>
            </a:r>
            <a:r>
              <a:rPr lang="it-IT" i="1" dirty="0" err="1" smtClean="0"/>
              <a:t>Abbà</a:t>
            </a:r>
            <a:r>
              <a:rPr lang="it-IT" i="1" dirty="0" smtClean="0"/>
              <a:t>! Padre! Tutto è possibile a te: </a:t>
            </a:r>
            <a:r>
              <a:rPr lang="it-IT" b="1" i="1" dirty="0" smtClean="0">
                <a:solidFill>
                  <a:schemeClr val="accent3"/>
                </a:solidFill>
              </a:rPr>
              <a:t>allontana da me questo calice! Però non ciò che voglio io, ma ciò che vuoi tu</a:t>
            </a:r>
            <a:r>
              <a:rPr lang="it-IT" i="1" dirty="0" smtClean="0"/>
              <a:t>». </a:t>
            </a: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6007894" y="3290094"/>
            <a:ext cx="5256213" cy="638175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L’estrema mitezza di Gesù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413"/>
            <a:ext cx="7715250" cy="5056187"/>
          </a:xfrm>
        </p:spPr>
        <p:txBody>
          <a:bodyPr>
            <a:normAutofit fontScale="92500"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Come se fossi un ladro siete venuti a prendermi con spade e bastoni. Ogni giorno ero in mezzo a voi nel tempio a insegnare, e non mi avete arrestato.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b="1" i="1" dirty="0" smtClean="0">
                <a:solidFill>
                  <a:schemeClr val="accent3"/>
                </a:solidFill>
              </a:rPr>
              <a:t>	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3500" b="1" i="1" dirty="0" smtClean="0">
                <a:solidFill>
                  <a:schemeClr val="accent3"/>
                </a:solidFill>
              </a:rPr>
              <a:t>Si compiano dunque le Scritture!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b="1" i="1" dirty="0" smtClean="0">
              <a:solidFill>
                <a:schemeClr val="accent3"/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b="1" i="1" dirty="0" smtClean="0">
              <a:solidFill>
                <a:schemeClr val="accent3"/>
              </a:solidFill>
            </a:endParaRPr>
          </a:p>
          <a:p>
            <a:pPr marL="274320" indent="-274320" algn="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Maltrattato, si lasciò umiliare</a:t>
            </a:r>
            <a:br>
              <a:rPr lang="it-IT" i="1" dirty="0" smtClean="0"/>
            </a:br>
            <a:r>
              <a:rPr lang="it-IT" i="1" dirty="0" smtClean="0"/>
              <a:t>e non aprì la sua bocca;</a:t>
            </a:r>
            <a:br>
              <a:rPr lang="it-IT" i="1" dirty="0" smtClean="0"/>
            </a:br>
            <a:r>
              <a:rPr lang="it-IT" i="1" dirty="0" smtClean="0"/>
              <a:t>era come agnello condotto al macello,</a:t>
            </a:r>
            <a:br>
              <a:rPr lang="it-IT" i="1" dirty="0" smtClean="0"/>
            </a:br>
            <a:r>
              <a:rPr lang="it-IT" i="1" dirty="0" smtClean="0"/>
              <a:t>come pecora muta di fronte ai suoi tosatori,</a:t>
            </a:r>
            <a:br>
              <a:rPr lang="it-IT" i="1" dirty="0" smtClean="0"/>
            </a:br>
            <a:r>
              <a:rPr lang="it-IT" i="1" dirty="0" smtClean="0"/>
              <a:t>e non aprì la sua bocca</a:t>
            </a: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b="1" i="1" dirty="0">
              <a:solidFill>
                <a:schemeClr val="accent3"/>
              </a:solidFill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755482" y="3182144"/>
            <a:ext cx="5761037" cy="638175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L’estrema mitezza di Gesù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851648" cy="236368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i="1" dirty="0" err="1" smtClean="0"/>
              <a:t>Intranquilla</a:t>
            </a:r>
            <a:r>
              <a:rPr lang="it-IT" i="1" dirty="0" smtClean="0"/>
              <a:t> mitezza </a:t>
            </a:r>
            <a:br>
              <a:rPr lang="it-IT" i="1" dirty="0" smtClean="0"/>
            </a:br>
            <a:r>
              <a:rPr lang="it-IT" dirty="0" smtClean="0"/>
              <a:t>ed </a:t>
            </a:r>
            <a:br>
              <a:rPr lang="it-IT" dirty="0" smtClean="0"/>
            </a:br>
            <a:r>
              <a:rPr lang="it-IT" i="1" dirty="0" smtClean="0"/>
              <a:t>estrema mitezza</a:t>
            </a:r>
            <a:endParaRPr lang="it-IT" dirty="0"/>
          </a:p>
        </p:txBody>
      </p:sp>
      <p:sp>
        <p:nvSpPr>
          <p:cNvPr id="21507" name="Sottotitolo 4"/>
          <p:cNvSpPr>
            <a:spLocks noGrp="1"/>
          </p:cNvSpPr>
          <p:nvPr>
            <p:ph type="subTitle" idx="1"/>
          </p:nvPr>
        </p:nvSpPr>
        <p:spPr>
          <a:xfrm>
            <a:off x="611188" y="4437063"/>
            <a:ext cx="7854950" cy="1752600"/>
          </a:xfrm>
        </p:spPr>
        <p:txBody>
          <a:bodyPr/>
          <a:lstStyle/>
          <a:p>
            <a:pPr marR="0" algn="ctr"/>
            <a:r>
              <a:rPr lang="it-IT" sz="4800" dirty="0" smtClean="0"/>
              <a:t>che cosa c’è tra questi due “poli” stra-ordinari?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408400">
            <a:off x="273050" y="5219700"/>
            <a:ext cx="8396288" cy="873125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4800" dirty="0" smtClean="0">
                <a:solidFill>
                  <a:schemeClr val="accent3"/>
                </a:solidFill>
              </a:rPr>
              <a:t>La mitezza possibile</a:t>
            </a:r>
            <a:endParaRPr lang="it-IT" sz="4800" dirty="0">
              <a:solidFill>
                <a:schemeClr val="accent3"/>
              </a:solidFill>
            </a:endParaRPr>
          </a:p>
        </p:txBody>
      </p:sp>
      <p:pic>
        <p:nvPicPr>
          <p:cNvPr id="16" name="Segnaposto immagine 15" descr="13peccatric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1115" b="21115"/>
          <a:stretch>
            <a:fillRect/>
          </a:stretch>
        </p:blipFill>
        <p:spPr>
          <a:xfrm rot="420000">
            <a:off x="3486150" y="1200150"/>
            <a:ext cx="4618038" cy="39306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contenuto 2"/>
          <p:cNvSpPr>
            <a:spLocks noGrp="1"/>
          </p:cNvSpPr>
          <p:nvPr>
            <p:ph idx="1"/>
          </p:nvPr>
        </p:nvSpPr>
        <p:spPr>
          <a:xfrm>
            <a:off x="457200" y="1412875"/>
            <a:ext cx="7643813" cy="4911725"/>
          </a:xfrm>
        </p:spPr>
        <p:txBody>
          <a:bodyPr/>
          <a:lstStyle/>
          <a:p>
            <a:pPr algn="just"/>
            <a:r>
              <a:rPr lang="it-IT" i="1" dirty="0" smtClean="0"/>
              <a:t>Beati i miti, perché avranno in eredità la terra </a:t>
            </a:r>
          </a:p>
          <a:p>
            <a:pPr algn="just"/>
            <a:endParaRPr lang="it-IT" i="1" dirty="0" smtClean="0"/>
          </a:p>
          <a:p>
            <a:pPr algn="just"/>
            <a:r>
              <a:rPr lang="it-IT" i="1" dirty="0" smtClean="0"/>
              <a:t>Ti rendo lode, Padre, Signore del cielo e della terra, perché hai nascosto queste cose ai sapienti e ai dotti e le hai rivelate ai piccoli</a:t>
            </a:r>
            <a:r>
              <a:rPr lang="it-IT" dirty="0" smtClean="0"/>
              <a:t> </a:t>
            </a:r>
          </a:p>
          <a:p>
            <a:pPr algn="just"/>
            <a:endParaRPr lang="it-IT" dirty="0" smtClean="0"/>
          </a:p>
          <a:p>
            <a:pPr algn="just"/>
            <a:r>
              <a:rPr lang="it-IT" i="1" dirty="0" smtClean="0"/>
              <a:t>Ecco, il tuo re viene a te mite, seduto su un asino, con un puledro figlio di una bestia da soma </a:t>
            </a:r>
            <a:endParaRPr lang="it-IT" dirty="0" smtClean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La  mitezza possibile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 rot="362704">
            <a:off x="249535" y="4561569"/>
            <a:ext cx="6554688" cy="1675940"/>
          </a:xfrm>
        </p:spPr>
        <p:txBody>
          <a:bodyPr/>
          <a:lstStyle/>
          <a:p>
            <a:r>
              <a:rPr lang="it-IT" sz="4000" dirty="0" smtClean="0">
                <a:solidFill>
                  <a:schemeClr val="accent3"/>
                </a:solidFill>
              </a:rPr>
              <a:t>Aggressivi si nasce</a:t>
            </a:r>
            <a:br>
              <a:rPr lang="it-IT" sz="4000" dirty="0" smtClean="0">
                <a:solidFill>
                  <a:schemeClr val="accent3"/>
                </a:solidFill>
              </a:rPr>
            </a:br>
            <a:r>
              <a:rPr lang="it-IT" sz="4000" dirty="0" smtClean="0">
                <a:solidFill>
                  <a:schemeClr val="accent3"/>
                </a:solidFill>
              </a:rPr>
              <a:t>Miti si diventa</a:t>
            </a:r>
            <a:endParaRPr lang="it-IT" sz="4000" dirty="0">
              <a:solidFill>
                <a:schemeClr val="accent3"/>
              </a:solidFill>
            </a:endParaRPr>
          </a:p>
        </p:txBody>
      </p:sp>
      <p:pic>
        <p:nvPicPr>
          <p:cNvPr id="7" name="Segnaposto immagine 6" descr="0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740" b="1474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7344816" cy="270547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7200" dirty="0" smtClean="0"/>
              <a:t>Da me agli altri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sz="5300" dirty="0"/>
          </a:p>
        </p:txBody>
      </p:sp>
      <p:sp>
        <p:nvSpPr>
          <p:cNvPr id="24579" name="Sottotitolo 11"/>
          <p:cNvSpPr>
            <a:spLocks noGrp="1"/>
          </p:cNvSpPr>
          <p:nvPr>
            <p:ph type="subTitle" idx="1"/>
          </p:nvPr>
        </p:nvSpPr>
        <p:spPr>
          <a:xfrm>
            <a:off x="250825" y="4292600"/>
            <a:ext cx="7854950" cy="1752600"/>
          </a:xfrm>
        </p:spPr>
        <p:txBody>
          <a:bodyPr/>
          <a:lstStyle/>
          <a:p>
            <a:pPr marR="0" algn="ctr"/>
            <a:r>
              <a:rPr lang="it-IT" sz="4800" smtClean="0"/>
              <a:t>Un orizzonte che si allarga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Aggressivi si nasce, </a:t>
            </a:r>
            <a:r>
              <a:rPr lang="it-IT" sz="28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mit</a:t>
            </a: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i si diventa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7354888" cy="1143000"/>
          </a:xfrm>
        </p:spPr>
        <p:txBody>
          <a:bodyPr/>
          <a:lstStyle/>
          <a:p>
            <a:pPr algn="ctr"/>
            <a:r>
              <a:rPr lang="it-IT" smtClean="0"/>
              <a:t>MITEZZA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35163"/>
            <a:ext cx="7570788" cy="4389437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4400" b="1" dirty="0" smtClean="0">
                <a:solidFill>
                  <a:schemeClr val="accent3"/>
                </a:solidFill>
              </a:rPr>
              <a:t>VIRTÙ PERSONALE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Il mite è un “disilluso”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mitezza è un’attività verso se stesso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Aggressivi si nasce, </a:t>
            </a:r>
            <a:r>
              <a:rPr lang="it-IT" sz="28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mit</a:t>
            </a: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i si diventa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mtClean="0"/>
              <a:t>MITEZZA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sz="4400" b="1" dirty="0" smtClean="0">
              <a:solidFill>
                <a:schemeClr val="accent3"/>
              </a:solidFill>
            </a:endParaRP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sz="4400" b="1" dirty="0" smtClean="0">
                <a:solidFill>
                  <a:schemeClr val="accent3"/>
                </a:solidFill>
              </a:rPr>
              <a:t>VIRTÙ SOCIALE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b="1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Lasciare l’altro quello che è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Tendere una mano a chi sta “di fronte”</a:t>
            </a: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Aggressivi si nasce, </a:t>
            </a:r>
            <a:r>
              <a:rPr lang="it-IT" sz="280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mit</a:t>
            </a: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i si diventa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7851648" cy="331236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sz="8800" dirty="0" smtClean="0"/>
              <a:t>Alcuni tratti          della mitezza</a:t>
            </a:r>
            <a:endParaRPr lang="it-IT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513"/>
            <a:ext cx="7715250" cy="5272087"/>
          </a:xfrm>
        </p:spPr>
        <p:txBody>
          <a:bodyPr>
            <a:normAutofit lnSpcReduction="10000"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  <a:r>
              <a:rPr lang="it-IT" i="1" dirty="0" smtClean="0"/>
              <a:t>Il mite è colui che è incurvato,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colui che non agisce contro i malvagi,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si lascia trascinare dalle emozioni di avversione,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risponde al male con il male,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è fortemente orientato verso Dio,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ha un atteggiamento di esclusione ma pone atti positivi.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colui che accetta volontariamente il destino o una situazione,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è colui che pone una “azione non agente”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che viene da un affidamento/sicurezza interiore.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i="1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Alcuni tratti della mitezza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81075"/>
            <a:ext cx="8002588" cy="5343525"/>
          </a:xfrm>
        </p:spPr>
        <p:txBody>
          <a:bodyPr>
            <a:normAutofit fontScale="77500" lnSpcReduction="20000"/>
          </a:bodyPr>
          <a:lstStyle/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	</a:t>
            </a:r>
            <a:r>
              <a:rPr lang="it-IT" i="1" dirty="0" smtClean="0"/>
              <a:t>È un uomo disarmato, disposto a piegarsi per caricarsi il peso altrui.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accoglie la fatica di stare con la gente e con Dio,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colui che intercede	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anche a costo di rimetterci lui stesso.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non rinuncia alla schiettezza e alla fermezza,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è affatto debole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ma trova la sua forza dentro la verità in cui crede;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non costringe l’altro ma lo lascia libero di scegliere.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disposto a piegarsi, ad accogliere la sua missione,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in un gesto non remissivo ma di consegna personale di se stesso: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colui che accetta scegliendo.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profeta e anticipatore del mondo nuovo, caratterizzato dalla giustizia.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di un mondo utopico ma di un mondo realmente possibile. </a:t>
            </a:r>
          </a:p>
          <a:p>
            <a:pPr marL="274320" indent="-274320" algn="just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Alcuni tratti della mitezza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750" y="1052513"/>
            <a:ext cx="7920038" cy="51816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A lui è data la capacità di comprendere le cose profonde.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La mitezza in lui diventa sapienza.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sceglie il calore dell’amore.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non può che essere l’adulto,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ha messo via la pretesa di essere al centro del mondo e dell’onnipotenza,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colui che si è fatto da parte e si è misurato con il limite.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Questa sua maturità stabile e forte si apre agli altri: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non li domina ma permette loro di essere ciò che sono.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Il mite è come un seme che dà vita e rompe i terreni più duri.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i="1" dirty="0" smtClean="0"/>
              <a:t>	La sua mitezza è  dono e conquista.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 rot="16200000">
            <a:off x="5826919" y="3253581"/>
            <a:ext cx="5473700" cy="782638"/>
          </a:xfrm>
          <a:prstGeom prst="rect">
            <a:avLst/>
          </a:prstGeom>
        </p:spPr>
        <p:txBody>
          <a:bodyPr lIns="0" rIns="0" bIns="0"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28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Alcuni tratti della mitezza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851648" cy="10675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it-IT" dirty="0" smtClean="0"/>
              <a:t>Dono e conquista</a:t>
            </a:r>
            <a:endParaRPr lang="it-IT" dirty="0"/>
          </a:p>
        </p:txBody>
      </p:sp>
      <p:sp>
        <p:nvSpPr>
          <p:cNvPr id="6" name="Sottotitolo 5"/>
          <p:cNvSpPr>
            <a:spLocks noGrp="1"/>
          </p:cNvSpPr>
          <p:nvPr>
            <p:ph type="subTitle" idx="1"/>
          </p:nvPr>
        </p:nvSpPr>
        <p:spPr>
          <a:xfrm>
            <a:off x="533400" y="2708275"/>
            <a:ext cx="7854950" cy="3816350"/>
          </a:xfrm>
        </p:spPr>
        <p:txBody>
          <a:bodyPr/>
          <a:lstStyle/>
          <a:p>
            <a:pPr marR="0" algn="ctr"/>
            <a:r>
              <a:rPr lang="it-IT" sz="2200" i="1" smtClean="0"/>
              <a:t>La mitezza la viviamo più come desiderio che come realtà. </a:t>
            </a:r>
          </a:p>
          <a:p>
            <a:pPr marR="0" algn="ctr"/>
            <a:r>
              <a:rPr lang="it-IT" sz="2200" i="1" smtClean="0"/>
              <a:t>E’ un dono perché è l’abito di Dio e non è il nostro vestito, </a:t>
            </a:r>
          </a:p>
          <a:p>
            <a:pPr marR="0" algn="ctr"/>
            <a:r>
              <a:rPr lang="it-IT" sz="2200" i="1" smtClean="0"/>
              <a:t>una conquista perché può essere solo accolto </a:t>
            </a:r>
          </a:p>
          <a:p>
            <a:pPr marR="0" algn="ctr"/>
            <a:r>
              <a:rPr lang="it-IT" sz="2200" i="1" smtClean="0"/>
              <a:t>dalle mani di Dio. </a:t>
            </a:r>
          </a:p>
          <a:p>
            <a:pPr marR="0" algn="ctr"/>
            <a:r>
              <a:rPr lang="it-IT" sz="2200" i="1" smtClean="0"/>
              <a:t>La conquista si risolve in definitiva </a:t>
            </a:r>
          </a:p>
          <a:p>
            <a:pPr marR="0" algn="ctr"/>
            <a:r>
              <a:rPr lang="it-IT" sz="2200" i="1" smtClean="0"/>
              <a:t>nell’aprire il cuore e la vita </a:t>
            </a:r>
          </a:p>
          <a:p>
            <a:pPr marR="0" algn="ctr"/>
            <a:r>
              <a:rPr lang="it-IT" sz="2200" i="1" smtClean="0"/>
              <a:t>all’accoglienza del dono della mitezza di Dio </a:t>
            </a:r>
          </a:p>
          <a:p>
            <a:pPr marR="0" algn="ctr"/>
            <a:r>
              <a:rPr lang="it-IT" sz="2200" i="1" smtClean="0"/>
              <a:t>che noi abbiamo sperimentato nella  mitezza di Gesù.</a:t>
            </a:r>
            <a:endParaRPr lang="it-IT" sz="22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224</TotalTime>
  <Words>594</Words>
  <Application>Microsoft Office PowerPoint</Application>
  <PresentationFormat>Presentazione su schermo (4:3)</PresentationFormat>
  <Paragraphs>164</Paragraphs>
  <Slides>30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Equinozio</vt:lpstr>
      <vt:lpstr>           MITEZZA</vt:lpstr>
      <vt:lpstr>Diapositiva 2</vt:lpstr>
      <vt:lpstr>Il mite nella Bibbia</vt:lpstr>
      <vt:lpstr>Mosè: tra ira e mitezza</vt:lpstr>
      <vt:lpstr>Mosé tra ira e mitezza</vt:lpstr>
      <vt:lpstr>Diapositiva 6</vt:lpstr>
      <vt:lpstr>Diapositiva 7</vt:lpstr>
      <vt:lpstr>Diapositiva 8</vt:lpstr>
      <vt:lpstr>Diapositiva 9</vt:lpstr>
      <vt:lpstr>Diapositiva 10</vt:lpstr>
      <vt:lpstr>GESÙ    mite per natura?</vt:lpstr>
      <vt:lpstr>Intranquilla mitezza di Gesù</vt:lpstr>
      <vt:lpstr>L’intranquilla mitezza di Gesù </vt:lpstr>
      <vt:lpstr>Diapositiva 14</vt:lpstr>
      <vt:lpstr>Diapositiva 15</vt:lpstr>
      <vt:lpstr>L’estrema mitezza di Gesù</vt:lpstr>
      <vt:lpstr>Diapositiva 17</vt:lpstr>
      <vt:lpstr>Diapositiva 18</vt:lpstr>
      <vt:lpstr>Intranquilla mitezza  ed  estrema mitezza</vt:lpstr>
      <vt:lpstr>La mitezza possibile</vt:lpstr>
      <vt:lpstr>Diapositiva 21</vt:lpstr>
      <vt:lpstr>Aggressivi si nasce Miti si diventa</vt:lpstr>
      <vt:lpstr>Da me agli altri </vt:lpstr>
      <vt:lpstr>MITEZZA</vt:lpstr>
      <vt:lpstr>MITEZZA</vt:lpstr>
      <vt:lpstr>Alcuni tratti          della mitezza</vt:lpstr>
      <vt:lpstr>Diapositiva 27</vt:lpstr>
      <vt:lpstr>Diapositiva 28</vt:lpstr>
      <vt:lpstr>Diapositiva 29</vt:lpstr>
      <vt:lpstr>Dono e conquista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Barbara</dc:creator>
  <cp:lastModifiedBy>Barbara</cp:lastModifiedBy>
  <cp:revision>28</cp:revision>
  <dcterms:created xsi:type="dcterms:W3CDTF">2013-02-10T20:17:05Z</dcterms:created>
  <dcterms:modified xsi:type="dcterms:W3CDTF">2013-02-13T15:52:50Z</dcterms:modified>
</cp:coreProperties>
</file>