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8" r:id="rId12"/>
    <p:sldId id="266" r:id="rId13"/>
    <p:sldId id="267" r:id="rId14"/>
    <p:sldId id="265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E9EA"/>
    <a:srgbClr val="DCEF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6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C3685-7607-459F-A330-F991E73CBF4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3DC49-5482-4061-A671-A707D17FFE5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AD5EEC-7DEF-41B9-891E-FC7E5B06226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DD6BE-5175-4EEA-B1B7-7B51CA5D1DB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4E8C6-36DD-48C2-9A22-253691C2C52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1F301-E84F-4039-A31E-0FCA14D1A1F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010D7-B2B9-4769-9D29-901E2A9CF4E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99189-D258-46F8-A3B6-E66D450C57C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903FE6-DD0B-4953-93A6-91CECF1513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BE597-EB79-4098-A4C7-402C62896EB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3B102-3750-487A-806D-179A79E3417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A157D8EF-A867-47BE-8E47-5D347133CD7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765175"/>
            <a:ext cx="7700963" cy="1800225"/>
          </a:xfrm>
        </p:spPr>
        <p:txBody>
          <a:bodyPr/>
          <a:lstStyle/>
          <a:p>
            <a:pPr eaLnBrk="1" hangingPunct="1"/>
            <a:r>
              <a:rPr lang="it-IT" sz="4800" smtClean="0">
                <a:latin typeface="Times New Roman" pitchFamily="18" charset="0"/>
              </a:rPr>
              <a:t>Un volontario informato:</a:t>
            </a:r>
            <a:br>
              <a:rPr lang="it-IT" sz="4800" smtClean="0">
                <a:latin typeface="Times New Roman" pitchFamily="18" charset="0"/>
              </a:rPr>
            </a:br>
            <a:r>
              <a:rPr lang="it-IT" sz="4800" smtClean="0">
                <a:latin typeface="Times New Roman" pitchFamily="18" charset="0"/>
              </a:rPr>
              <a:t>igiene e prevenzione delle malattie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59113" y="3357563"/>
            <a:ext cx="5545137" cy="1150937"/>
          </a:xfrm>
        </p:spPr>
        <p:txBody>
          <a:bodyPr/>
          <a:lstStyle/>
          <a:p>
            <a:pPr eaLnBrk="1" hangingPunct="1"/>
            <a:r>
              <a:rPr lang="it-IT" smtClean="0"/>
              <a:t>Cantù 20 ottobre 2016</a:t>
            </a:r>
          </a:p>
          <a:p>
            <a:pPr eaLnBrk="1" hangingPunct="1"/>
            <a:r>
              <a:rPr lang="it-IT" smtClean="0"/>
              <a:t>CORSO BASE AVULSS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4284663" y="5661025"/>
            <a:ext cx="44656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/>
              <a:t>Dott. ANNA TUIA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olo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18487" cy="1296988"/>
          </a:xfrm>
        </p:spPr>
        <p:txBody>
          <a:bodyPr/>
          <a:lstStyle/>
          <a:p>
            <a:r>
              <a:rPr lang="it-IT" smtClean="0"/>
              <a:t>CORSO BASE AVULSS</a:t>
            </a:r>
            <a:br>
              <a:rPr lang="it-IT" smtClean="0"/>
            </a:br>
            <a:r>
              <a:rPr lang="it-IT" smtClean="0"/>
              <a:t>Saronno 4 ottobre 2014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288" y="2205038"/>
            <a:ext cx="8291512" cy="3921125"/>
          </a:xfrm>
        </p:spPr>
        <p:txBody>
          <a:bodyPr/>
          <a:lstStyle/>
          <a:p>
            <a:pPr>
              <a:defRPr/>
            </a:pPr>
            <a:endParaRPr lang="it-IT" dirty="0" smtClean="0"/>
          </a:p>
          <a:p>
            <a:pPr>
              <a:defRPr/>
            </a:pPr>
            <a:endParaRPr lang="it-IT" dirty="0"/>
          </a:p>
          <a:p>
            <a:pPr marL="0" indent="0" algn="ctr">
              <a:buFontTx/>
              <a:buNone/>
              <a:defRPr/>
            </a:pPr>
            <a:r>
              <a:rPr lang="it-IT" sz="4800" i="1" dirty="0" smtClean="0"/>
              <a:t>Promozione della salute e prevenzione</a:t>
            </a:r>
            <a:endParaRPr lang="it-IT" sz="4800" i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IGIENE</a:t>
            </a:r>
            <a:endParaRPr lang="it-IT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it-IT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sz="3600" smtClean="0"/>
              <a:t>Scienza che si occupa di: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it-IT" sz="3600" smtClean="0"/>
          </a:p>
          <a:p>
            <a:pPr eaLnBrk="1" hangingPunct="1">
              <a:lnSpc>
                <a:spcPct val="90000"/>
              </a:lnSpc>
            </a:pPr>
            <a:r>
              <a:rPr lang="it-IT" sz="3600" smtClean="0"/>
              <a:t>PREVENIRE l’insorgenza delle malattie</a:t>
            </a:r>
          </a:p>
          <a:p>
            <a:pPr eaLnBrk="1" hangingPunct="1">
              <a:lnSpc>
                <a:spcPct val="90000"/>
              </a:lnSpc>
            </a:pPr>
            <a:r>
              <a:rPr lang="it-IT" sz="3600" smtClean="0"/>
              <a:t>PROMUOVERE E MIGLIORARE lo stato di salute (benessere fisico, mentale e sociale)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Quali mezzi usa?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smtClean="0"/>
          </a:p>
          <a:p>
            <a:pPr eaLnBrk="1" hangingPunct="1"/>
            <a:r>
              <a:rPr lang="it-IT" sz="3600" smtClean="0"/>
              <a:t>STUDIO DEMOGRAFICO</a:t>
            </a:r>
          </a:p>
          <a:p>
            <a:pPr eaLnBrk="1" hangingPunct="1"/>
            <a:r>
              <a:rPr lang="it-IT" sz="3600" smtClean="0"/>
              <a:t>STUDIO EPIDEMIOLOGICO</a:t>
            </a:r>
          </a:p>
          <a:p>
            <a:pPr eaLnBrk="1" hangingPunct="1">
              <a:buFontTx/>
              <a:buNone/>
            </a:pPr>
            <a:r>
              <a:rPr lang="it-IT" sz="3600" smtClean="0"/>
              <a:t>   Con metodo STATISTICO  (dati espressi in cifre), che riduce l’errore e permette una valutazione oggettiva.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CAMPI D’AZIONE.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smtClean="0"/>
          </a:p>
          <a:p>
            <a:pPr eaLnBrk="1" hangingPunct="1"/>
            <a:r>
              <a:rPr lang="it-IT" sz="3600" smtClean="0"/>
              <a:t>I. dell’alimentazione e degli alimenti.</a:t>
            </a:r>
          </a:p>
          <a:p>
            <a:pPr eaLnBrk="1" hangingPunct="1"/>
            <a:r>
              <a:rPr lang="it-IT" sz="3600" smtClean="0"/>
              <a:t>I. ambientale.</a:t>
            </a:r>
          </a:p>
          <a:p>
            <a:pPr eaLnBrk="1" hangingPunct="1"/>
            <a:r>
              <a:rPr lang="it-IT" sz="3600" smtClean="0"/>
              <a:t>I. industriale.</a:t>
            </a:r>
          </a:p>
          <a:p>
            <a:pPr eaLnBrk="1" hangingPunct="1"/>
            <a:r>
              <a:rPr lang="it-IT" sz="3600" smtClean="0"/>
              <a:t>I. rurale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LE MALATTIE INFETTIVE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it-IT" sz="3600" smtClean="0"/>
              <a:t>Sono provocate da agenti patogeni:</a:t>
            </a:r>
          </a:p>
          <a:p>
            <a:pPr eaLnBrk="1" hangingPunct="1">
              <a:buFontTx/>
              <a:buNone/>
            </a:pPr>
            <a:endParaRPr lang="it-IT" sz="3600" smtClean="0"/>
          </a:p>
          <a:p>
            <a:pPr eaLnBrk="1" hangingPunct="1"/>
            <a:r>
              <a:rPr lang="it-IT" sz="3600" u="sng" smtClean="0"/>
              <a:t>Visibili</a:t>
            </a:r>
            <a:r>
              <a:rPr lang="it-IT" sz="3600" smtClean="0"/>
              <a:t>  (tenie,  acaro della scabbia,vermi, pidocchi)</a:t>
            </a:r>
          </a:p>
          <a:p>
            <a:pPr eaLnBrk="1" hangingPunct="1"/>
            <a:r>
              <a:rPr lang="it-IT" sz="3600" u="sng" smtClean="0"/>
              <a:t>Microscopici </a:t>
            </a:r>
            <a:r>
              <a:rPr lang="it-IT" sz="3600" smtClean="0"/>
              <a:t>(batteri,virus, funghi)</a:t>
            </a:r>
          </a:p>
          <a:p>
            <a:pPr eaLnBrk="1" hangingPunct="1"/>
            <a:endParaRPr lang="it-IT" sz="3600" u="sng" smtClean="0"/>
          </a:p>
          <a:p>
            <a:pPr eaLnBrk="1" hangingPunct="1"/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LE MALATTIE INFETTIVE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it-IT" sz="3600" smtClean="0"/>
          </a:p>
          <a:p>
            <a:pPr eaLnBrk="1" hangingPunct="1">
              <a:buFontTx/>
              <a:buNone/>
            </a:pPr>
            <a:r>
              <a:rPr lang="it-IT" sz="3600" smtClean="0"/>
              <a:t>INFEZIONE:  penetrazione dell’agente         patogeno  nell’organismo</a:t>
            </a:r>
          </a:p>
          <a:p>
            <a:pPr eaLnBrk="1" hangingPunct="1">
              <a:buFontTx/>
              <a:buNone/>
            </a:pPr>
            <a:endParaRPr lang="it-IT" sz="3600" smtClean="0"/>
          </a:p>
          <a:p>
            <a:pPr eaLnBrk="1" hangingPunct="1">
              <a:buFontTx/>
              <a:buNone/>
            </a:pPr>
            <a:r>
              <a:rPr lang="it-IT" sz="3600" smtClean="0"/>
              <a:t>MALATTIA: comparsa di sintomi soggettivi e/o oggettivi.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LE MALATTIE INFETTIVE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it-IT" sz="3600" smtClean="0"/>
              <a:t>Il passaggio da infezione a malattia è condizionato da: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it-IT" sz="3600" smtClean="0"/>
              <a:t>Agente patogeno: * infettività (capacità di penetrare e moltiplicarsi) *patogenicità (capacità di causare malattia in una determinata specie) *virulenza (grado di patogenicità)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LE MALATTIE INFETTIVE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it-IT" sz="3600" smtClean="0"/>
              <a:t>Il passaggio da infezione a malattia è condizionato da: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it-IT" sz="3600" smtClean="0"/>
              <a:t>2. Capacità di difesa dell’ospite: *aspecifiche ( cute,  mucose, globuli bianchi, febbre)  *specifiche (immunità nei confronti di quel determinato agente infettivo attraverso la produzione di anticorpi)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it-IT" sz="36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L’IMMUNITA’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3600" u="sng" smtClean="0"/>
              <a:t>Naturale</a:t>
            </a:r>
            <a:r>
              <a:rPr lang="it-IT" sz="3600" smtClean="0"/>
              <a:t> : pelle,mucose,saliva,prot.,fagociti.         </a:t>
            </a:r>
            <a:endParaRPr lang="it-IT" sz="3600" u="sng" smtClean="0"/>
          </a:p>
          <a:p>
            <a:pPr eaLnBrk="1" hangingPunct="1"/>
            <a:r>
              <a:rPr lang="it-IT" sz="3600" u="sng" smtClean="0"/>
              <a:t>Acquisita: 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916238" y="3573463"/>
            <a:ext cx="5688012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it-IT" sz="3600" u="sng"/>
              <a:t>Attiva </a:t>
            </a:r>
            <a:r>
              <a:rPr lang="it-IT" sz="3600"/>
              <a:t>(dopo malattia o vaccinazione</a:t>
            </a:r>
          </a:p>
          <a:p>
            <a:pPr marL="342900" indent="-342900">
              <a:buFontTx/>
              <a:buAutoNum type="arabicPeriod"/>
            </a:pPr>
            <a:r>
              <a:rPr lang="it-IT" sz="3600" u="sng"/>
              <a:t>Passiva </a:t>
            </a:r>
            <a:r>
              <a:rPr lang="it-IT" sz="3600"/>
              <a:t> (sieroprofilassi)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  <p:bldP spid="112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GLI  ANTICORPI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smtClean="0"/>
          </a:p>
        </p:txBody>
      </p:sp>
      <p:pic>
        <p:nvPicPr>
          <p:cNvPr id="29701" name="Picture 5" descr="T978428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2420938"/>
            <a:ext cx="52959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000" smtClean="0"/>
              <a:t>COME SI DIFFONDONO LE M.I.?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3600" u="sng" smtClean="0"/>
              <a:t>Sorgente:</a:t>
            </a:r>
            <a:r>
              <a:rPr lang="it-IT" sz="3600" smtClean="0"/>
              <a:t> *persona malata </a:t>
            </a:r>
            <a:r>
              <a:rPr lang="it-IT" smtClean="0"/>
              <a:t>(anche</a:t>
            </a:r>
            <a:r>
              <a:rPr lang="it-IT" sz="3600" smtClean="0"/>
              <a:t> </a:t>
            </a:r>
            <a:r>
              <a:rPr lang="it-IT" smtClean="0"/>
              <a:t>durante l’incubazione e la convalescenza).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smtClean="0"/>
              <a:t>                     *</a:t>
            </a:r>
            <a:r>
              <a:rPr lang="it-IT" sz="3600" smtClean="0"/>
              <a:t>portatore sano (</a:t>
            </a:r>
            <a:r>
              <a:rPr lang="it-IT" smtClean="0"/>
              <a:t>polio,dift.)</a:t>
            </a:r>
            <a:endParaRPr lang="it-IT" sz="36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sz="3600" smtClean="0"/>
              <a:t>                   *animali</a:t>
            </a:r>
            <a:r>
              <a:rPr lang="it-IT" smtClean="0"/>
              <a:t> (rabbia,salmonella)</a:t>
            </a:r>
          </a:p>
          <a:p>
            <a:pPr eaLnBrk="1" hangingPunct="1">
              <a:lnSpc>
                <a:spcPct val="90000"/>
              </a:lnSpc>
            </a:pPr>
            <a:r>
              <a:rPr lang="it-IT" sz="3600" u="sng" smtClean="0"/>
              <a:t>Eliminazione: </a:t>
            </a:r>
            <a:r>
              <a:rPr lang="it-IT" sz="3600" smtClean="0"/>
              <a:t>*via resp.</a:t>
            </a:r>
            <a:r>
              <a:rPr lang="it-IT" smtClean="0"/>
              <a:t>(influenza) </a:t>
            </a:r>
            <a:r>
              <a:rPr lang="it-IT" sz="3600" smtClean="0"/>
              <a:t>*via intest.</a:t>
            </a:r>
            <a:r>
              <a:rPr lang="it-IT" smtClean="0"/>
              <a:t>(epatite A)</a:t>
            </a:r>
            <a:r>
              <a:rPr lang="it-IT" sz="3600" smtClean="0"/>
              <a:t> *via genitourinaria </a:t>
            </a:r>
            <a:r>
              <a:rPr lang="it-IT" smtClean="0"/>
              <a:t>(mal veneree,AIDS) </a:t>
            </a:r>
            <a:r>
              <a:rPr lang="it-IT" sz="3600" smtClean="0"/>
              <a:t>*via ematica </a:t>
            </a:r>
            <a:r>
              <a:rPr lang="it-IT" smtClean="0"/>
              <a:t>(epatiti, AIDS)</a:t>
            </a:r>
            <a:endParaRPr lang="it-IT" sz="3600" smtClean="0"/>
          </a:p>
          <a:p>
            <a:pPr eaLnBrk="1" hangingPunct="1">
              <a:lnSpc>
                <a:spcPct val="90000"/>
              </a:lnSpc>
            </a:pPr>
            <a:endParaRPr lang="it-IT" sz="36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000" smtClean="0"/>
              <a:t>COME SI DIFFONDONO LE M.I.?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3600" smtClean="0"/>
              <a:t>Penetrazione: le stesse vie dell’eliminazione + la via placentare </a:t>
            </a:r>
            <a:r>
              <a:rPr lang="it-IT" smtClean="0"/>
              <a:t>(rosolia, toxoplasmosi)</a:t>
            </a:r>
          </a:p>
          <a:p>
            <a:pPr eaLnBrk="1" hangingPunct="1"/>
            <a:r>
              <a:rPr lang="it-IT" sz="3600" smtClean="0"/>
              <a:t>Trasmissione: 1) diretta (</a:t>
            </a:r>
            <a:r>
              <a:rPr lang="it-IT" smtClean="0"/>
              <a:t>sex, bacio)</a:t>
            </a:r>
          </a:p>
          <a:p>
            <a:pPr eaLnBrk="1" hangingPunct="1">
              <a:buFontTx/>
              <a:buNone/>
            </a:pPr>
            <a:r>
              <a:rPr lang="it-IT" smtClean="0"/>
              <a:t>                              </a:t>
            </a:r>
            <a:r>
              <a:rPr lang="it-IT" sz="3600" smtClean="0"/>
              <a:t>2) indiretta (</a:t>
            </a:r>
            <a:r>
              <a:rPr lang="it-IT" smtClean="0"/>
              <a:t>oggetti,      alimenti, terra,insetti)</a:t>
            </a:r>
            <a:endParaRPr lang="it-IT" sz="3600" smtClean="0"/>
          </a:p>
          <a:p>
            <a:pPr eaLnBrk="1" hangingPunct="1">
              <a:buFontTx/>
              <a:buNone/>
            </a:pPr>
            <a:r>
              <a:rPr lang="it-IT" sz="3600" smtClean="0"/>
              <a:t>                          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COME PREVENIRE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endParaRPr lang="it-IT" sz="3600" u="sng" smtClean="0"/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it-IT" sz="3600" u="sng" smtClean="0"/>
              <a:t>Denuncia 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it-IT" sz="3600" u="sng" smtClean="0"/>
              <a:t>Isolamento</a:t>
            </a:r>
            <a:endParaRPr lang="it-IT" sz="3600" smtClean="0"/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it-IT" sz="3600" u="sng" smtClean="0"/>
              <a:t>Disinfezione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it-IT" sz="3600" u="sng" smtClean="0"/>
              <a:t>Disinfestazione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it-IT" sz="3600" u="sng" smtClean="0"/>
              <a:t>Immunoprofilassi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it-IT" sz="3600" u="sng" smtClean="0"/>
              <a:t>Chemioprofilassi 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it-IT" sz="3600" u="sng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COME PREVENIRE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it-IT" sz="3600" u="sng" smtClean="0"/>
              <a:t>Denuncia:</a:t>
            </a:r>
          </a:p>
          <a:p>
            <a:pPr marL="609600" indent="-609600" eaLnBrk="1" hangingPunct="1">
              <a:buFontTx/>
              <a:buNone/>
            </a:pPr>
            <a:r>
              <a:rPr lang="it-IT" sz="3600" smtClean="0"/>
              <a:t>    è fonte di dati e permette di mettere in atto eventuali interventi di profilassi sulla popolazione.</a:t>
            </a:r>
          </a:p>
          <a:p>
            <a:pPr marL="609600" indent="-609600" eaLnBrk="1" hangingPunct="1">
              <a:buFontTx/>
              <a:buNone/>
            </a:pPr>
            <a:r>
              <a:rPr lang="it-IT" sz="3600" smtClean="0"/>
              <a:t>2. </a:t>
            </a:r>
            <a:r>
              <a:rPr lang="it-IT" sz="3600" u="sng" smtClean="0"/>
              <a:t>Isolamento:</a:t>
            </a:r>
          </a:p>
          <a:p>
            <a:pPr marL="609600" indent="-609600" eaLnBrk="1" hangingPunct="1">
              <a:buFontTx/>
              <a:buNone/>
            </a:pPr>
            <a:r>
              <a:rPr lang="it-IT" sz="3600" smtClean="0"/>
              <a:t>    a domicilio o in ospedale</a:t>
            </a:r>
          </a:p>
          <a:p>
            <a:pPr marL="609600" indent="-609600" eaLnBrk="1" hangingPunct="1">
              <a:buFontTx/>
              <a:buNone/>
            </a:pPr>
            <a:endParaRPr lang="it-IT" sz="36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COME PREVENIRE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it-IT" sz="3600" smtClean="0"/>
              <a:t>3.</a:t>
            </a:r>
            <a:r>
              <a:rPr lang="it-IT" sz="3600" u="sng" smtClean="0"/>
              <a:t>Disinfezione</a:t>
            </a:r>
            <a:r>
              <a:rPr lang="it-IT" sz="3600" smtClean="0"/>
              <a:t>: distruggere il microrganismo con mezzi fisici (calore) o chimici (disinfettanti)</a:t>
            </a:r>
          </a:p>
          <a:p>
            <a:pPr marL="609600" indent="-609600" eaLnBrk="1" hangingPunct="1">
              <a:buFontTx/>
              <a:buNone/>
            </a:pPr>
            <a:endParaRPr lang="it-IT" sz="3600" smtClean="0"/>
          </a:p>
          <a:p>
            <a:pPr marL="609600" indent="-609600" eaLnBrk="1" hangingPunct="1">
              <a:buFontTx/>
              <a:buNone/>
            </a:pPr>
            <a:r>
              <a:rPr lang="it-IT" sz="3600" smtClean="0"/>
              <a:t>4.</a:t>
            </a:r>
            <a:r>
              <a:rPr lang="it-IT" sz="3600" u="sng" smtClean="0"/>
              <a:t>Disinfestazione:</a:t>
            </a:r>
            <a:r>
              <a:rPr lang="it-IT" sz="3600" smtClean="0"/>
              <a:t> eliminare gli insetti vettori. (anofele della malaria)</a:t>
            </a:r>
          </a:p>
          <a:p>
            <a:pPr marL="609600" indent="-609600" eaLnBrk="1" hangingPunct="1">
              <a:buFontTx/>
              <a:buNone/>
            </a:pPr>
            <a:endParaRPr lang="it-IT" sz="36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COME PREVENIRE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it-IT" sz="3600" smtClean="0"/>
              <a:t>5. </a:t>
            </a:r>
            <a:r>
              <a:rPr lang="it-IT" sz="3600" u="sng" smtClean="0"/>
              <a:t>Immunoprofilassi: </a:t>
            </a:r>
            <a:r>
              <a:rPr lang="it-IT" sz="3600" smtClean="0"/>
              <a:t>*attiva (vaccino)</a:t>
            </a:r>
          </a:p>
          <a:p>
            <a:pPr marL="609600" indent="-609600" eaLnBrk="1" hangingPunct="1">
              <a:buFontTx/>
              <a:buNone/>
            </a:pPr>
            <a:r>
              <a:rPr lang="it-IT" sz="3600" smtClean="0"/>
              <a:t>                                 *passiva(siero)</a:t>
            </a:r>
          </a:p>
          <a:p>
            <a:pPr marL="609600" indent="-609600" eaLnBrk="1" hangingPunct="1">
              <a:buFontTx/>
              <a:buNone/>
            </a:pPr>
            <a:r>
              <a:rPr lang="it-IT" sz="3600" smtClean="0"/>
              <a:t>6.</a:t>
            </a:r>
            <a:r>
              <a:rPr lang="it-IT" sz="3600" u="sng" smtClean="0"/>
              <a:t>Chemioprofilassi: </a:t>
            </a:r>
            <a:r>
              <a:rPr lang="it-IT" sz="3600" smtClean="0"/>
              <a:t>somministrazione   di antibiotici ai soggetti suscettibili (rara: meningite meningococcica, scarlattina ?)</a:t>
            </a:r>
          </a:p>
          <a:p>
            <a:pPr marL="609600" indent="-609600" eaLnBrk="1" hangingPunct="1">
              <a:buFontTx/>
              <a:buNone/>
            </a:pPr>
            <a:endParaRPr lang="it-IT" sz="3600" smtClean="0"/>
          </a:p>
          <a:p>
            <a:pPr marL="609600" indent="-609600" eaLnBrk="1" hangingPunct="1">
              <a:buFontTx/>
              <a:buNone/>
            </a:pPr>
            <a:endParaRPr lang="it-IT" sz="3600" smtClean="0"/>
          </a:p>
          <a:p>
            <a:pPr marL="609600" indent="-609600" eaLnBrk="1" hangingPunct="1">
              <a:buFontTx/>
              <a:buNone/>
            </a:pPr>
            <a:endParaRPr lang="it-IT" sz="36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I VACCINI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Devono far produrre anticorpi specifici </a:t>
            </a:r>
          </a:p>
          <a:p>
            <a:pPr eaLnBrk="1" hangingPunct="1"/>
            <a:r>
              <a:rPr lang="it-IT" smtClean="0"/>
              <a:t>Non devono dare malattia</a:t>
            </a:r>
          </a:p>
          <a:p>
            <a:pPr eaLnBrk="1" hangingPunct="1"/>
            <a:r>
              <a:rPr lang="it-IT" smtClean="0"/>
              <a:t>L’immunità deve essere di lunga durata</a:t>
            </a:r>
          </a:p>
          <a:p>
            <a:pPr eaLnBrk="1" hangingPunct="1"/>
            <a:r>
              <a:rPr lang="it-IT" smtClean="0"/>
              <a:t>Devono essere prodotti facilmente e non essere troppo costosi</a:t>
            </a:r>
          </a:p>
          <a:p>
            <a:pPr eaLnBrk="1" hangingPunct="1"/>
            <a:r>
              <a:rPr lang="it-IT" smtClean="0"/>
              <a:t>Devono essere privi di sostanze contaminanti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I VACCINI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it-IT" smtClean="0"/>
              <a:t>Si ottengono con:</a:t>
            </a:r>
          </a:p>
          <a:p>
            <a:pPr eaLnBrk="1" hangingPunct="1">
              <a:buFontTx/>
              <a:buNone/>
            </a:pPr>
            <a:endParaRPr lang="it-IT" smtClean="0"/>
          </a:p>
          <a:p>
            <a:pPr eaLnBrk="1" hangingPunct="1"/>
            <a:r>
              <a:rPr lang="it-IT" smtClean="0"/>
              <a:t>Microrganismi vivi attenuati(rosolia)</a:t>
            </a:r>
          </a:p>
          <a:p>
            <a:pPr eaLnBrk="1" hangingPunct="1"/>
            <a:r>
              <a:rPr lang="it-IT" smtClean="0"/>
              <a:t>Microrganismi uccisi (rabbia)</a:t>
            </a:r>
          </a:p>
          <a:p>
            <a:pPr eaLnBrk="1" hangingPunct="1"/>
            <a:r>
              <a:rPr lang="it-IT" smtClean="0"/>
              <a:t>Tossoidi= tossine modificate (tetano)</a:t>
            </a:r>
          </a:p>
          <a:p>
            <a:pPr eaLnBrk="1" hangingPunct="1"/>
            <a:r>
              <a:rPr lang="it-IT" smtClean="0"/>
              <a:t>Proteine sintetiche, che simulano il virus (epatite B)</a:t>
            </a:r>
          </a:p>
          <a:p>
            <a:pPr eaLnBrk="1" hangingPunct="1">
              <a:buFontTx/>
              <a:buNone/>
            </a:pPr>
            <a:endParaRPr lang="it-IT" smtClean="0"/>
          </a:p>
          <a:p>
            <a:pPr eaLnBrk="1" hangingPunct="1">
              <a:buFontTx/>
              <a:buNone/>
            </a:pPr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I VACCINI OBBLIGATORI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Polio</a:t>
            </a:r>
          </a:p>
          <a:p>
            <a:pPr eaLnBrk="1" hangingPunct="1"/>
            <a:r>
              <a:rPr lang="it-IT" smtClean="0"/>
              <a:t>Tetano</a:t>
            </a:r>
          </a:p>
          <a:p>
            <a:pPr eaLnBrk="1" hangingPunct="1"/>
            <a:r>
              <a:rPr lang="it-IT" smtClean="0"/>
              <a:t>Difterite</a:t>
            </a:r>
          </a:p>
          <a:p>
            <a:pPr eaLnBrk="1" hangingPunct="1"/>
            <a:r>
              <a:rPr lang="it-IT" smtClean="0"/>
              <a:t>Epatite B</a:t>
            </a:r>
          </a:p>
          <a:p>
            <a:pPr eaLnBrk="1" hangingPunct="1">
              <a:buFontTx/>
              <a:buNone/>
            </a:pPr>
            <a:endParaRPr lang="it-IT" smtClean="0"/>
          </a:p>
          <a:p>
            <a:pPr eaLnBrk="1" hangingPunct="1">
              <a:buFontTx/>
              <a:buNone/>
            </a:pPr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I VACCINI FACOLTATIVI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18487" cy="54006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mtClean="0"/>
              <a:t>Haemophilus inf. B</a:t>
            </a:r>
          </a:p>
          <a:p>
            <a:pPr eaLnBrk="1" hangingPunct="1">
              <a:lnSpc>
                <a:spcPct val="80000"/>
              </a:lnSpc>
            </a:pPr>
            <a:r>
              <a:rPr lang="it-IT" smtClean="0"/>
              <a:t>Pertosse</a:t>
            </a:r>
          </a:p>
          <a:p>
            <a:pPr eaLnBrk="1" hangingPunct="1">
              <a:lnSpc>
                <a:spcPct val="80000"/>
              </a:lnSpc>
            </a:pPr>
            <a:r>
              <a:rPr lang="it-IT" smtClean="0"/>
              <a:t>Morbillo- parotite -rosolia</a:t>
            </a:r>
          </a:p>
          <a:p>
            <a:pPr eaLnBrk="1" hangingPunct="1">
              <a:lnSpc>
                <a:spcPct val="80000"/>
              </a:lnSpc>
            </a:pPr>
            <a:r>
              <a:rPr lang="it-IT" smtClean="0"/>
              <a:t>Pneumococco (13)</a:t>
            </a:r>
          </a:p>
          <a:p>
            <a:pPr eaLnBrk="1" hangingPunct="1">
              <a:lnSpc>
                <a:spcPct val="80000"/>
              </a:lnSpc>
            </a:pPr>
            <a:r>
              <a:rPr lang="it-IT" smtClean="0"/>
              <a:t>Meningococco C</a:t>
            </a:r>
          </a:p>
          <a:p>
            <a:pPr eaLnBrk="1" hangingPunct="1">
              <a:lnSpc>
                <a:spcPct val="80000"/>
              </a:lnSpc>
            </a:pPr>
            <a:r>
              <a:rPr lang="it-IT" smtClean="0"/>
              <a:t>Influenza</a:t>
            </a:r>
          </a:p>
          <a:p>
            <a:pPr eaLnBrk="1" hangingPunct="1">
              <a:lnSpc>
                <a:spcPct val="80000"/>
              </a:lnSpc>
            </a:pPr>
            <a:r>
              <a:rPr lang="it-IT" smtClean="0"/>
              <a:t>Papilloma </a:t>
            </a:r>
          </a:p>
          <a:p>
            <a:pPr eaLnBrk="1" hangingPunct="1">
              <a:lnSpc>
                <a:spcPct val="80000"/>
              </a:lnSpc>
            </a:pPr>
            <a:r>
              <a:rPr lang="it-IT" smtClean="0"/>
              <a:t>Epatite A</a:t>
            </a:r>
          </a:p>
          <a:p>
            <a:pPr eaLnBrk="1" hangingPunct="1">
              <a:lnSpc>
                <a:spcPct val="80000"/>
              </a:lnSpc>
            </a:pPr>
            <a:r>
              <a:rPr lang="it-IT" sz="2800" smtClean="0"/>
              <a:t>Rabbia</a:t>
            </a:r>
          </a:p>
          <a:p>
            <a:pPr eaLnBrk="1" hangingPunct="1">
              <a:lnSpc>
                <a:spcPct val="80000"/>
              </a:lnSpc>
            </a:pPr>
            <a:r>
              <a:rPr lang="it-IT" sz="2800" smtClean="0"/>
              <a:t>Rotavirus</a:t>
            </a:r>
          </a:p>
          <a:p>
            <a:pPr eaLnBrk="1" hangingPunct="1">
              <a:lnSpc>
                <a:spcPct val="80000"/>
              </a:lnSpc>
            </a:pPr>
            <a:r>
              <a:rPr lang="it-IT" sz="2800" smtClean="0"/>
              <a:t>Varicella 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T.B. –Colera- febbre gialla-febbre tifoide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it-IT" sz="20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45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LA </a:t>
            </a:r>
            <a:r>
              <a:rPr lang="it-IT" sz="4800" smtClean="0"/>
              <a:t>SIEROPROFILASSI</a:t>
            </a:r>
            <a:endParaRPr lang="it-IT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it-IT" smtClean="0"/>
              <a:t>Somministrazione di sieri ottenuti da animali (sieri eterologhi) o da </a:t>
            </a:r>
            <a:r>
              <a:rPr lang="it-IT" b="1" u="sng" smtClean="0"/>
              <a:t>soggetti immuni</a:t>
            </a:r>
            <a:r>
              <a:rPr lang="it-IT" smtClean="0"/>
              <a:t> (sieri omologhi).</a:t>
            </a:r>
          </a:p>
          <a:p>
            <a:pPr eaLnBrk="1" hangingPunct="1">
              <a:buFontTx/>
              <a:buNone/>
            </a:pPr>
            <a:r>
              <a:rPr lang="it-IT" smtClean="0"/>
              <a:t>Si immettono direttamente gli anticorpi,che hanno però durata limitata nel tempo.</a:t>
            </a:r>
          </a:p>
          <a:p>
            <a:pPr eaLnBrk="1" hangingPunct="1">
              <a:buFontTx/>
              <a:buNone/>
            </a:pPr>
            <a:r>
              <a:rPr lang="it-IT" smtClean="0"/>
              <a:t>E’ una misura di emergenza.</a:t>
            </a:r>
          </a:p>
          <a:p>
            <a:pPr eaLnBrk="1" hangingPunct="1">
              <a:buFontTx/>
              <a:buNone/>
            </a:pPr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4800" smtClean="0"/>
              <a:t>PRIMA DI CONCLUDERE…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it-IT" sz="3600" smtClean="0"/>
              <a:t>Tutto ciò che abbiamo detto stasera è vero, ma il modo più efficace per prevenire la diffusione delle malattie è quello di  </a:t>
            </a:r>
          </a:p>
          <a:p>
            <a:pPr eaLnBrk="1" hangingPunct="1">
              <a:buFontTx/>
              <a:buNone/>
            </a:pPr>
            <a:endParaRPr lang="it-IT" sz="3600" smtClean="0"/>
          </a:p>
          <a:p>
            <a:pPr algn="ctr" eaLnBrk="1" hangingPunct="1">
              <a:buFontTx/>
              <a:buNone/>
            </a:pPr>
            <a:r>
              <a:rPr lang="it-IT" sz="3600" smtClean="0"/>
              <a:t>    </a:t>
            </a:r>
            <a:r>
              <a:rPr lang="it-IT" sz="3600" b="1" u="sng" smtClean="0"/>
              <a:t>LAVARSI  SEMPRE  BENE  LE  MANI!!</a:t>
            </a:r>
          </a:p>
          <a:p>
            <a:pPr eaLnBrk="1" hangingPunct="1">
              <a:buFontTx/>
              <a:buNone/>
            </a:pPr>
            <a:endParaRPr lang="it-IT" sz="3600" b="1" u="sng" smtClean="0"/>
          </a:p>
          <a:p>
            <a:pPr eaLnBrk="1" hangingPunct="1">
              <a:buFontTx/>
              <a:buNone/>
            </a:pPr>
            <a:endParaRPr lang="it-IT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3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800" decel="100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800" decel="100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0" grpId="1"/>
      <p:bldP spid="27651" grpId="0" build="p"/>
      <p:bldP spid="27651" grpId="1" build="p"/>
      <p:bldP spid="27651" grpId="2" build="p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487</Words>
  <Application>Microsoft Macintosh PowerPoint</Application>
  <PresentationFormat>Presentazione su schermo (4:3)</PresentationFormat>
  <Paragraphs>118</Paragraphs>
  <Slides>23</Slides>
  <Notes>0</Notes>
  <HiddenSlides>1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Modello struttura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27" baseType="lpstr">
      <vt:lpstr>Arial</vt:lpstr>
      <vt:lpstr>Calibri</vt:lpstr>
      <vt:lpstr>Times New Roman</vt:lpstr>
      <vt:lpstr>Struttura predefinita</vt:lpstr>
      <vt:lpstr>Un volontario informato: igiene e prevenzione delle malattie</vt:lpstr>
      <vt:lpstr>CORSO BASE AVULSS Saronno 4 ottobre 2014</vt:lpstr>
      <vt:lpstr>IGIENE</vt:lpstr>
      <vt:lpstr>Quali mezzi usa?</vt:lpstr>
      <vt:lpstr>CAMPI D’AZIONE.</vt:lpstr>
      <vt:lpstr>LE MALATTIE INFETTIVE</vt:lpstr>
      <vt:lpstr>LE MALATTIE INFETTIVE</vt:lpstr>
      <vt:lpstr>LE MALATTIE INFETTIVE</vt:lpstr>
      <vt:lpstr>LE MALATTIE INFETTIVE</vt:lpstr>
      <vt:lpstr>L’IMMUNITA’</vt:lpstr>
      <vt:lpstr>GLI  ANTICORPI</vt:lpstr>
      <vt:lpstr>COME SI DIFFONDONO LE M.I.?</vt:lpstr>
      <vt:lpstr>COME SI DIFFONDONO LE M.I.?</vt:lpstr>
      <vt:lpstr>COME PREVENIRE</vt:lpstr>
      <vt:lpstr>COME PREVENIRE</vt:lpstr>
      <vt:lpstr>COME PREVENIRE</vt:lpstr>
      <vt:lpstr>COME PREVENIRE</vt:lpstr>
      <vt:lpstr>I VACCINI</vt:lpstr>
      <vt:lpstr>I VACCINI</vt:lpstr>
      <vt:lpstr>I VACCINI OBBLIGATORI</vt:lpstr>
      <vt:lpstr>I VACCINI FACOLTATIVI</vt:lpstr>
      <vt:lpstr>LA SIEROPROFILASSI</vt:lpstr>
      <vt:lpstr>PRIMA DI CONCLUDERE…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volontario informato: igiene e prevenzione della malattia</dc:title>
  <dc:creator>alessandro</dc:creator>
  <cp:lastModifiedBy>Comune di Mariano Comense</cp:lastModifiedBy>
  <cp:revision>74</cp:revision>
  <dcterms:created xsi:type="dcterms:W3CDTF">2009-02-07T10:12:08Z</dcterms:created>
  <dcterms:modified xsi:type="dcterms:W3CDTF">2016-10-25T13:37:30Z</dcterms:modified>
</cp:coreProperties>
</file>