
<file path=[Content_Types].xml><?xml version="1.0" encoding="utf-8"?>
<Types xmlns="http://schemas.openxmlformats.org/package/2006/content-types">
  <Override PartName="/ppt/slideMasters/slideMaster3.xml" ContentType="application/vnd.openxmlformats-officedocument.presentationml.slideMaster+xml"/>
  <Override PartName="/ppt/slides/slide47.xml" ContentType="application/vnd.openxmlformats-officedocument.presentationml.slide+xml"/>
  <Override PartName="/ppt/slides/slide58.xml" ContentType="application/vnd.openxmlformats-officedocument.presentationml.slide+xml"/>
  <Override PartName="/ppt/slides/slide94.xml" ContentType="application/vnd.openxmlformats-officedocument.presentationml.slide+xml"/>
  <Override PartName="/ppt/theme/theme5.xml" ContentType="application/vnd.openxmlformats-officedocument.theme+xml"/>
  <Override PartName="/ppt/notesSlides/notesSlide2.xml" ContentType="application/vnd.openxmlformats-officedocument.presentationml.notesSlide+xml"/>
  <Override PartName="/ppt/notesSlides/notesSlide105.xml" ContentType="application/vnd.openxmlformats-officedocument.presentationml.notesSlide+xml"/>
  <Override PartName="/ppt/slides/slide36.xml" ContentType="application/vnd.openxmlformats-officedocument.presentationml.slide+xml"/>
  <Override PartName="/ppt/slides/slide83.xml" ContentType="application/vnd.openxmlformats-officedocument.presentationml.slide+xml"/>
  <Override PartName="/ppt/slides/slide120.xml" ContentType="application/vnd.openxmlformats-officedocument.presentationml.slide+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notesSlides/notesSlide85.xml" ContentType="application/vnd.openxmlformats-officedocument.presentationml.notesSlide+xml"/>
  <Override PartName="/ppt/notesSlides/notesSlide96.xml" ContentType="application/vnd.openxmlformats-officedocument.presentationml.notesSlide+xml"/>
  <Override PartName="/ppt/slides/slide25.xml" ContentType="application/vnd.openxmlformats-officedocument.presentationml.slide+xml"/>
  <Override PartName="/ppt/slides/slide72.xml" ContentType="application/vnd.openxmlformats-officedocument.presentationml.slid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notesSlides/notesSlide27.xml" ContentType="application/vnd.openxmlformats-officedocument.presentationml.notesSlide+xml"/>
  <Override PartName="/ppt/notesSlides/notesSlide74.xml" ContentType="application/vnd.openxmlformats-officedocument.presentationml.notesSlide+xml"/>
  <Default Extension="xml" ContentType="application/xml"/>
  <Override PartName="/ppt/slides/slide14.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notesSlides/notesSlide16.xml" ContentType="application/vnd.openxmlformats-officedocument.presentationml.notesSlide+xml"/>
  <Override PartName="/ppt/notesSlides/notesSlide63.xml" ContentType="application/vnd.openxmlformats-officedocument.presentationml.notesSlide+xml"/>
  <Override PartName="/ppt/tableStyles.xml" ContentType="application/vnd.openxmlformats-officedocument.presentationml.tableStyles+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30.xml" ContentType="application/vnd.openxmlformats-officedocument.presentationml.notesSlide+xml"/>
  <Override PartName="/ppt/slides/slide99.xml" ContentType="application/vnd.openxmlformats-officedocument.presentationml.slide+xml"/>
  <Override PartName="/ppt/notesSlides/notesSlide7.xml" ContentType="application/vnd.openxmlformats-officedocument.presentationml.notesSlide+xml"/>
  <Override PartName="/ppt/slides/slide77.xml" ContentType="application/vnd.openxmlformats-officedocument.presentationml.slide+xml"/>
  <Override PartName="/ppt/slides/slide88.xml" ContentType="application/vnd.openxmlformats-officedocument.presentationml.slide+xml"/>
  <Override PartName="/ppt/slides/slide125.xml" ContentType="application/vnd.openxmlformats-officedocument.presentationml.slide+xml"/>
  <Override PartName="/ppt/slides/slide5.xml" ContentType="application/vnd.openxmlformats-officedocument.presentationml.slide+xml"/>
  <Override PartName="/ppt/slides/slide19.xml" ContentType="application/vnd.openxmlformats-officedocument.presentationml.slide+xml"/>
  <Override PartName="/ppt/slides/slide66.xml" ContentType="application/vnd.openxmlformats-officedocument.presentationml.slide+xml"/>
  <Override PartName="/ppt/slides/slide103.xml" ContentType="application/vnd.openxmlformats-officedocument.presentationml.slide+xml"/>
  <Override PartName="/ppt/slides/slide114.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Default Extension="png" ContentType="image/png"/>
  <Override PartName="/ppt/notesSlides/notesSlide68.xml" ContentType="application/vnd.openxmlformats-officedocument.presentationml.notesSlide+xml"/>
  <Override PartName="/ppt/notesSlides/notesSlide79.xml" ContentType="application/vnd.openxmlformats-officedocument.presentationml.notesSlide+xml"/>
  <Override PartName="/ppt/slides/slide55.xml" ContentType="application/vnd.openxmlformats-officedocument.presentationml.slide+xml"/>
  <Override PartName="/ppt/slideLayouts/slideLayout18.xml" ContentType="application/vnd.openxmlformats-officedocument.presentationml.slideLayout+xml"/>
  <Override PartName="/ppt/theme/theme2.xml" ContentType="application/vnd.openxmlformats-officedocument.theme+xml"/>
  <Override PartName="/ppt/notesSlides/notesSlide57.xml" ContentType="application/vnd.openxmlformats-officedocument.presentationml.notesSlide+xml"/>
  <Override PartName="/ppt/notesSlides/notesSlide102.xml" ContentType="application/vnd.openxmlformats-officedocument.presentationml.notesSlide+xml"/>
  <Override PartName="/ppt/notesSlides/notesSlide113.xml" ContentType="application/vnd.openxmlformats-officedocument.presentationml.notesSlide+xml"/>
  <Override PartName="/ppt/slides/slide33.xml" ContentType="application/vnd.openxmlformats-officedocument.presentationml.slide+xml"/>
  <Override PartName="/ppt/slides/slide44.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slideLayouts/slideLayout43.xml" ContentType="application/vnd.openxmlformats-officedocument.presentationml.slideLayout+xml"/>
  <Default Extension="emf" ContentType="image/x-emf"/>
  <Override PartName="/ppt/notesSlides/notesSlide46.xml" ContentType="application/vnd.openxmlformats-officedocument.presentationml.notesSlide+xml"/>
  <Override PartName="/ppt/notesSlides/notesSlide93.xml" ContentType="application/vnd.openxmlformats-officedocument.presentationml.notesSlide+xml"/>
  <Override PartName="/ppt/presentation.xml" ContentType="application/vnd.openxmlformats-officedocument.presentationml.slideshow.main+xml"/>
  <Override PartName="/ppt/slides/slide22.xml" ContentType="application/vnd.openxmlformats-officedocument.presentationml.slide+xml"/>
  <Override PartName="/ppt/slideLayouts/slideLayout32.xml" ContentType="application/vnd.openxmlformats-officedocument.presentationml.slideLayout+xml"/>
  <Override PartName="/ppt/notesSlides/notesSlide24.xml" ContentType="application/vnd.openxmlformats-officedocument.presentationml.notesSlide+xml"/>
  <Override PartName="/ppt/notesSlides/notesSlide35.xml" ContentType="application/vnd.openxmlformats-officedocument.presentationml.notesSlide+xml"/>
  <Override PartName="/ppt/notesSlides/notesSlide71.xml" ContentType="application/vnd.openxmlformats-officedocument.presentationml.notesSlide+xml"/>
  <Override PartName="/ppt/notesSlides/notesSlide82.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notesSlides/notesSlide60.xml" ContentType="application/vnd.openxmlformats-officedocument.presentationml.notesSlide+xml"/>
  <Override PartName="/ppt/slides/slide119.xml" ContentType="application/vnd.openxmlformats-officedocument.presentationml.slide+xml"/>
  <Override PartName="/ppt/slideLayouts/slideLayout10.xml" ContentType="application/vnd.openxmlformats-officedocument.presentationml.slideLayout+xml"/>
  <Override PartName="/ppt/slides/slide108.xml" ContentType="application/vnd.openxmlformats-officedocument.presentationml.slide+xml"/>
  <Override PartName="/ppt/slides/slide49.xml" ContentType="application/vnd.openxmlformats-officedocument.presentationml.slide+xml"/>
  <Override PartName="/ppt/slides/slide96.xml" ContentType="application/vnd.openxmlformats-officedocument.presentationml.slide+xml"/>
  <Override PartName="/ppt/notesSlides/notesSlide4.xml" ContentType="application/vnd.openxmlformats-officedocument.presentationml.notesSlide+xml"/>
  <Override PartName="/ppt/notesSlides/notesSlide107.xml" ContentType="application/vnd.openxmlformats-officedocument.presentationml.notesSlide+xml"/>
  <Override PartName="/ppt/slides/slide38.xml" ContentType="application/vnd.openxmlformats-officedocument.presentationml.slide+xml"/>
  <Override PartName="/ppt/slides/slide85.xml" ContentType="application/vnd.openxmlformats-officedocument.presentationml.slide+xml"/>
  <Override PartName="/ppt/slides/slide122.xml" ContentType="application/vnd.openxmlformats-officedocument.presentationml.slide+xml"/>
  <Override PartName="/ppt/notesSlides/notesSlide87.xml" ContentType="application/vnd.openxmlformats-officedocument.presentationml.notesSlide+xml"/>
  <Override PartName="/ppt/notesSlides/notesSlide98.xml" ContentType="application/vnd.openxmlformats-officedocument.presentationml.notesSlide+xml"/>
  <Override PartName="/ppt/slides/slide27.xml" ContentType="application/vnd.openxmlformats-officedocument.presentationml.slide+xml"/>
  <Override PartName="/ppt/slides/slide74.xml" ContentType="application/vnd.openxmlformats-officedocument.presentationml.slide+xml"/>
  <Override PartName="/ppt/slides/slide111.xml" ContentType="application/vnd.openxmlformats-officedocument.presentationml.slide+xml"/>
  <Override PartName="/ppt/slideLayouts/slideLayout4.xml" ContentType="application/vnd.openxmlformats-officedocument.presentationml.slideLayout+xml"/>
  <Override PartName="/ppt/slideLayouts/slideLayout37.xml" ContentType="application/vnd.openxmlformats-officedocument.presentationml.slideLayout+xml"/>
  <Override PartName="/ppt/notesSlides/notesSlide29.xml" ContentType="application/vnd.openxmlformats-officedocument.presentationml.notesSlide+xml"/>
  <Override PartName="/ppt/notesSlides/notesSlide76.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100.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notesSlides/notesSlide18.xml" ContentType="application/vnd.openxmlformats-officedocument.presentationml.notesSlide+xml"/>
  <Default Extension="wmf" ContentType="image/x-wmf"/>
  <Override PartName="/ppt/notesSlides/notesSlide65.xml" ContentType="application/vnd.openxmlformats-officedocument.presentationml.notesSlide+xml"/>
  <Override PartName="/ppt/notesSlides/notesSlide110.xml" ContentType="application/vnd.openxmlformats-officedocument.presentationml.notesSlide+xml"/>
  <Override PartName="/ppt/slides/slide41.xml" ContentType="application/vnd.openxmlformats-officedocument.presentationml.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notesSlides/notesSlide90.xml" ContentType="application/vnd.openxmlformats-officedocument.presentationml.notesSlide+xml"/>
  <Override PartName="/ppt/slides/slide30.xml" ContentType="application/vnd.openxmlformats-officedocument.presentationml.slide+xml"/>
  <Override PartName="/ppt/slideLayouts/slideLayout40.xml" ContentType="application/vnd.openxmlformats-officedocument.presentationml.slideLayout+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slides/slide79.xml" ContentType="application/vnd.openxmlformats-officedocument.presentationml.slide+xml"/>
  <Override PartName="/ppt/slides/slide109.xml" ContentType="application/vnd.openxmlformats-officedocument.presentationml.slide+xml"/>
  <Override PartName="/ppt/slides/slide127.xml" ContentType="application/vnd.openxmlformats-officedocument.presentationml.slide+xml"/>
  <Override PartName="/ppt/notesSlides/notesSlide10.xml" ContentType="application/vnd.openxmlformats-officedocument.presentationml.notesSlide+xml"/>
  <Override PartName="/ppt/notesSlides/notesSlide108.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s/slide116.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notesSlides/notesSlide99.xml" ContentType="application/vnd.openxmlformats-officedocument.presentationml.notesSlide+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05.xml" ContentType="application/vnd.openxmlformats-officedocument.presentationml.slide+xml"/>
  <Override PartName="/ppt/slides/slide123.xml" ContentType="application/vnd.openxmlformats-officedocument.presentationml.slide+xml"/>
  <Override PartName="/ppt/slideLayouts/slideLayout38.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Override PartName="/ppt/notesSlides/notesSlide59.xml" ContentType="application/vnd.openxmlformats-officedocument.presentationml.notesSlide+xml"/>
  <Override PartName="/ppt/notesSlides/notesSlide88.xml" ContentType="application/vnd.openxmlformats-officedocument.presentationml.notesSlide+xml"/>
  <Override PartName="/ppt/notesSlides/notesSlide104.xml" ContentType="application/vnd.openxmlformats-officedocument.presentationml.notesSlide+xml"/>
  <Override PartName="/ppt/notesSlides/notesSlide115.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slideLayouts/slideLayout45.xml" ContentType="application/vnd.openxmlformats-officedocument.presentationml.slideLayout+xml"/>
  <Override PartName="/ppt/notesSlides/notesSlide19.xml" ContentType="application/vnd.openxmlformats-officedocument.presentationml.notesSlide+xml"/>
  <Override PartName="/ppt/notesSlides/notesSlide48.xml" ContentType="application/vnd.openxmlformats-officedocument.presentationml.notesSlide+xml"/>
  <Override PartName="/ppt/notesSlides/notesSlide66.xml" ContentType="application/vnd.openxmlformats-officedocument.presentationml.notesSlide+xml"/>
  <Override PartName="/ppt/notesSlides/notesSlide77.xml" ContentType="application/vnd.openxmlformats-officedocument.presentationml.notesSlide+xml"/>
  <Override PartName="/ppt/notesSlides/notesSlide95.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Override PartName="/ppt/slideLayouts/slideLayout16.xml" ContentType="application/vnd.openxmlformats-officedocument.presentationml.slideLayout+xml"/>
  <Override PartName="/ppt/slideLayouts/slideLayout34.xml" ContentType="application/vnd.openxmlformats-officedocument.presentationml.slideLayout+xml"/>
  <Default Extension="jpeg" ContentType="image/jpeg"/>
  <Override PartName="/ppt/notesSlides/notesSlide37.xml" ContentType="application/vnd.openxmlformats-officedocument.presentationml.notesSlide+xml"/>
  <Override PartName="/ppt/notesSlides/notesSlide55.xml" ContentType="application/vnd.openxmlformats-officedocument.presentationml.notesSlide+xml"/>
  <Override PartName="/ppt/notesSlides/notesSlide84.xml" ContentType="application/vnd.openxmlformats-officedocument.presentationml.notesSlide+xml"/>
  <Override PartName="/ppt/notesSlides/notesSlide100.xml" ContentType="application/vnd.openxmlformats-officedocument.presentationml.notesSlide+xml"/>
  <Override PartName="/ppt/notesSlides/notesSlide111.xml" ContentType="application/vnd.openxmlformats-officedocument.presentationml.notesSlide+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slideLayouts/slideLayout41.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notesSlides/notesSlide44.xml" ContentType="application/vnd.openxmlformats-officedocument.presentationml.notesSlide+xml"/>
  <Override PartName="/ppt/notesSlides/notesSlide62.xml" ContentType="application/vnd.openxmlformats-officedocument.presentationml.notesSlide+xml"/>
  <Override PartName="/ppt/notesSlides/notesSlide73.xml" ContentType="application/vnd.openxmlformats-officedocument.presentationml.notesSlide+xml"/>
  <Override PartName="/ppt/notesSlides/notesSlide91.xml" ContentType="application/vnd.openxmlformats-officedocument.presentationml.notes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30.xml" ContentType="application/vnd.openxmlformats-officedocument.presentationml.slideLayout+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51.xml" ContentType="application/vnd.openxmlformats-officedocument.presentationml.notesSlide+xml"/>
  <Override PartName="/ppt/notesSlides/notesSlide80.xml" ContentType="application/vnd.openxmlformats-officedocument.presentationml.notesSlide+xml"/>
  <Override PartName="/ppt/notesSlides/notesSlide11.xml" ContentType="application/vnd.openxmlformats-officedocument.presentationml.notesSlide+xml"/>
  <Override PartName="/ppt/notesSlides/notesSlide40.xml" ContentType="application/vnd.openxmlformats-officedocument.presentationml.notesSlide+xml"/>
  <Override PartName="/ppt/slides/slide98.xml" ContentType="application/vnd.openxmlformats-officedocument.presentationml.slide+xml"/>
  <Override PartName="/ppt/slides/slide117.xml" ContentType="application/vnd.openxmlformats-officedocument.presentationml.slide+xml"/>
  <Override PartName="/ppt/notesSlides/notesSlide6.xml" ContentType="application/vnd.openxmlformats-officedocument.presentationml.notesSlide+xml"/>
  <Override PartName="/ppt/notesSlides/notesSlide109.xml" ContentType="application/vnd.openxmlformats-officedocument.presentationml.notesSlide+xml"/>
  <Override PartName="/ppt/slides/slide8.xml" ContentType="application/vnd.openxmlformats-officedocument.presentationml.slide+xml"/>
  <Override PartName="/ppt/slides/slide69.xml" ContentType="application/vnd.openxmlformats-officedocument.presentationml.slide+xml"/>
  <Override PartName="/ppt/slides/slide87.xml" ContentType="application/vnd.openxmlformats-officedocument.presentationml.slide+xml"/>
  <Override PartName="/ppt/slides/slide106.xml" ContentType="application/vnd.openxmlformats-officedocument.presentationml.slide+xml"/>
  <Override PartName="/ppt/slides/slide124.xml" ContentType="application/vnd.openxmlformats-officedocument.presentationml.slide+xml"/>
  <Override PartName="/ppt/notesSlides/notesSlide89.xml" ContentType="application/vnd.openxmlformats-officedocument.presentationml.notesSlide+xml"/>
  <Override PartName="/ppt/slides/slide29.xml" ContentType="application/vnd.openxmlformats-officedocument.presentationml.slide+xml"/>
  <Override PartName="/ppt/slides/slide76.xml" ContentType="application/vnd.openxmlformats-officedocument.presentationml.slide+xml"/>
  <Override PartName="/ppt/slides/slide113.xml" ContentType="application/vnd.openxmlformats-officedocument.presentationml.slide+xml"/>
  <Override PartName="/ppt/slideLayouts/slideLayout39.xml" ContentType="application/vnd.openxmlformats-officedocument.presentationml.slideLayout+xml"/>
  <Override PartName="/ppt/notesSlides/notesSlide78.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notesSlides/notesSlide67.xml" ContentType="application/vnd.openxmlformats-officedocument.presentationml.notesSlide+xml"/>
  <Override PartName="/ppt/notesSlides/notesSlide112.xml" ContentType="application/vnd.openxmlformats-officedocument.presentationml.notesSlide+xml"/>
  <Override PartName="/ppt/slides/slide43.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notesSlides/notesSlide45.xml" ContentType="application/vnd.openxmlformats-officedocument.presentationml.notesSlide+xml"/>
  <Override PartName="/ppt/notesSlides/notesSlide56.xml" ContentType="application/vnd.openxmlformats-officedocument.presentationml.notesSlide+xml"/>
  <Override PartName="/ppt/notesSlides/notesSlide92.xml" ContentType="application/vnd.openxmlformats-officedocument.presentationml.notesSlide+xml"/>
  <Override PartName="/ppt/notesSlides/notesSlide101.xml" ContentType="application/vnd.openxmlformats-officedocument.presentationml.notesSlide+xml"/>
  <Override PartName="/ppt/slides/slide32.xml" ContentType="application/vnd.openxmlformats-officedocument.presentationml.slide+xml"/>
  <Override PartName="/ppt/slideLayouts/slideLayout42.xml" ContentType="application/vnd.openxmlformats-officedocument.presentationml.slideLayout+xml"/>
  <Override PartName="/ppt/notesSlides/notesSlide34.xml" ContentType="application/vnd.openxmlformats-officedocument.presentationml.notesSlide+xml"/>
  <Override PartName="/ppt/notesSlides/notesSlide81.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notesSlides/notesSlide23.xml" ContentType="application/vnd.openxmlformats-officedocument.presentationml.notesSlide+xml"/>
  <Override PartName="/ppt/notesSlides/notesSlide70.xml" ContentType="application/vnd.openxmlformats-officedocument.presentationml.notesSlide+xml"/>
  <Override PartName="/ppt/notesSlides/notesSlide12.xml" ContentType="application/vnd.openxmlformats-officedocument.presentationml.notesSlide+xml"/>
  <Override PartName="/ppt/slides/slide118.xml" ContentType="application/vnd.openxmlformats-officedocument.presentationml.slide+xml"/>
  <Override PartName="/ppt/slideMasters/slideMaster4.xml" ContentType="application/vnd.openxmlformats-officedocument.presentationml.slideMaster+xml"/>
  <Override PartName="/ppt/slides/slide9.xml" ContentType="application/vnd.openxmlformats-officedocument.presentationml.slide+xml"/>
  <Override PartName="/ppt/slides/slide59.xml" ContentType="application/vnd.openxmlformats-officedocument.presentationml.slide+xml"/>
  <Override PartName="/ppt/slides/slide107.xml" ContentType="application/vnd.openxmlformats-officedocument.presentationml.slide+xml"/>
  <Override PartName="/ppt/viewProps.xml" ContentType="application/vnd.openxmlformats-officedocument.presentationml.viewProps+xml"/>
  <Override PartName="/ppt/theme/theme6.xml" ContentType="application/vnd.openxmlformats-officedocument.theme+xml"/>
  <Override PartName="/ppt/notesSlides/notesSlide106.xml" ContentType="application/vnd.openxmlformats-officedocument.presentationml.notesSlide+xml"/>
  <Override PartName="/ppt/slides/slide48.xml" ContentType="application/vnd.openxmlformats-officedocument.presentationml.slide+xml"/>
  <Override PartName="/ppt/slides/slide95.xml" ContentType="application/vnd.openxmlformats-officedocument.presentationml.slide+xml"/>
  <Override PartName="/ppt/notesSlides/notesSlide3.xml" ContentType="application/vnd.openxmlformats-officedocument.presentationml.notesSlide+xml"/>
  <Default Extension="bin" ContentType="application/vnd.openxmlformats-officedocument.oleObject"/>
  <Override PartName="/ppt/notesSlides/notesSlide97.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121.xml" ContentType="application/vnd.openxmlformats-officedocument.presentationml.slide+xml"/>
  <Override PartName="/ppt/presProps.xml" ContentType="application/vnd.openxmlformats-officedocument.presentationml.presProps+xml"/>
  <Override PartName="/ppt/slideLayouts/slideLayout36.xml" ContentType="application/vnd.openxmlformats-officedocument.presentationml.slideLayout+xml"/>
  <Override PartName="/ppt/notesSlides/notesSlide39.xml" ContentType="application/vnd.openxmlformats-officedocument.presentationml.notesSlide+xml"/>
  <Override PartName="/ppt/notesSlides/notesSlide86.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62.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Override PartName="/ppt/slideLayouts/slideLayout25.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64.xml" ContentType="application/vnd.openxmlformats-officedocument.presentationml.notesSlide+xml"/>
  <Override PartName="/ppt/notesSlides/notesSlide75.xml" ContentType="application/vnd.openxmlformats-officedocument.presentationml.notesSlide+xml"/>
  <Override PartName="/ppt/slides/slide51.xml" ContentType="application/vnd.openxmlformats-officedocument.presentationml.slide+xml"/>
  <Override PartName="/ppt/slideLayouts/slideLayout14.xml" ContentType="application/vnd.openxmlformats-officedocument.presentationml.slideLayout+xml"/>
  <Override PartName="/ppt/notesSlides/notesSlide53.xml" ContentType="application/vnd.openxmlformats-officedocument.presentationml.notesSlide+xml"/>
  <Override PartName="/ppt/slides/slide40.xml" ContentType="application/vnd.openxmlformats-officedocument.presentationml.slide+xml"/>
  <Override PartName="/ppt/notesSlides/notesSlide42.xml" ContentType="application/vnd.openxmlformats-officedocument.presentationml.notesSlide+xml"/>
  <Override PartName="/ppt/notesSlides/notesSlide8.xml" ContentType="application/vnd.openxmlformats-officedocument.presentationml.notesSlide+xml"/>
  <Default Extension="vml" ContentType="application/vnd.openxmlformats-officedocument.vmlDrawing"/>
  <Override PartName="/ppt/notesSlides/notesSlide20.xml" ContentType="application/vnd.openxmlformats-officedocument.presentationml.notesSlide+xml"/>
  <Override PartName="/ppt/notesSlides/notesSlide31.xml" ContentType="application/vnd.openxmlformats-officedocument.presentationml.notesSlide+xml"/>
  <Override PartName="/ppt/slides/slide89.xml" ContentType="application/vnd.openxmlformats-officedocument.presentationml.slide+xml"/>
  <Override PartName="/ppt/slides/slide126.xml" ContentType="application/vnd.openxmlformats-officedocument.presentationml.slide+xml"/>
  <Override PartName="/ppt/slides/slide78.xml" ContentType="application/vnd.openxmlformats-officedocument.presentationml.slide+xml"/>
  <Override PartName="/ppt/slides/slide115.xml" ContentType="application/vnd.openxmlformats-officedocument.presentationml.slide+xml"/>
  <Override PartName="/ppt/handoutMasters/handoutMaster1.xml" ContentType="application/vnd.openxmlformats-officedocument.presentationml.handoutMaster+xml"/>
  <Override PartName="/docProps/core.xml" ContentType="application/vnd.openxmlformats-package.core-properties+xml"/>
  <Override PartName="/ppt/slides/slide6.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104.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69.xml" ContentType="application/vnd.openxmlformats-officedocument.presentationml.notesSlide+xml"/>
  <Override PartName="/ppt/notesSlides/notesSlide114.xml" ContentType="application/vnd.openxmlformats-officedocument.presentationml.notesSlide+xml"/>
  <Override PartName="/ppt/slideMasters/slideMaster1.xml" ContentType="application/vnd.openxmlformats-officedocument.presentationml.slideMaster+xml"/>
  <Override PartName="/ppt/slides/slide45.xml" ContentType="application/vnd.openxmlformats-officedocument.presentationml.slide+xml"/>
  <Override PartName="/ppt/slides/slide92.xml" ContentType="application/vnd.openxmlformats-officedocument.presentationml.slide+xml"/>
  <Override PartName="/ppt/theme/theme3.xml" ContentType="application/vnd.openxmlformats-officedocument.them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notesSlides/notesSlide94.xml" ContentType="application/vnd.openxmlformats-officedocument.presentationml.notesSlide+xml"/>
  <Override PartName="/ppt/notesSlides/notesSlide103.xml" ContentType="application/vnd.openxmlformats-officedocument.presentationml.notesSlide+xml"/>
  <Override PartName="/ppt/slides/slide34.xml" ContentType="application/vnd.openxmlformats-officedocument.presentationml.slide+xml"/>
  <Override PartName="/ppt/slides/slide81.xml" ContentType="application/vnd.openxmlformats-officedocument.presentationml.slide+xml"/>
  <Override PartName="/ppt/slideLayouts/slideLayout44.xml" ContentType="application/vnd.openxmlformats-officedocument.presentationml.slideLayout+xml"/>
  <Override PartName="/ppt/notesSlides/notesSlide36.xml" ContentType="application/vnd.openxmlformats-officedocument.presentationml.notesSlide+xml"/>
  <Override PartName="/ppt/notesSlides/notesSlide83.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70.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notesSlides/notesSlide25.xml" ContentType="application/vnd.openxmlformats-officedocument.presentationml.notesSlide+xml"/>
  <Override PartName="/ppt/notesSlides/notesSlide72.xml" ContentType="application/vnd.openxmlformats-officedocument.presentationml.notesSlide+xml"/>
  <Override PartName="/ppt/slides/slide12.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61.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751" r:id="rId4"/>
  </p:sldMasterIdLst>
  <p:notesMasterIdLst>
    <p:notesMasterId r:id="rId132"/>
  </p:notesMasterIdLst>
  <p:handoutMasterIdLst>
    <p:handoutMasterId r:id="rId133"/>
  </p:handoutMasterIdLst>
  <p:sldIdLst>
    <p:sldId id="848" r:id="rId5"/>
    <p:sldId id="684" r:id="rId6"/>
    <p:sldId id="866" r:id="rId7"/>
    <p:sldId id="867" r:id="rId8"/>
    <p:sldId id="868" r:id="rId9"/>
    <p:sldId id="872" r:id="rId10"/>
    <p:sldId id="873" r:id="rId11"/>
    <p:sldId id="871" r:id="rId12"/>
    <p:sldId id="968" r:id="rId13"/>
    <p:sldId id="982" r:id="rId14"/>
    <p:sldId id="983" r:id="rId15"/>
    <p:sldId id="984" r:id="rId16"/>
    <p:sldId id="988" r:id="rId17"/>
    <p:sldId id="985" r:id="rId18"/>
    <p:sldId id="986" r:id="rId19"/>
    <p:sldId id="989" r:id="rId20"/>
    <p:sldId id="987" r:id="rId21"/>
    <p:sldId id="981" r:id="rId22"/>
    <p:sldId id="991" r:id="rId23"/>
    <p:sldId id="1030" r:id="rId24"/>
    <p:sldId id="993" r:id="rId25"/>
    <p:sldId id="1037" r:id="rId26"/>
    <p:sldId id="1010" r:id="rId27"/>
    <p:sldId id="1003" r:id="rId28"/>
    <p:sldId id="994" r:id="rId29"/>
    <p:sldId id="1004" r:id="rId30"/>
    <p:sldId id="1005" r:id="rId31"/>
    <p:sldId id="1007" r:id="rId32"/>
    <p:sldId id="1011" r:id="rId33"/>
    <p:sldId id="1013" r:id="rId34"/>
    <p:sldId id="1008" r:id="rId35"/>
    <p:sldId id="1049" r:id="rId36"/>
    <p:sldId id="995" r:id="rId37"/>
    <p:sldId id="1033" r:id="rId38"/>
    <p:sldId id="1034" r:id="rId39"/>
    <p:sldId id="1027" r:id="rId40"/>
    <p:sldId id="1032" r:id="rId41"/>
    <p:sldId id="1029" r:id="rId42"/>
    <p:sldId id="1025" r:id="rId43"/>
    <p:sldId id="998" r:id="rId44"/>
    <p:sldId id="999" r:id="rId45"/>
    <p:sldId id="1001" r:id="rId46"/>
    <p:sldId id="990" r:id="rId47"/>
    <p:sldId id="976" r:id="rId48"/>
    <p:sldId id="977" r:id="rId49"/>
    <p:sldId id="969" r:id="rId50"/>
    <p:sldId id="971" r:id="rId51"/>
    <p:sldId id="1009" r:id="rId52"/>
    <p:sldId id="973" r:id="rId53"/>
    <p:sldId id="970" r:id="rId54"/>
    <p:sldId id="978" r:id="rId55"/>
    <p:sldId id="979" r:id="rId56"/>
    <p:sldId id="980" r:id="rId57"/>
    <p:sldId id="1012" r:id="rId58"/>
    <p:sldId id="874" r:id="rId59"/>
    <p:sldId id="875" r:id="rId60"/>
    <p:sldId id="869" r:id="rId61"/>
    <p:sldId id="967" r:id="rId62"/>
    <p:sldId id="887" r:id="rId63"/>
    <p:sldId id="954" r:id="rId64"/>
    <p:sldId id="962" r:id="rId65"/>
    <p:sldId id="1014" r:id="rId66"/>
    <p:sldId id="963" r:id="rId67"/>
    <p:sldId id="955" r:id="rId68"/>
    <p:sldId id="956" r:id="rId69"/>
    <p:sldId id="923" r:id="rId70"/>
    <p:sldId id="924" r:id="rId71"/>
    <p:sldId id="925" r:id="rId72"/>
    <p:sldId id="949" r:id="rId73"/>
    <p:sldId id="926" r:id="rId74"/>
    <p:sldId id="948" r:id="rId75"/>
    <p:sldId id="927" r:id="rId76"/>
    <p:sldId id="928" r:id="rId77"/>
    <p:sldId id="930" r:id="rId78"/>
    <p:sldId id="931" r:id="rId79"/>
    <p:sldId id="933" r:id="rId80"/>
    <p:sldId id="934" r:id="rId81"/>
    <p:sldId id="937" r:id="rId82"/>
    <p:sldId id="943" r:id="rId83"/>
    <p:sldId id="945" r:id="rId84"/>
    <p:sldId id="946" r:id="rId85"/>
    <p:sldId id="947" r:id="rId86"/>
    <p:sldId id="952" r:id="rId87"/>
    <p:sldId id="1015" r:id="rId88"/>
    <p:sldId id="1016" r:id="rId89"/>
    <p:sldId id="1017" r:id="rId90"/>
    <p:sldId id="1019" r:id="rId91"/>
    <p:sldId id="883" r:id="rId92"/>
    <p:sldId id="884" r:id="rId93"/>
    <p:sldId id="885" r:id="rId94"/>
    <p:sldId id="886" r:id="rId95"/>
    <p:sldId id="888" r:id="rId96"/>
    <p:sldId id="889" r:id="rId97"/>
    <p:sldId id="890" r:id="rId98"/>
    <p:sldId id="891" r:id="rId99"/>
    <p:sldId id="892" r:id="rId100"/>
    <p:sldId id="894" r:id="rId101"/>
    <p:sldId id="895" r:id="rId102"/>
    <p:sldId id="908" r:id="rId103"/>
    <p:sldId id="909" r:id="rId104"/>
    <p:sldId id="910" r:id="rId105"/>
    <p:sldId id="911" r:id="rId106"/>
    <p:sldId id="912" r:id="rId107"/>
    <p:sldId id="913" r:id="rId108"/>
    <p:sldId id="914" r:id="rId109"/>
    <p:sldId id="918" r:id="rId110"/>
    <p:sldId id="1026" r:id="rId111"/>
    <p:sldId id="1039" r:id="rId112"/>
    <p:sldId id="1041" r:id="rId113"/>
    <p:sldId id="1042" r:id="rId114"/>
    <p:sldId id="1043" r:id="rId115"/>
    <p:sldId id="1044" r:id="rId116"/>
    <p:sldId id="1045" r:id="rId117"/>
    <p:sldId id="1046" r:id="rId118"/>
    <p:sldId id="1047" r:id="rId119"/>
    <p:sldId id="1048" r:id="rId120"/>
    <p:sldId id="835" r:id="rId121"/>
    <p:sldId id="828" r:id="rId122"/>
    <p:sldId id="795" r:id="rId123"/>
    <p:sldId id="797" r:id="rId124"/>
    <p:sldId id="809" r:id="rId125"/>
    <p:sldId id="815" r:id="rId126"/>
    <p:sldId id="817" r:id="rId127"/>
    <p:sldId id="818" r:id="rId128"/>
    <p:sldId id="919" r:id="rId129"/>
    <p:sldId id="826" r:id="rId130"/>
    <p:sldId id="771" r:id="rId131"/>
  </p:sldIdLst>
  <p:sldSz cx="9144000" cy="6858000" type="screen4x3"/>
  <p:notesSz cx="6856413" cy="9713913"/>
  <p:defaultTextStyle>
    <a:defPPr>
      <a:defRPr lang="it-IT"/>
    </a:defPPr>
    <a:lvl1pPr algn="l" rtl="0" fontAlgn="base">
      <a:spcBef>
        <a:spcPct val="0"/>
      </a:spcBef>
      <a:spcAft>
        <a:spcPct val="0"/>
      </a:spcAft>
      <a:defRPr sz="2400" kern="1200">
        <a:solidFill>
          <a:schemeClr val="tx1"/>
        </a:solidFill>
        <a:latin typeface="Arial" charset="0"/>
        <a:ea typeface="+mn-ea"/>
        <a:cs typeface="+mn-cs"/>
      </a:defRPr>
    </a:lvl1pPr>
    <a:lvl2pPr marL="457200" algn="l" rtl="0" fontAlgn="base">
      <a:spcBef>
        <a:spcPct val="0"/>
      </a:spcBef>
      <a:spcAft>
        <a:spcPct val="0"/>
      </a:spcAft>
      <a:defRPr sz="2400" kern="1200">
        <a:solidFill>
          <a:schemeClr val="tx1"/>
        </a:solidFill>
        <a:latin typeface="Arial" charset="0"/>
        <a:ea typeface="+mn-ea"/>
        <a:cs typeface="+mn-cs"/>
      </a:defRPr>
    </a:lvl2pPr>
    <a:lvl3pPr marL="914400" algn="l" rtl="0" fontAlgn="base">
      <a:spcBef>
        <a:spcPct val="0"/>
      </a:spcBef>
      <a:spcAft>
        <a:spcPct val="0"/>
      </a:spcAft>
      <a:defRPr sz="2400" kern="1200">
        <a:solidFill>
          <a:schemeClr val="tx1"/>
        </a:solidFill>
        <a:latin typeface="Arial" charset="0"/>
        <a:ea typeface="+mn-ea"/>
        <a:cs typeface="+mn-cs"/>
      </a:defRPr>
    </a:lvl3pPr>
    <a:lvl4pPr marL="1371600" algn="l" rtl="0" fontAlgn="base">
      <a:spcBef>
        <a:spcPct val="0"/>
      </a:spcBef>
      <a:spcAft>
        <a:spcPct val="0"/>
      </a:spcAft>
      <a:defRPr sz="2400" kern="1200">
        <a:solidFill>
          <a:schemeClr val="tx1"/>
        </a:solidFill>
        <a:latin typeface="Arial" charset="0"/>
        <a:ea typeface="+mn-ea"/>
        <a:cs typeface="+mn-cs"/>
      </a:defRPr>
    </a:lvl4pPr>
    <a:lvl5pPr marL="1828800" algn="l" rtl="0" fontAlgn="base">
      <a:spcBef>
        <a:spcPct val="0"/>
      </a:spcBef>
      <a:spcAft>
        <a:spcPct val="0"/>
      </a:spcAft>
      <a:defRPr sz="2400" kern="1200">
        <a:solidFill>
          <a:schemeClr val="tx1"/>
        </a:solidFill>
        <a:latin typeface="Arial" charset="0"/>
        <a:ea typeface="+mn-ea"/>
        <a:cs typeface="+mn-cs"/>
      </a:defRPr>
    </a:lvl5pPr>
    <a:lvl6pPr marL="2286000" algn="l" defTabSz="914400" rtl="0" eaLnBrk="1" latinLnBrk="0" hangingPunct="1">
      <a:defRPr sz="2400" kern="1200">
        <a:solidFill>
          <a:schemeClr val="tx1"/>
        </a:solidFill>
        <a:latin typeface="Arial" charset="0"/>
        <a:ea typeface="+mn-ea"/>
        <a:cs typeface="+mn-cs"/>
      </a:defRPr>
    </a:lvl6pPr>
    <a:lvl7pPr marL="2743200" algn="l" defTabSz="914400" rtl="0" eaLnBrk="1" latinLnBrk="0" hangingPunct="1">
      <a:defRPr sz="2400" kern="1200">
        <a:solidFill>
          <a:schemeClr val="tx1"/>
        </a:solidFill>
        <a:latin typeface="Arial" charset="0"/>
        <a:ea typeface="+mn-ea"/>
        <a:cs typeface="+mn-cs"/>
      </a:defRPr>
    </a:lvl7pPr>
    <a:lvl8pPr marL="3200400" algn="l" defTabSz="914400" rtl="0" eaLnBrk="1" latinLnBrk="0" hangingPunct="1">
      <a:defRPr sz="2400" kern="1200">
        <a:solidFill>
          <a:schemeClr val="tx1"/>
        </a:solidFill>
        <a:latin typeface="Arial" charset="0"/>
        <a:ea typeface="+mn-ea"/>
        <a:cs typeface="+mn-cs"/>
      </a:defRPr>
    </a:lvl8pPr>
    <a:lvl9pPr marL="3657600" algn="l" defTabSz="914400" rtl="0" eaLnBrk="1" latinLnBrk="0" hangingPunct="1">
      <a:defRPr sz="24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25B00"/>
    <a:srgbClr val="6DD9FF"/>
    <a:srgbClr val="FFA161"/>
    <a:srgbClr val="FF3300"/>
    <a:srgbClr val="FF6600"/>
    <a:srgbClr val="FFFF66"/>
    <a:srgbClr val="00CC00"/>
    <a:srgbClr val="FFFF00"/>
  </p:clrMru>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autoAdjust="0"/>
    <p:restoredTop sz="84808" autoAdjust="0"/>
  </p:normalViewPr>
  <p:slideViewPr>
    <p:cSldViewPr>
      <p:cViewPr varScale="1">
        <p:scale>
          <a:sx n="77" d="100"/>
          <a:sy n="77" d="100"/>
        </p:scale>
        <p:origin x="-1764"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9216"/>
    </p:cViewPr>
  </p:sorter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slide" Target="slides/slide113.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33" Type="http://schemas.openxmlformats.org/officeDocument/2006/relationships/handoutMaster" Target="handoutMasters/handoutMaster1.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123" Type="http://schemas.openxmlformats.org/officeDocument/2006/relationships/slide" Target="slides/slide119.xml"/><Relationship Id="rId128" Type="http://schemas.openxmlformats.org/officeDocument/2006/relationships/slide" Target="slides/slide124.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113" Type="http://schemas.openxmlformats.org/officeDocument/2006/relationships/slide" Target="slides/slide109.xml"/><Relationship Id="rId118" Type="http://schemas.openxmlformats.org/officeDocument/2006/relationships/slide" Target="slides/slide114.xml"/><Relationship Id="rId126" Type="http://schemas.openxmlformats.org/officeDocument/2006/relationships/slide" Target="slides/slide122.xml"/><Relationship Id="rId134"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slide" Target="slides/slide76.xml"/><Relationship Id="rId85" Type="http://schemas.openxmlformats.org/officeDocument/2006/relationships/slide" Target="slides/slide81.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slide" Target="slides/slide117.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103" Type="http://schemas.openxmlformats.org/officeDocument/2006/relationships/slide" Target="slides/slide99.xml"/><Relationship Id="rId108" Type="http://schemas.openxmlformats.org/officeDocument/2006/relationships/slide" Target="slides/slide104.xml"/><Relationship Id="rId116" Type="http://schemas.openxmlformats.org/officeDocument/2006/relationships/slide" Target="slides/slide112.xml"/><Relationship Id="rId124" Type="http://schemas.openxmlformats.org/officeDocument/2006/relationships/slide" Target="slides/slide120.xml"/><Relationship Id="rId129" Type="http://schemas.openxmlformats.org/officeDocument/2006/relationships/slide" Target="slides/slide125.xml"/><Relationship Id="rId137"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slide" Target="slides/slide84.xml"/><Relationship Id="rId91" Type="http://schemas.openxmlformats.org/officeDocument/2006/relationships/slide" Target="slides/slide87.xml"/><Relationship Id="rId96" Type="http://schemas.openxmlformats.org/officeDocument/2006/relationships/slide" Target="slides/slide92.xml"/><Relationship Id="rId111" Type="http://schemas.openxmlformats.org/officeDocument/2006/relationships/slide" Target="slides/slide107.xml"/><Relationship Id="rId13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6" Type="http://schemas.openxmlformats.org/officeDocument/2006/relationships/slide" Target="slides/slide102.xml"/><Relationship Id="rId114" Type="http://schemas.openxmlformats.org/officeDocument/2006/relationships/slide" Target="slides/slide110.xml"/><Relationship Id="rId119" Type="http://schemas.openxmlformats.org/officeDocument/2006/relationships/slide" Target="slides/slide115.xml"/><Relationship Id="rId127" Type="http://schemas.openxmlformats.org/officeDocument/2006/relationships/slide" Target="slides/slide12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openxmlformats.org/officeDocument/2006/relationships/slide" Target="slides/slide118.xml"/><Relationship Id="rId130" Type="http://schemas.openxmlformats.org/officeDocument/2006/relationships/slide" Target="slides/slide126.xml"/><Relationship Id="rId135"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slide" Target="slides/slide116.xml"/><Relationship Id="rId125" Type="http://schemas.openxmlformats.org/officeDocument/2006/relationships/slide" Target="slides/slide12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slideMaster" Target="slideMasters/slideMaster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slide" Target="slides/slide111.xml"/><Relationship Id="rId131" Type="http://schemas.openxmlformats.org/officeDocument/2006/relationships/slide" Target="slides/slide127.xml"/><Relationship Id="rId136" Type="http://schemas.openxmlformats.org/officeDocument/2006/relationships/theme" Target="theme/theme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7.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1.png"/></Relationships>
</file>

<file path=ppt/drawings/_rels/vmlDrawing3.vml.rels><?xml version="1.0" encoding="UTF-8" standalone="yes"?>
<Relationships xmlns="http://schemas.openxmlformats.org/package/2006/relationships"><Relationship Id="rId2" Type="http://schemas.openxmlformats.org/officeDocument/2006/relationships/image" Target="../media/image34.wmf"/><Relationship Id="rId1" Type="http://schemas.openxmlformats.org/officeDocument/2006/relationships/image" Target="../media/image33.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54.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8370" name="Rectangle 2"/>
          <p:cNvSpPr>
            <a:spLocks noGrp="1" noChangeArrowheads="1"/>
          </p:cNvSpPr>
          <p:nvPr>
            <p:ph type="hdr" sz="quarter"/>
          </p:nvPr>
        </p:nvSpPr>
        <p:spPr bwMode="auto">
          <a:xfrm>
            <a:off x="0" y="0"/>
            <a:ext cx="2971800" cy="4857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it-IT"/>
          </a:p>
        </p:txBody>
      </p:sp>
      <p:sp>
        <p:nvSpPr>
          <p:cNvPr id="58371" name="Rectangle 3"/>
          <p:cNvSpPr>
            <a:spLocks noGrp="1" noChangeArrowheads="1"/>
          </p:cNvSpPr>
          <p:nvPr>
            <p:ph type="dt" sz="quarter" idx="1"/>
          </p:nvPr>
        </p:nvSpPr>
        <p:spPr bwMode="auto">
          <a:xfrm>
            <a:off x="3884613" y="0"/>
            <a:ext cx="2971800" cy="4857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it-IT"/>
          </a:p>
        </p:txBody>
      </p:sp>
      <p:sp>
        <p:nvSpPr>
          <p:cNvPr id="58372" name="Rectangle 4"/>
          <p:cNvSpPr>
            <a:spLocks noGrp="1" noChangeArrowheads="1"/>
          </p:cNvSpPr>
          <p:nvPr>
            <p:ph type="ftr" sz="quarter" idx="2"/>
          </p:nvPr>
        </p:nvSpPr>
        <p:spPr bwMode="auto">
          <a:xfrm>
            <a:off x="0" y="9228138"/>
            <a:ext cx="2971800" cy="48577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it-IT"/>
          </a:p>
        </p:txBody>
      </p:sp>
      <p:sp>
        <p:nvSpPr>
          <p:cNvPr id="58373" name="Rectangle 5"/>
          <p:cNvSpPr>
            <a:spLocks noGrp="1" noChangeArrowheads="1"/>
          </p:cNvSpPr>
          <p:nvPr>
            <p:ph type="sldNum" sz="quarter" idx="3"/>
          </p:nvPr>
        </p:nvSpPr>
        <p:spPr bwMode="auto">
          <a:xfrm>
            <a:off x="3884613" y="9228138"/>
            <a:ext cx="2971800" cy="48577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12F02D62-D427-4E21-86F2-DCB252AF73AA}" type="slidenum">
              <a:rPr lang="it-IT"/>
              <a:pPr>
                <a:defRPr/>
              </a:pPr>
              <a:t>‹N›</a:t>
            </a:fld>
            <a:endParaRPr lang="it-IT"/>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349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it-IT"/>
          </a:p>
        </p:txBody>
      </p:sp>
      <p:sp>
        <p:nvSpPr>
          <p:cNvPr id="63491"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it-IT"/>
          </a:p>
        </p:txBody>
      </p:sp>
      <p:sp>
        <p:nvSpPr>
          <p:cNvPr id="51204" name="Rectangle 4"/>
          <p:cNvSpPr>
            <a:spLocks noGrp="1" noRot="1" noChangeAspect="1" noChangeArrowheads="1" noTextEdit="1"/>
          </p:cNvSpPr>
          <p:nvPr>
            <p:ph type="sldImg" idx="2"/>
          </p:nvPr>
        </p:nvSpPr>
        <p:spPr bwMode="auto">
          <a:xfrm>
            <a:off x="1041400" y="762000"/>
            <a:ext cx="4775200" cy="3581400"/>
          </a:xfrm>
          <a:prstGeom prst="rect">
            <a:avLst/>
          </a:prstGeom>
          <a:noFill/>
          <a:ln w="9525">
            <a:solidFill>
              <a:srgbClr val="000000"/>
            </a:solidFill>
            <a:miter lim="800000"/>
            <a:headEnd/>
            <a:tailEnd/>
          </a:ln>
        </p:spPr>
      </p:sp>
      <p:sp>
        <p:nvSpPr>
          <p:cNvPr id="63493" name="Rectangle 5"/>
          <p:cNvSpPr>
            <a:spLocks noGrp="1" noChangeArrowheads="1"/>
          </p:cNvSpPr>
          <p:nvPr>
            <p:ph type="body" sz="quarter" idx="3"/>
          </p:nvPr>
        </p:nvSpPr>
        <p:spPr bwMode="auto">
          <a:xfrm>
            <a:off x="914400" y="4648200"/>
            <a:ext cx="5029200" cy="43434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it-IT" noProof="0" smtClean="0"/>
              <a:t>Fare clic per modificare gli stili del testo dello schema</a:t>
            </a:r>
          </a:p>
          <a:p>
            <a:pPr lvl="1"/>
            <a:r>
              <a:rPr lang="it-IT" noProof="0" smtClean="0"/>
              <a:t>Secondo livello</a:t>
            </a:r>
          </a:p>
          <a:p>
            <a:pPr lvl="2"/>
            <a:r>
              <a:rPr lang="it-IT" noProof="0" smtClean="0"/>
              <a:t>Terzo livello</a:t>
            </a:r>
          </a:p>
          <a:p>
            <a:pPr lvl="3"/>
            <a:r>
              <a:rPr lang="it-IT" noProof="0" smtClean="0"/>
              <a:t>Quarto livello</a:t>
            </a:r>
          </a:p>
          <a:p>
            <a:pPr lvl="4"/>
            <a:r>
              <a:rPr lang="it-IT" noProof="0" smtClean="0"/>
              <a:t>Quinto livello</a:t>
            </a:r>
          </a:p>
        </p:txBody>
      </p:sp>
      <p:sp>
        <p:nvSpPr>
          <p:cNvPr id="63494" name="Rectangle 6"/>
          <p:cNvSpPr>
            <a:spLocks noGrp="1" noChangeArrowheads="1"/>
          </p:cNvSpPr>
          <p:nvPr>
            <p:ph type="ftr" sz="quarter" idx="4"/>
          </p:nvPr>
        </p:nvSpPr>
        <p:spPr bwMode="auto">
          <a:xfrm>
            <a:off x="0" y="92202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it-IT"/>
          </a:p>
        </p:txBody>
      </p:sp>
      <p:sp>
        <p:nvSpPr>
          <p:cNvPr id="63495" name="Rectangle 7"/>
          <p:cNvSpPr>
            <a:spLocks noGrp="1" noChangeArrowheads="1"/>
          </p:cNvSpPr>
          <p:nvPr>
            <p:ph type="sldNum" sz="quarter" idx="5"/>
          </p:nvPr>
        </p:nvSpPr>
        <p:spPr bwMode="auto">
          <a:xfrm>
            <a:off x="3886200" y="92202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A8F6506D-B249-46E5-A03C-B3C71205B0D8}" type="slidenum">
              <a:rPr lang="it-IT"/>
              <a:pPr>
                <a:defRPr/>
              </a:pPr>
              <a:t>‹N›</a:t>
            </a:fld>
            <a:endParaRPr lang="it-IT"/>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3" Type="http://schemas.openxmlformats.org/officeDocument/2006/relationships/hyperlink" Target="http://it.wikipedia.org/wiki/Ospedale_psichiatrico" TargetMode="External"/><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3" Type="http://schemas.openxmlformats.org/officeDocument/2006/relationships/hyperlink" Target="http://www.abandonedasylum.com/books/shame.jpg" TargetMode="External"/><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Segnaposto immagine diapositiva 1"/>
          <p:cNvSpPr>
            <a:spLocks noGrp="1" noRot="1" noChangeAspect="1"/>
          </p:cNvSpPr>
          <p:nvPr>
            <p:ph type="sldImg"/>
          </p:nvPr>
        </p:nvSpPr>
        <p:spPr>
          <a:ln/>
        </p:spPr>
      </p:sp>
      <p:sp>
        <p:nvSpPr>
          <p:cNvPr id="54274" name="Segnaposto note 2"/>
          <p:cNvSpPr>
            <a:spLocks noGrp="1"/>
          </p:cNvSpPr>
          <p:nvPr>
            <p:ph type="body" idx="1"/>
          </p:nvPr>
        </p:nvSpPr>
        <p:spPr>
          <a:noFill/>
          <a:ln/>
        </p:spPr>
        <p:txBody>
          <a:bodyPr/>
          <a:lstStyle/>
          <a:p>
            <a:endParaRPr lang="it-IT" smtClean="0"/>
          </a:p>
        </p:txBody>
      </p:sp>
      <p:sp>
        <p:nvSpPr>
          <p:cNvPr id="54275" name="Segnaposto numero diapositiva 3"/>
          <p:cNvSpPr>
            <a:spLocks noGrp="1"/>
          </p:cNvSpPr>
          <p:nvPr>
            <p:ph type="sldNum" sz="quarter" idx="5"/>
          </p:nvPr>
        </p:nvSpPr>
        <p:spPr>
          <a:noFill/>
        </p:spPr>
        <p:txBody>
          <a:bodyPr/>
          <a:lstStyle/>
          <a:p>
            <a:fld id="{D89BEEA2-3422-4739-8AA2-609A7DAA050B}" type="slidenum">
              <a:rPr lang="it-IT" smtClean="0"/>
              <a:pPr/>
              <a:t>1</a:t>
            </a:fld>
            <a:endParaRPr lang="it-IT"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7"/>
          <p:cNvSpPr>
            <a:spLocks noGrp="1" noChangeArrowheads="1"/>
          </p:cNvSpPr>
          <p:nvPr>
            <p:ph type="sldNum" sz="quarter" idx="5"/>
          </p:nvPr>
        </p:nvSpPr>
        <p:spPr>
          <a:noFill/>
        </p:spPr>
        <p:txBody>
          <a:bodyPr/>
          <a:lstStyle/>
          <a:p>
            <a:fld id="{1D638306-21F1-4AB2-A21E-1B482E800468}" type="slidenum">
              <a:rPr lang="it-IT" smtClean="0">
                <a:solidFill>
                  <a:srgbClr val="000000"/>
                </a:solidFill>
              </a:rPr>
              <a:pPr/>
              <a:t>2</a:t>
            </a:fld>
            <a:endParaRPr lang="it-IT" smtClean="0">
              <a:solidFill>
                <a:srgbClr val="000000"/>
              </a:solidFill>
            </a:endParaRPr>
          </a:p>
        </p:txBody>
      </p:sp>
      <p:sp>
        <p:nvSpPr>
          <p:cNvPr id="56322" name="Rectangle 2"/>
          <p:cNvSpPr>
            <a:spLocks noGrp="1" noRot="1" noChangeAspect="1" noChangeArrowheads="1" noTextEdit="1"/>
          </p:cNvSpPr>
          <p:nvPr>
            <p:ph type="sldImg"/>
          </p:nvPr>
        </p:nvSpPr>
        <p:spPr>
          <a:xfrm>
            <a:off x="1003300" y="728663"/>
            <a:ext cx="4851400" cy="3640137"/>
          </a:xfrm>
          <a:ln/>
        </p:spPr>
      </p:sp>
      <p:sp>
        <p:nvSpPr>
          <p:cNvPr id="56323" name="Rectangle 3"/>
          <p:cNvSpPr>
            <a:spLocks noGrp="1" noChangeArrowheads="1"/>
          </p:cNvSpPr>
          <p:nvPr>
            <p:ph type="body" idx="1"/>
          </p:nvPr>
        </p:nvSpPr>
        <p:spPr>
          <a:xfrm>
            <a:off x="914400" y="4614863"/>
            <a:ext cx="5027613" cy="4370387"/>
          </a:xfrm>
          <a:noFill/>
          <a:ln/>
        </p:spPr>
        <p:txBody>
          <a:bodyPr/>
          <a:lstStyle/>
          <a:p>
            <a:endParaRPr lang="it-IT"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8370" name="Rectangle 7"/>
          <p:cNvSpPr txBox="1">
            <a:spLocks noGrp="1" noChangeArrowheads="1"/>
          </p:cNvSpPr>
          <p:nvPr/>
        </p:nvSpPr>
        <p:spPr bwMode="auto">
          <a:xfrm>
            <a:off x="3886200" y="9220200"/>
            <a:ext cx="2971800" cy="457200"/>
          </a:xfrm>
          <a:prstGeom prst="rect">
            <a:avLst/>
          </a:prstGeom>
          <a:noFill/>
          <a:ln w="9525">
            <a:noFill/>
            <a:miter lim="800000"/>
            <a:headEnd/>
            <a:tailEnd/>
          </a:ln>
        </p:spPr>
        <p:txBody>
          <a:bodyPr anchor="b"/>
          <a:lstStyle/>
          <a:p>
            <a:pPr algn="r"/>
            <a:fld id="{8DC17A5B-54DC-4495-9295-6CD9E4EB0558}" type="slidenum">
              <a:rPr lang="it-IT" sz="1200">
                <a:solidFill>
                  <a:srgbClr val="000000"/>
                </a:solidFill>
              </a:rPr>
              <a:pPr algn="r"/>
              <a:t>3</a:t>
            </a:fld>
            <a:endParaRPr lang="it-IT" sz="1200">
              <a:solidFill>
                <a:srgbClr val="000000"/>
              </a:solidFill>
            </a:endParaRPr>
          </a:p>
        </p:txBody>
      </p:sp>
      <p:sp>
        <p:nvSpPr>
          <p:cNvPr id="58371" name="Rectangle 2"/>
          <p:cNvSpPr>
            <a:spLocks noGrp="1" noRot="1" noChangeAspect="1" noChangeArrowheads="1" noTextEdit="1"/>
          </p:cNvSpPr>
          <p:nvPr>
            <p:ph type="sldImg"/>
          </p:nvPr>
        </p:nvSpPr>
        <p:spPr>
          <a:xfrm>
            <a:off x="1042988" y="762000"/>
            <a:ext cx="4772025" cy="3579813"/>
          </a:xfrm>
          <a:solidFill>
            <a:srgbClr val="FFFFFF"/>
          </a:solidFill>
          <a:ln/>
        </p:spPr>
      </p:sp>
      <p:sp>
        <p:nvSpPr>
          <p:cNvPr id="58372" name="Rectangle 3"/>
          <p:cNvSpPr>
            <a:spLocks noGrp="1" noChangeArrowheads="1"/>
          </p:cNvSpPr>
          <p:nvPr>
            <p:ph type="body" idx="1"/>
          </p:nvPr>
        </p:nvSpPr>
        <p:spPr>
          <a:xfrm>
            <a:off x="914400" y="4646613"/>
            <a:ext cx="5027613" cy="266700"/>
          </a:xfrm>
          <a:noFill/>
          <a:ln/>
        </p:spPr>
        <p:txBody>
          <a:bodyPr lIns="90000" tIns="46800" rIns="90000" bIns="46800">
            <a:spAutoFit/>
          </a:bodyPr>
          <a:lstStyle/>
          <a:p>
            <a:pPr defTabSz="449263">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it-IT" smtClean="0">
              <a:cs typeface="Lucida Sans Unicode"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1C647E69-566E-40F5-806B-A985D8D6C485}" type="slidenum">
              <a:rPr lang="it-IT" smtClean="0"/>
              <a:pPr/>
              <a:t>4</a:t>
            </a:fld>
            <a:endParaRPr lang="it-IT" smtClean="0"/>
          </a:p>
        </p:txBody>
      </p:sp>
      <p:sp>
        <p:nvSpPr>
          <p:cNvPr id="60419" name="Rectangle 2"/>
          <p:cNvSpPr>
            <a:spLocks noGrp="1" noRot="1" noChangeAspect="1" noChangeArrowheads="1" noTextEdit="1"/>
          </p:cNvSpPr>
          <p:nvPr>
            <p:ph type="sldImg"/>
          </p:nvPr>
        </p:nvSpPr>
        <p:spPr>
          <a:solidFill>
            <a:srgbClr val="FFFFFF"/>
          </a:solidFill>
          <a:ln/>
        </p:spPr>
      </p:sp>
      <p:sp>
        <p:nvSpPr>
          <p:cNvPr id="60420" name="Rectangle 3"/>
          <p:cNvSpPr>
            <a:spLocks noGrp="1" noChangeArrowheads="1"/>
          </p:cNvSpPr>
          <p:nvPr>
            <p:ph type="body" idx="1"/>
          </p:nvPr>
        </p:nvSpPr>
        <p:spPr>
          <a:xfrm>
            <a:off x="914400" y="4648200"/>
            <a:ext cx="5027613" cy="261938"/>
          </a:xfrm>
          <a:noFill/>
          <a:ln/>
        </p:spPr>
        <p:txBody>
          <a:bodyPr lIns="90000" tIns="46800" rIns="90000" bIns="46800">
            <a:spAutoFit/>
          </a:bodyPr>
          <a:lstStyle/>
          <a:p>
            <a:pPr algn="ctr"/>
            <a:r>
              <a:rPr lang="it-IT" smtClean="0"/>
              <a:t>Illness: L’</a:t>
            </a:r>
            <a:r>
              <a:rPr lang="it-IT" b="1" smtClean="0"/>
              <a:t>esperienza soggettiva dello star male vissuta dal soggetto malato sulla base della sua percezione soggettiva del malessere sempre culturalmente mediata ,  da l momento che non è possibile a lcun a ccesso diret to coscient e a l propr io vissuto corporeo</a:t>
            </a:r>
            <a:endParaRPr lang="en-US" b="1" smtClean="0"/>
          </a:p>
          <a:p>
            <a:pPr eaLnBrk="1" hangingPunct="1">
              <a:lnSpc>
                <a:spcPct val="93000"/>
              </a:lnSpc>
              <a:spcBef>
                <a:spcPts val="450"/>
              </a:spcBef>
            </a:pPr>
            <a:endParaRPr lang="en-GB" smtClean="0">
              <a:cs typeface="Lucida Sans Unicode"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E0509D69-B91E-4338-85D5-0F9BFB447805}" type="slidenum">
              <a:rPr lang="it-IT" smtClean="0"/>
              <a:pPr/>
              <a:t>5</a:t>
            </a:fld>
            <a:endParaRPr lang="it-IT" smtClean="0"/>
          </a:p>
        </p:txBody>
      </p:sp>
      <p:sp>
        <p:nvSpPr>
          <p:cNvPr id="62467" name="Rectangle 2"/>
          <p:cNvSpPr>
            <a:spLocks noGrp="1" noRot="1" noChangeAspect="1" noChangeArrowheads="1" noTextEdit="1"/>
          </p:cNvSpPr>
          <p:nvPr>
            <p:ph type="sldImg"/>
          </p:nvPr>
        </p:nvSpPr>
        <p:spPr>
          <a:solidFill>
            <a:srgbClr val="FFFFFF"/>
          </a:solidFill>
          <a:ln/>
        </p:spPr>
      </p:sp>
      <p:sp>
        <p:nvSpPr>
          <p:cNvPr id="62468" name="Rectangle 3"/>
          <p:cNvSpPr>
            <a:spLocks noGrp="1" noChangeArrowheads="1"/>
          </p:cNvSpPr>
          <p:nvPr>
            <p:ph type="body" idx="1"/>
          </p:nvPr>
        </p:nvSpPr>
        <p:spPr>
          <a:xfrm>
            <a:off x="914400" y="4648200"/>
            <a:ext cx="5027613" cy="261938"/>
          </a:xfrm>
          <a:noFill/>
          <a:ln/>
        </p:spPr>
        <p:txBody>
          <a:bodyPr lIns="90000" tIns="46800" rIns="90000" bIns="46800">
            <a:spAutoFit/>
          </a:bodyPr>
          <a:lstStyle/>
          <a:p>
            <a:pPr defTabSz="449263" eaLnBrk="1" hangingPunct="1">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smtClean="0">
              <a:cs typeface="Lucida Sans Unicode"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p:spPr>
        <p:txBody>
          <a:bodyPr/>
          <a:lstStyle/>
          <a:p>
            <a:fld id="{AE66C867-BBAE-4C0C-AD13-607858CB1371}" type="slidenum">
              <a:rPr lang="it-IT" smtClean="0"/>
              <a:pPr/>
              <a:t>6</a:t>
            </a:fld>
            <a:endParaRPr lang="it-IT" smtClean="0"/>
          </a:p>
        </p:txBody>
      </p:sp>
      <p:sp>
        <p:nvSpPr>
          <p:cNvPr id="64515" name="Rectangle 2"/>
          <p:cNvSpPr>
            <a:spLocks noGrp="1" noRot="1" noChangeAspect="1" noChangeArrowheads="1" noTextEdit="1"/>
          </p:cNvSpPr>
          <p:nvPr>
            <p:ph type="sldImg"/>
          </p:nvPr>
        </p:nvSpPr>
        <p:spPr>
          <a:solidFill>
            <a:srgbClr val="FFFFFF"/>
          </a:solidFill>
          <a:ln/>
        </p:spPr>
      </p:sp>
      <p:sp>
        <p:nvSpPr>
          <p:cNvPr id="64516" name="Rectangle 3"/>
          <p:cNvSpPr>
            <a:spLocks noGrp="1" noChangeArrowheads="1"/>
          </p:cNvSpPr>
          <p:nvPr>
            <p:ph type="body" idx="1"/>
          </p:nvPr>
        </p:nvSpPr>
        <p:spPr>
          <a:xfrm>
            <a:off x="914400" y="4648200"/>
            <a:ext cx="5027613" cy="261938"/>
          </a:xfrm>
          <a:noFill/>
          <a:ln/>
        </p:spPr>
        <p:txBody>
          <a:bodyPr lIns="90000" tIns="46800" rIns="90000" bIns="46800">
            <a:spAutoFit/>
          </a:bodyPr>
          <a:lstStyle/>
          <a:p>
            <a:pPr defTabSz="449263" eaLnBrk="1" hangingPunct="1">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smtClean="0">
              <a:cs typeface="Lucida Sans Unicode"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p>
            <a:fld id="{BE9541AE-CD84-4B0D-A334-33A5111B19C5}" type="slidenum">
              <a:rPr lang="it-IT" smtClean="0"/>
              <a:pPr/>
              <a:t>7</a:t>
            </a:fld>
            <a:endParaRPr lang="it-IT" smtClean="0"/>
          </a:p>
        </p:txBody>
      </p:sp>
      <p:sp>
        <p:nvSpPr>
          <p:cNvPr id="66563" name="Rectangle 2"/>
          <p:cNvSpPr>
            <a:spLocks noGrp="1" noRot="1" noChangeAspect="1" noChangeArrowheads="1" noTextEdit="1"/>
          </p:cNvSpPr>
          <p:nvPr>
            <p:ph type="sldImg"/>
          </p:nvPr>
        </p:nvSpPr>
        <p:spPr>
          <a:solidFill>
            <a:srgbClr val="FFFFFF"/>
          </a:solidFill>
          <a:ln/>
        </p:spPr>
      </p:sp>
      <p:sp>
        <p:nvSpPr>
          <p:cNvPr id="66564" name="Rectangle 3"/>
          <p:cNvSpPr>
            <a:spLocks noGrp="1" noChangeArrowheads="1"/>
          </p:cNvSpPr>
          <p:nvPr>
            <p:ph type="body" idx="1"/>
          </p:nvPr>
        </p:nvSpPr>
        <p:spPr>
          <a:xfrm>
            <a:off x="914400" y="4648200"/>
            <a:ext cx="5027613" cy="261938"/>
          </a:xfrm>
          <a:noFill/>
          <a:ln/>
        </p:spPr>
        <p:txBody>
          <a:bodyPr lIns="90000" tIns="46800" rIns="90000" bIns="46800">
            <a:spAutoFit/>
          </a:bodyPr>
          <a:lstStyle/>
          <a:p>
            <a:pPr defTabSz="449263" eaLnBrk="1" hangingPunct="1">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smtClean="0">
              <a:cs typeface="Lucida Sans Unicode"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p:spPr>
        <p:txBody>
          <a:bodyPr/>
          <a:lstStyle/>
          <a:p>
            <a:fld id="{0B3DF557-3185-4589-A2B0-A3E10D07436C}" type="slidenum">
              <a:rPr lang="it-IT" smtClean="0"/>
              <a:pPr/>
              <a:t>8</a:t>
            </a:fld>
            <a:endParaRPr lang="it-IT" smtClean="0"/>
          </a:p>
        </p:txBody>
      </p:sp>
      <p:sp>
        <p:nvSpPr>
          <p:cNvPr id="68611" name="Rectangle 2"/>
          <p:cNvSpPr>
            <a:spLocks noGrp="1" noRot="1" noChangeAspect="1" noChangeArrowheads="1" noTextEdit="1"/>
          </p:cNvSpPr>
          <p:nvPr>
            <p:ph type="sldImg"/>
          </p:nvPr>
        </p:nvSpPr>
        <p:spPr>
          <a:solidFill>
            <a:srgbClr val="FFFFFF"/>
          </a:solidFill>
          <a:ln/>
        </p:spPr>
      </p:sp>
      <p:sp>
        <p:nvSpPr>
          <p:cNvPr id="68612" name="Rectangle 3"/>
          <p:cNvSpPr>
            <a:spLocks noGrp="1" noChangeArrowheads="1"/>
          </p:cNvSpPr>
          <p:nvPr>
            <p:ph type="body" idx="1"/>
          </p:nvPr>
        </p:nvSpPr>
        <p:spPr>
          <a:xfrm>
            <a:off x="914400" y="4648200"/>
            <a:ext cx="5027613" cy="261938"/>
          </a:xfrm>
          <a:noFill/>
          <a:ln/>
        </p:spPr>
        <p:txBody>
          <a:bodyPr lIns="90000" tIns="46800" rIns="90000" bIns="46800">
            <a:spAutoFit/>
          </a:bodyPr>
          <a:lstStyle/>
          <a:p>
            <a:pPr defTabSz="449263" eaLnBrk="1" hangingPunct="1">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smtClean="0">
              <a:cs typeface="Lucida Sans Unicode"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Rectangle 7"/>
          <p:cNvSpPr>
            <a:spLocks noGrp="1" noChangeArrowheads="1"/>
          </p:cNvSpPr>
          <p:nvPr>
            <p:ph type="sldNum" sz="quarter" idx="5"/>
          </p:nvPr>
        </p:nvSpPr>
        <p:spPr>
          <a:noFill/>
        </p:spPr>
        <p:txBody>
          <a:bodyPr/>
          <a:lstStyle/>
          <a:p>
            <a:fld id="{D5957FE9-FBC8-4CFE-937F-37B7B64C7C07}" type="slidenum">
              <a:rPr lang="it-IT" smtClean="0">
                <a:solidFill>
                  <a:srgbClr val="FFFFFF"/>
                </a:solidFill>
              </a:rPr>
              <a:pPr/>
              <a:t>9</a:t>
            </a:fld>
            <a:endParaRPr lang="it-IT" smtClean="0">
              <a:solidFill>
                <a:srgbClr val="FFFFFF"/>
              </a:solidFill>
            </a:endParaRPr>
          </a:p>
        </p:txBody>
      </p:sp>
      <p:sp>
        <p:nvSpPr>
          <p:cNvPr id="70658" name="Rectangle 2"/>
          <p:cNvSpPr>
            <a:spLocks noGrp="1" noRot="1" noChangeAspect="1" noChangeArrowheads="1" noTextEdit="1"/>
          </p:cNvSpPr>
          <p:nvPr>
            <p:ph type="sldImg"/>
          </p:nvPr>
        </p:nvSpPr>
        <p:spPr>
          <a:xfrm>
            <a:off x="1042988" y="762000"/>
            <a:ext cx="4772025" cy="3579813"/>
          </a:xfrm>
          <a:ln/>
        </p:spPr>
      </p:sp>
      <p:sp>
        <p:nvSpPr>
          <p:cNvPr id="70659" name="Rectangle 3"/>
          <p:cNvSpPr>
            <a:spLocks noGrp="1" noChangeArrowheads="1"/>
          </p:cNvSpPr>
          <p:nvPr>
            <p:ph type="body" idx="1"/>
          </p:nvPr>
        </p:nvSpPr>
        <p:spPr>
          <a:noFill/>
          <a:ln/>
        </p:spPr>
        <p:txBody>
          <a:bodyPr/>
          <a:lstStyle/>
          <a:p>
            <a:pPr marL="228600" indent="-228600">
              <a:lnSpc>
                <a:spcPct val="80000"/>
              </a:lnSpc>
            </a:pPr>
            <a:endParaRPr lang="it-IT"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p>
            <a:fld id="{DE2A673E-93E2-4041-AFF5-2BE56DE9C107}" type="slidenum">
              <a:rPr lang="it-IT" smtClean="0"/>
              <a:pPr/>
              <a:t>10</a:t>
            </a:fld>
            <a:endParaRPr lang="it-IT" smtClean="0"/>
          </a:p>
        </p:txBody>
      </p:sp>
      <p:sp>
        <p:nvSpPr>
          <p:cNvPr id="72707" name="Rectangle 2"/>
          <p:cNvSpPr>
            <a:spLocks noGrp="1" noRot="1" noChangeAspect="1" noChangeArrowheads="1" noTextEdit="1"/>
          </p:cNvSpPr>
          <p:nvPr>
            <p:ph type="sldImg"/>
          </p:nvPr>
        </p:nvSpPr>
        <p:spPr>
          <a:solidFill>
            <a:srgbClr val="FFFFFF"/>
          </a:solidFill>
          <a:ln/>
        </p:spPr>
      </p:sp>
      <p:sp>
        <p:nvSpPr>
          <p:cNvPr id="72708" name="Rectangle 3"/>
          <p:cNvSpPr>
            <a:spLocks noGrp="1" noChangeArrowheads="1"/>
          </p:cNvSpPr>
          <p:nvPr>
            <p:ph type="body" idx="1"/>
          </p:nvPr>
        </p:nvSpPr>
        <p:spPr>
          <a:xfrm>
            <a:off x="914400" y="4648200"/>
            <a:ext cx="5027613" cy="261938"/>
          </a:xfrm>
          <a:noFill/>
          <a:ln/>
        </p:spPr>
        <p:txBody>
          <a:bodyPr lIns="90000" tIns="46800" rIns="90000" bIns="46800">
            <a:spAutoFit/>
          </a:bodyPr>
          <a:lstStyle/>
          <a:p>
            <a:pPr defTabSz="449263" eaLnBrk="1" hangingPunct="1">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smtClean="0">
              <a:cs typeface="Lucida Sans Unicode"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Rectangle 7"/>
          <p:cNvSpPr>
            <a:spLocks noGrp="1" noChangeArrowheads="1"/>
          </p:cNvSpPr>
          <p:nvPr>
            <p:ph type="sldNum" sz="quarter" idx="5"/>
          </p:nvPr>
        </p:nvSpPr>
        <p:spPr>
          <a:noFill/>
        </p:spPr>
        <p:txBody>
          <a:bodyPr/>
          <a:lstStyle/>
          <a:p>
            <a:fld id="{A6365643-2C90-4E07-A337-B910808E5810}" type="slidenum">
              <a:rPr lang="it-IT" smtClean="0"/>
              <a:pPr/>
              <a:t>11</a:t>
            </a:fld>
            <a:endParaRPr lang="it-IT" smtClean="0"/>
          </a:p>
        </p:txBody>
      </p:sp>
      <p:sp>
        <p:nvSpPr>
          <p:cNvPr id="74754" name="Rectangle 2"/>
          <p:cNvSpPr>
            <a:spLocks noGrp="1" noRot="1" noChangeAspect="1" noChangeArrowheads="1"/>
          </p:cNvSpPr>
          <p:nvPr>
            <p:ph type="sldImg"/>
          </p:nvPr>
        </p:nvSpPr>
        <p:spPr>
          <a:xfrm>
            <a:off x="1182688" y="163513"/>
            <a:ext cx="4543425" cy="3406775"/>
          </a:xfrm>
          <a:ln w="12700" cap="flat">
            <a:solidFill>
              <a:schemeClr val="tx1"/>
            </a:solidFill>
          </a:ln>
        </p:spPr>
      </p:sp>
      <p:sp>
        <p:nvSpPr>
          <p:cNvPr id="74755" name="Rectangle 3"/>
          <p:cNvSpPr>
            <a:spLocks noGrp="1" noChangeArrowheads="1"/>
          </p:cNvSpPr>
          <p:nvPr>
            <p:ph type="body" idx="1"/>
          </p:nvPr>
        </p:nvSpPr>
        <p:spPr>
          <a:xfrm>
            <a:off x="393700" y="3783013"/>
            <a:ext cx="6080125" cy="5553075"/>
          </a:xfrm>
          <a:noFill/>
          <a:ln/>
        </p:spPr>
        <p:txBody>
          <a:bodyPr lIns="90487" tIns="44450" rIns="90487" bIns="44450"/>
          <a:lstStyle/>
          <a:p>
            <a:pPr algn="just"/>
            <a:endParaRPr lang="en-US" sz="1400" smtClean="0">
              <a:solidFill>
                <a:srgbClr val="000000"/>
              </a:solidFill>
              <a:latin typeface="Times"/>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81" name="Rectangle 7"/>
          <p:cNvSpPr>
            <a:spLocks noGrp="1" noChangeArrowheads="1"/>
          </p:cNvSpPr>
          <p:nvPr>
            <p:ph type="sldNum" sz="quarter" idx="5"/>
          </p:nvPr>
        </p:nvSpPr>
        <p:spPr>
          <a:noFill/>
        </p:spPr>
        <p:txBody>
          <a:bodyPr/>
          <a:lstStyle/>
          <a:p>
            <a:fld id="{EA13490C-631E-4D45-8B53-00BA642BB657}" type="slidenum">
              <a:rPr lang="it-IT" smtClean="0"/>
              <a:pPr/>
              <a:t>12</a:t>
            </a:fld>
            <a:endParaRPr lang="it-IT" smtClean="0"/>
          </a:p>
        </p:txBody>
      </p:sp>
      <p:sp>
        <p:nvSpPr>
          <p:cNvPr id="276482" name="Rectangle 2"/>
          <p:cNvSpPr>
            <a:spLocks noGrp="1" noChangeArrowheads="1"/>
          </p:cNvSpPr>
          <p:nvPr>
            <p:ph type="body" idx="1"/>
          </p:nvPr>
        </p:nvSpPr>
        <p:spPr>
          <a:xfrm>
            <a:off x="0" y="0"/>
            <a:ext cx="0" cy="0"/>
          </a:xfrm>
          <a:noFill/>
          <a:ln/>
        </p:spPr>
        <p:txBody>
          <a:bodyPr lIns="0" tIns="0" rIns="0" bIns="0"/>
          <a:lstStyle/>
          <a:p>
            <a:pPr>
              <a:lnSpc>
                <a:spcPct val="80000"/>
              </a:lnSpc>
            </a:pPr>
            <a:r>
              <a:rPr lang="it-IT" altLang="en-US" sz="800" smtClean="0">
                <a:solidFill>
                  <a:srgbClr val="FFFFFF"/>
                </a:solidFill>
              </a:rPr>
              <a:t>ESEMeD: Studio europeo sull’epidemiologia dei disturbi mentali</a:t>
            </a:r>
          </a:p>
          <a:p>
            <a:pPr>
              <a:lnSpc>
                <a:spcPct val="80000"/>
              </a:lnSpc>
            </a:pPr>
            <a:r>
              <a:rPr lang="it-IT" altLang="en-US" sz="800" smtClean="0">
                <a:solidFill>
                  <a:srgbClr val="FFFFFF"/>
                </a:solidFill>
              </a:rPr>
              <a:t>Condotto in 6 paesi (Belgio, Francia, Germania, Italia, Olanda e Spagna) su circa 22.000 persone rappresentative della popolazione generale</a:t>
            </a:r>
          </a:p>
          <a:p>
            <a:pPr>
              <a:lnSpc>
                <a:spcPct val="80000"/>
              </a:lnSpc>
            </a:pPr>
            <a:r>
              <a:rPr lang="it-IT" altLang="en-US" sz="800" smtClean="0">
                <a:solidFill>
                  <a:srgbClr val="FFFFFF"/>
                </a:solidFill>
              </a:rPr>
              <a:t>E’ la più ampia indagine comparativa europea, parte del progetto OMS “World Mental Health 2000” (WMH 2000)</a:t>
            </a:r>
          </a:p>
          <a:p>
            <a:pPr>
              <a:lnSpc>
                <a:spcPct val="80000"/>
              </a:lnSpc>
            </a:pPr>
            <a:r>
              <a:rPr lang="it-IT" altLang="en-US" sz="800" smtClean="0">
                <a:solidFill>
                  <a:srgbClr val="FFFFFF"/>
                </a:solidFill>
              </a:rPr>
              <a:t>In Italia intervistate 4700 persone in età &gt; 18 scelte in modo randomizzato</a:t>
            </a:r>
          </a:p>
          <a:p>
            <a:pPr>
              <a:lnSpc>
                <a:spcPct val="80000"/>
              </a:lnSpc>
            </a:pPr>
            <a:r>
              <a:rPr lang="it-IT" altLang="en-US" sz="800" smtClean="0">
                <a:solidFill>
                  <a:srgbClr val="FFFFFF"/>
                </a:solidFill>
              </a:rPr>
              <a:t>Studio europeo sull’epidemiologia dei disturbi mentali</a:t>
            </a:r>
          </a:p>
          <a:p>
            <a:pPr>
              <a:lnSpc>
                <a:spcPct val="80000"/>
              </a:lnSpc>
            </a:pPr>
            <a:r>
              <a:rPr lang="it-IT" altLang="en-US" sz="800" smtClean="0">
                <a:solidFill>
                  <a:srgbClr val="FFFFFF"/>
                </a:solidFill>
              </a:rPr>
              <a:t>Condotto in 6 paesi (Belgio, Francia, Germania, Italia, Olanda e Spagna) su circa 22.000 persone rappresentative della popolazione generale</a:t>
            </a:r>
          </a:p>
          <a:p>
            <a:pPr>
              <a:lnSpc>
                <a:spcPct val="80000"/>
              </a:lnSpc>
            </a:pPr>
            <a:r>
              <a:rPr lang="it-IT" altLang="en-US" sz="800" smtClean="0">
                <a:solidFill>
                  <a:srgbClr val="FFFFFF"/>
                </a:solidFill>
              </a:rPr>
              <a:t>E’ la più ampia indagine comparativa europea, parte del progetto OMS “World Mental Health 2000” (WMH 2000)</a:t>
            </a:r>
          </a:p>
          <a:p>
            <a:pPr>
              <a:lnSpc>
                <a:spcPct val="80000"/>
              </a:lnSpc>
            </a:pPr>
            <a:r>
              <a:rPr lang="it-IT" altLang="en-US" sz="800" smtClean="0">
                <a:solidFill>
                  <a:srgbClr val="FFFFFF"/>
                </a:solidFill>
              </a:rPr>
              <a:t>In Italia intervistate 4700 persone in età &gt; 18 scelte in modo randomizzato</a:t>
            </a:r>
          </a:p>
          <a:p>
            <a:pPr>
              <a:lnSpc>
                <a:spcPct val="80000"/>
              </a:lnSpc>
            </a:pPr>
            <a:r>
              <a:rPr lang="it-IT" sz="800" b="1" smtClean="0"/>
              <a:t>In Europa prevalenza lifetime dei dist mentali nella popolazione 1 su 4</a:t>
            </a:r>
          </a:p>
          <a:p>
            <a:pPr>
              <a:lnSpc>
                <a:spcPct val="80000"/>
              </a:lnSpc>
            </a:pPr>
            <a:endParaRPr lang="en-GB" sz="800" b="1" smtClean="0"/>
          </a:p>
        </p:txBody>
      </p:sp>
      <p:sp>
        <p:nvSpPr>
          <p:cNvPr id="276483" name="Rectangle 3"/>
          <p:cNvSpPr>
            <a:spLocks noGrp="1" noRot="1" noChangeAspect="1" noChangeArrowheads="1" noTextEdit="1"/>
          </p:cNvSpPr>
          <p:nvPr>
            <p:ph type="sldImg"/>
          </p:nvPr>
        </p:nvSpPr>
        <p:spPr>
          <a:xfrm>
            <a:off x="0" y="0"/>
            <a:ext cx="0" cy="0"/>
          </a:xfrm>
          <a:ln w="12699" cap="flat">
            <a:solidFill>
              <a:schemeClr val="tx1"/>
            </a:solidFill>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73762" name="Rectangle 7"/>
          <p:cNvSpPr>
            <a:spLocks noGrp="1" noChangeArrowheads="1"/>
          </p:cNvSpPr>
          <p:nvPr>
            <p:ph type="sldNum" sz="quarter" idx="5"/>
          </p:nvPr>
        </p:nvSpPr>
        <p:spPr>
          <a:noFill/>
        </p:spPr>
        <p:txBody>
          <a:bodyPr/>
          <a:lstStyle/>
          <a:p>
            <a:fld id="{FC563FF8-FE5E-472F-80FC-A16B02B91B78}" type="slidenum">
              <a:rPr lang="it-IT" smtClean="0"/>
              <a:pPr/>
              <a:t>13</a:t>
            </a:fld>
            <a:endParaRPr lang="it-IT" smtClean="0"/>
          </a:p>
        </p:txBody>
      </p:sp>
      <p:sp>
        <p:nvSpPr>
          <p:cNvPr id="373763" name="Rectangle 2"/>
          <p:cNvSpPr>
            <a:spLocks noGrp="1" noRot="1" noChangeAspect="1" noChangeArrowheads="1" noTextEdit="1"/>
          </p:cNvSpPr>
          <p:nvPr>
            <p:ph type="sldImg"/>
          </p:nvPr>
        </p:nvSpPr>
        <p:spPr>
          <a:solidFill>
            <a:srgbClr val="FFFFFF"/>
          </a:solidFill>
          <a:ln/>
        </p:spPr>
      </p:sp>
      <p:sp>
        <p:nvSpPr>
          <p:cNvPr id="373764" name="Rectangle 3"/>
          <p:cNvSpPr>
            <a:spLocks noGrp="1" noChangeArrowheads="1"/>
          </p:cNvSpPr>
          <p:nvPr>
            <p:ph type="body" idx="1"/>
          </p:nvPr>
        </p:nvSpPr>
        <p:spPr>
          <a:xfrm>
            <a:off x="914400" y="4648200"/>
            <a:ext cx="5027613" cy="261938"/>
          </a:xfrm>
          <a:noFill/>
          <a:ln/>
        </p:spPr>
        <p:txBody>
          <a:bodyPr lIns="90000" tIns="46800" rIns="90000" bIns="46800">
            <a:spAutoFit/>
          </a:bodyPr>
          <a:lstStyle/>
          <a:p>
            <a:pPr defTabSz="449263" eaLnBrk="1" hangingPunct="1">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mtClean="0">
                <a:cs typeface="Lucida Sans Unicode" pitchFamily="34" charset="0"/>
              </a:rPr>
              <a:t>Spese per la salute mentale in Lombardia: 3.8% del budget nazionale della sanità (dovrebbe essere non meno del 5%)</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7505" name="Rectangle 7"/>
          <p:cNvSpPr>
            <a:spLocks noGrp="1" noChangeArrowheads="1"/>
          </p:cNvSpPr>
          <p:nvPr>
            <p:ph type="sldNum" sz="quarter" idx="5"/>
          </p:nvPr>
        </p:nvSpPr>
        <p:spPr>
          <a:noFill/>
        </p:spPr>
        <p:txBody>
          <a:bodyPr/>
          <a:lstStyle/>
          <a:p>
            <a:fld id="{0EA33F1D-A2BB-4B89-B620-1D71E0BE6551}" type="slidenum">
              <a:rPr lang="it-IT" smtClean="0"/>
              <a:pPr/>
              <a:t>14</a:t>
            </a:fld>
            <a:endParaRPr lang="it-IT" smtClean="0"/>
          </a:p>
        </p:txBody>
      </p:sp>
      <p:sp>
        <p:nvSpPr>
          <p:cNvPr id="277506" name="Rectangle 2"/>
          <p:cNvSpPr>
            <a:spLocks noGrp="1" noRot="1" noChangeAspect="1" noChangeArrowheads="1"/>
          </p:cNvSpPr>
          <p:nvPr>
            <p:ph type="sldImg"/>
          </p:nvPr>
        </p:nvSpPr>
        <p:spPr>
          <a:xfrm>
            <a:off x="1182688" y="163513"/>
            <a:ext cx="4543425" cy="3406775"/>
          </a:xfrm>
          <a:ln w="12700" cap="flat">
            <a:solidFill>
              <a:schemeClr val="tx1"/>
            </a:solidFill>
          </a:ln>
        </p:spPr>
      </p:sp>
      <p:sp>
        <p:nvSpPr>
          <p:cNvPr id="277507" name="Rectangle 3"/>
          <p:cNvSpPr>
            <a:spLocks noGrp="1" noChangeArrowheads="1"/>
          </p:cNvSpPr>
          <p:nvPr>
            <p:ph type="body" idx="1"/>
          </p:nvPr>
        </p:nvSpPr>
        <p:spPr>
          <a:xfrm>
            <a:off x="393700" y="3783013"/>
            <a:ext cx="6080125" cy="5553075"/>
          </a:xfrm>
          <a:noFill/>
          <a:ln/>
        </p:spPr>
        <p:txBody>
          <a:bodyPr lIns="90487" tIns="44450" rIns="90487" bIns="44450"/>
          <a:lstStyle/>
          <a:p>
            <a:pPr algn="just"/>
            <a:r>
              <a:rPr lang="en-US" sz="1400" smtClean="0">
                <a:solidFill>
                  <a:srgbClr val="000000"/>
                </a:solidFill>
                <a:latin typeface="Times"/>
              </a:rPr>
              <a:t>Sommergibile del </a:t>
            </a:r>
            <a:r>
              <a:rPr lang="en-US" sz="1400" b="1" i="1" smtClean="0">
                <a:solidFill>
                  <a:srgbClr val="000000"/>
                </a:solidFill>
                <a:latin typeface="Times"/>
              </a:rPr>
              <a:t>Primary Health Care Team (PHCT)</a:t>
            </a:r>
            <a:endParaRPr lang="en-US" sz="1400" i="1" smtClean="0">
              <a:solidFill>
                <a:srgbClr val="000000"/>
              </a:solidFill>
              <a:latin typeface="Times"/>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553" name="Rectangle 7"/>
          <p:cNvSpPr>
            <a:spLocks noGrp="1" noChangeArrowheads="1"/>
          </p:cNvSpPr>
          <p:nvPr>
            <p:ph type="sldNum" sz="quarter" idx="5"/>
          </p:nvPr>
        </p:nvSpPr>
        <p:spPr>
          <a:noFill/>
        </p:spPr>
        <p:txBody>
          <a:bodyPr/>
          <a:lstStyle/>
          <a:p>
            <a:fld id="{E88A7080-6DC0-4AD9-9424-02CE4E294CDF}" type="slidenum">
              <a:rPr lang="it-IT" smtClean="0"/>
              <a:pPr/>
              <a:t>15</a:t>
            </a:fld>
            <a:endParaRPr lang="it-IT" smtClean="0"/>
          </a:p>
        </p:txBody>
      </p:sp>
      <p:sp>
        <p:nvSpPr>
          <p:cNvPr id="279554" name="Rectangle 2"/>
          <p:cNvSpPr>
            <a:spLocks noGrp="1" noRot="1" noChangeAspect="1" noChangeArrowheads="1" noTextEdit="1"/>
          </p:cNvSpPr>
          <p:nvPr>
            <p:ph type="sldImg"/>
          </p:nvPr>
        </p:nvSpPr>
        <p:spPr>
          <a:xfrm>
            <a:off x="1001713" y="728663"/>
            <a:ext cx="4854575" cy="3641725"/>
          </a:xfrm>
          <a:solidFill>
            <a:srgbClr val="FFFFFF"/>
          </a:solidFill>
          <a:ln/>
        </p:spPr>
      </p:sp>
      <p:sp>
        <p:nvSpPr>
          <p:cNvPr id="279555" name="Rectangle 3"/>
          <p:cNvSpPr>
            <a:spLocks noGrp="1" noChangeArrowheads="1"/>
          </p:cNvSpPr>
          <p:nvPr>
            <p:ph type="body" idx="1"/>
          </p:nvPr>
        </p:nvSpPr>
        <p:spPr>
          <a:xfrm>
            <a:off x="914400" y="4614863"/>
            <a:ext cx="5027613" cy="4370387"/>
          </a:xfrm>
          <a:solidFill>
            <a:srgbClr val="FFFFFF"/>
          </a:solidFill>
          <a:ln>
            <a:solidFill>
              <a:srgbClr val="000000"/>
            </a:solidFill>
          </a:ln>
        </p:spPr>
        <p:txBody>
          <a:bodyPr/>
          <a:lstStyle/>
          <a:p>
            <a:endParaRPr lang="it-IT"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1602" name="Rectangle 7"/>
          <p:cNvSpPr>
            <a:spLocks noGrp="1" noChangeArrowheads="1"/>
          </p:cNvSpPr>
          <p:nvPr>
            <p:ph type="sldNum" sz="quarter" idx="5"/>
          </p:nvPr>
        </p:nvSpPr>
        <p:spPr>
          <a:noFill/>
        </p:spPr>
        <p:txBody>
          <a:bodyPr/>
          <a:lstStyle/>
          <a:p>
            <a:fld id="{62521D94-198E-4734-9079-441A6AF8D468}" type="slidenum">
              <a:rPr lang="it-IT" smtClean="0"/>
              <a:pPr/>
              <a:t>16</a:t>
            </a:fld>
            <a:endParaRPr lang="it-IT" smtClean="0"/>
          </a:p>
        </p:txBody>
      </p:sp>
      <p:sp>
        <p:nvSpPr>
          <p:cNvPr id="281603" name="Rectangle 2"/>
          <p:cNvSpPr>
            <a:spLocks noGrp="1" noRot="1" noChangeAspect="1" noChangeArrowheads="1" noTextEdit="1"/>
          </p:cNvSpPr>
          <p:nvPr>
            <p:ph type="sldImg"/>
          </p:nvPr>
        </p:nvSpPr>
        <p:spPr>
          <a:solidFill>
            <a:srgbClr val="FFFFFF"/>
          </a:solidFill>
          <a:ln/>
        </p:spPr>
      </p:sp>
      <p:sp>
        <p:nvSpPr>
          <p:cNvPr id="281604" name="Rectangle 3"/>
          <p:cNvSpPr>
            <a:spLocks noGrp="1" noChangeArrowheads="1"/>
          </p:cNvSpPr>
          <p:nvPr>
            <p:ph type="body" idx="1"/>
          </p:nvPr>
        </p:nvSpPr>
        <p:spPr>
          <a:xfrm>
            <a:off x="914400" y="4648200"/>
            <a:ext cx="5027613" cy="261938"/>
          </a:xfrm>
          <a:noFill/>
          <a:ln/>
        </p:spPr>
        <p:txBody>
          <a:bodyPr lIns="90000" tIns="46800" rIns="90000" bIns="46800">
            <a:spAutoFit/>
          </a:bodyPr>
          <a:lstStyle/>
          <a:p>
            <a:pPr defTabSz="449263" eaLnBrk="1" hangingPunct="1">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mtClean="0">
                <a:cs typeface="Lucida Sans Unicode" pitchFamily="34" charset="0"/>
              </a:rPr>
              <a:t>Spese per la salute mentale in Lombardia: 3.8% del budget nazionale della sanità (dovrebbe essere non meno del 5%).</a:t>
            </a:r>
          </a:p>
          <a:p>
            <a:pPr defTabSz="449263" eaLnBrk="1" hangingPunct="1">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mtClean="0">
                <a:cs typeface="Lucida Sans Unicode" pitchFamily="34" charset="0"/>
              </a:rPr>
              <a:t>Mancano centinaia di miglia di euro che la salute mentale non vede</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3650" name="Rectangle 7"/>
          <p:cNvSpPr>
            <a:spLocks noGrp="1" noChangeArrowheads="1"/>
          </p:cNvSpPr>
          <p:nvPr>
            <p:ph type="sldNum" sz="quarter" idx="5"/>
          </p:nvPr>
        </p:nvSpPr>
        <p:spPr>
          <a:noFill/>
        </p:spPr>
        <p:txBody>
          <a:bodyPr/>
          <a:lstStyle/>
          <a:p>
            <a:fld id="{CB8F40C0-6B90-4B08-AA09-38BA3918659D}" type="slidenum">
              <a:rPr lang="it-IT" smtClean="0"/>
              <a:pPr/>
              <a:t>17</a:t>
            </a:fld>
            <a:endParaRPr lang="it-IT" smtClean="0"/>
          </a:p>
        </p:txBody>
      </p:sp>
      <p:sp>
        <p:nvSpPr>
          <p:cNvPr id="283651" name="Rectangle 2"/>
          <p:cNvSpPr>
            <a:spLocks noGrp="1" noRot="1" noChangeAspect="1" noChangeArrowheads="1" noTextEdit="1"/>
          </p:cNvSpPr>
          <p:nvPr>
            <p:ph type="sldImg"/>
          </p:nvPr>
        </p:nvSpPr>
        <p:spPr>
          <a:solidFill>
            <a:srgbClr val="FFFFFF"/>
          </a:solidFill>
          <a:ln/>
        </p:spPr>
      </p:sp>
      <p:sp>
        <p:nvSpPr>
          <p:cNvPr id="283652" name="Rectangle 3"/>
          <p:cNvSpPr>
            <a:spLocks noGrp="1" noChangeArrowheads="1"/>
          </p:cNvSpPr>
          <p:nvPr>
            <p:ph type="body" idx="1"/>
          </p:nvPr>
        </p:nvSpPr>
        <p:spPr>
          <a:xfrm>
            <a:off x="914400" y="4648200"/>
            <a:ext cx="5027613" cy="261938"/>
          </a:xfrm>
          <a:noFill/>
          <a:ln/>
        </p:spPr>
        <p:txBody>
          <a:bodyPr lIns="90000" tIns="46800" rIns="90000" bIns="46800">
            <a:spAutoFit/>
          </a:bodyPr>
          <a:lstStyle/>
          <a:p>
            <a:pPr defTabSz="449263">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smtClean="0">
              <a:cs typeface="Lucida Sans Unicode"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5697" name="Rectangle 7"/>
          <p:cNvSpPr>
            <a:spLocks noGrp="1" noChangeArrowheads="1"/>
          </p:cNvSpPr>
          <p:nvPr>
            <p:ph type="sldNum" sz="quarter" idx="5"/>
          </p:nvPr>
        </p:nvSpPr>
        <p:spPr>
          <a:noFill/>
        </p:spPr>
        <p:txBody>
          <a:bodyPr/>
          <a:lstStyle/>
          <a:p>
            <a:fld id="{67FF25FB-88B7-4C8F-942E-A16A1B49C86B}" type="slidenum">
              <a:rPr lang="it-IT" smtClean="0">
                <a:solidFill>
                  <a:srgbClr val="FFFFFF"/>
                </a:solidFill>
              </a:rPr>
              <a:pPr/>
              <a:t>18</a:t>
            </a:fld>
            <a:endParaRPr lang="it-IT" smtClean="0">
              <a:solidFill>
                <a:srgbClr val="FFFFFF"/>
              </a:solidFill>
            </a:endParaRPr>
          </a:p>
        </p:txBody>
      </p:sp>
      <p:sp>
        <p:nvSpPr>
          <p:cNvPr id="285698" name="Rectangle 2"/>
          <p:cNvSpPr>
            <a:spLocks noGrp="1" noRot="1" noChangeAspect="1" noChangeArrowheads="1" noTextEdit="1"/>
          </p:cNvSpPr>
          <p:nvPr>
            <p:ph type="sldImg"/>
          </p:nvPr>
        </p:nvSpPr>
        <p:spPr>
          <a:xfrm>
            <a:off x="1042988" y="762000"/>
            <a:ext cx="4772025" cy="3579813"/>
          </a:xfrm>
          <a:ln/>
        </p:spPr>
      </p:sp>
      <p:sp>
        <p:nvSpPr>
          <p:cNvPr id="285699" name="Rectangle 3"/>
          <p:cNvSpPr>
            <a:spLocks noGrp="1" noChangeArrowheads="1"/>
          </p:cNvSpPr>
          <p:nvPr>
            <p:ph type="body" idx="1"/>
          </p:nvPr>
        </p:nvSpPr>
        <p:spPr>
          <a:noFill/>
          <a:ln/>
        </p:spPr>
        <p:txBody>
          <a:bodyPr/>
          <a:lstStyle/>
          <a:p>
            <a:pPr marL="228600" indent="-228600">
              <a:lnSpc>
                <a:spcPct val="80000"/>
              </a:lnSpc>
            </a:pPr>
            <a:endParaRPr lang="it-IT"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7746" name="Rectangle 7"/>
          <p:cNvSpPr>
            <a:spLocks noGrp="1" noChangeArrowheads="1"/>
          </p:cNvSpPr>
          <p:nvPr>
            <p:ph type="sldNum" sz="quarter" idx="5"/>
          </p:nvPr>
        </p:nvSpPr>
        <p:spPr>
          <a:noFill/>
        </p:spPr>
        <p:txBody>
          <a:bodyPr/>
          <a:lstStyle/>
          <a:p>
            <a:fld id="{864A9F6E-05C5-47E2-AF5D-7943D945F33C}" type="slidenum">
              <a:rPr lang="it-IT" smtClean="0"/>
              <a:pPr/>
              <a:t>19</a:t>
            </a:fld>
            <a:endParaRPr lang="it-IT" smtClean="0"/>
          </a:p>
        </p:txBody>
      </p:sp>
      <p:sp>
        <p:nvSpPr>
          <p:cNvPr id="287747" name="Rectangle 2"/>
          <p:cNvSpPr>
            <a:spLocks noGrp="1" noRot="1" noChangeAspect="1" noChangeArrowheads="1" noTextEdit="1"/>
          </p:cNvSpPr>
          <p:nvPr>
            <p:ph type="sldImg"/>
          </p:nvPr>
        </p:nvSpPr>
        <p:spPr>
          <a:solidFill>
            <a:srgbClr val="FFFFFF"/>
          </a:solidFill>
          <a:ln/>
        </p:spPr>
      </p:sp>
      <p:sp>
        <p:nvSpPr>
          <p:cNvPr id="287748" name="Rectangle 3"/>
          <p:cNvSpPr>
            <a:spLocks noGrp="1" noChangeArrowheads="1"/>
          </p:cNvSpPr>
          <p:nvPr>
            <p:ph type="body" idx="1"/>
          </p:nvPr>
        </p:nvSpPr>
        <p:spPr>
          <a:xfrm>
            <a:off x="914400" y="4648200"/>
            <a:ext cx="5027613" cy="261938"/>
          </a:xfrm>
          <a:noFill/>
          <a:ln/>
        </p:spPr>
        <p:txBody>
          <a:bodyPr lIns="90000" tIns="46800" rIns="90000" bIns="46800">
            <a:spAutoFit/>
          </a:bodyPr>
          <a:lstStyle/>
          <a:p>
            <a:pPr defTabSz="449263" eaLnBrk="1" hangingPunct="1">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mtClean="0"/>
              <a:t>Il questionario è stato somministrato agli studenti delle ultime tre classi superiori di n. 10 Regioni (nel 2004) La doppia personalità, la maggiore violenza, l’inguaribilità rappresentano le credenze principalmente diffuse, nei confronti delle quali la media degli studenti ha espresso un’opinione intermedia tra l’essere d’accordo e l’essere in completo disaccordo. </a:t>
            </a:r>
            <a:endParaRPr lang="en-GB" smtClean="0">
              <a:cs typeface="Lucida Sans Unicode"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9794" name="Rectangle 7"/>
          <p:cNvSpPr txBox="1">
            <a:spLocks noGrp="1" noChangeArrowheads="1"/>
          </p:cNvSpPr>
          <p:nvPr/>
        </p:nvSpPr>
        <p:spPr bwMode="auto">
          <a:xfrm>
            <a:off x="3886200" y="9220200"/>
            <a:ext cx="2971800" cy="457200"/>
          </a:xfrm>
          <a:prstGeom prst="rect">
            <a:avLst/>
          </a:prstGeom>
          <a:noFill/>
          <a:ln w="9525">
            <a:noFill/>
            <a:miter lim="800000"/>
            <a:headEnd/>
            <a:tailEnd/>
          </a:ln>
        </p:spPr>
        <p:txBody>
          <a:bodyPr anchor="b"/>
          <a:lstStyle/>
          <a:p>
            <a:pPr algn="r"/>
            <a:fld id="{F71AF009-3E5D-422F-8D4B-196B7A1FC658}" type="slidenum">
              <a:rPr lang="it-IT" sz="1200"/>
              <a:pPr algn="r"/>
              <a:t>20</a:t>
            </a:fld>
            <a:endParaRPr lang="it-IT" sz="1200"/>
          </a:p>
        </p:txBody>
      </p:sp>
      <p:sp>
        <p:nvSpPr>
          <p:cNvPr id="289795" name="Rectangle 2"/>
          <p:cNvSpPr>
            <a:spLocks noGrp="1" noRot="1" noChangeAspect="1" noChangeArrowheads="1" noTextEdit="1"/>
          </p:cNvSpPr>
          <p:nvPr>
            <p:ph type="sldImg"/>
          </p:nvPr>
        </p:nvSpPr>
        <p:spPr>
          <a:solidFill>
            <a:srgbClr val="FFFFFF"/>
          </a:solidFill>
          <a:ln/>
        </p:spPr>
      </p:sp>
      <p:sp>
        <p:nvSpPr>
          <p:cNvPr id="289796" name="Rectangle 3"/>
          <p:cNvSpPr>
            <a:spLocks noGrp="1" noChangeArrowheads="1"/>
          </p:cNvSpPr>
          <p:nvPr>
            <p:ph type="body" idx="1"/>
          </p:nvPr>
        </p:nvSpPr>
        <p:spPr>
          <a:xfrm>
            <a:off x="914400" y="4648200"/>
            <a:ext cx="5027613" cy="261938"/>
          </a:xfrm>
          <a:noFill/>
          <a:ln/>
        </p:spPr>
        <p:txBody>
          <a:bodyPr lIns="90000" tIns="46800" rIns="90000" bIns="46800">
            <a:spAutoFit/>
          </a:bodyPr>
          <a:lstStyle/>
          <a:p>
            <a:pPr defTabSz="449263" eaLnBrk="1" hangingPunct="1">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mtClean="0"/>
              <a:t>Il questionario è stato somministrato agli studenti delle ultime tre classi superiori di n. 10 Regioni (nel 2004) La doppia personalità, la maggiore violenza, l’inguaribilità rappresentano le credenze principalmente diffuse, nei confronti delle quali la media degli studenti ha espresso un’opinione intermedia tra l’essere d’accordo e l’essere in completo disaccordo. </a:t>
            </a:r>
            <a:endParaRPr lang="en-GB" smtClean="0">
              <a:cs typeface="Lucida Sans Unicode"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91842" name="Rectangle 7"/>
          <p:cNvSpPr>
            <a:spLocks noGrp="1" noChangeArrowheads="1"/>
          </p:cNvSpPr>
          <p:nvPr>
            <p:ph type="sldNum" sz="quarter" idx="5"/>
          </p:nvPr>
        </p:nvSpPr>
        <p:spPr>
          <a:noFill/>
        </p:spPr>
        <p:txBody>
          <a:bodyPr/>
          <a:lstStyle/>
          <a:p>
            <a:fld id="{3A00CA79-4203-429A-A236-37826087E6E4}" type="slidenum">
              <a:rPr lang="it-IT" smtClean="0"/>
              <a:pPr/>
              <a:t>21</a:t>
            </a:fld>
            <a:endParaRPr lang="it-IT" smtClean="0"/>
          </a:p>
        </p:txBody>
      </p:sp>
      <p:sp>
        <p:nvSpPr>
          <p:cNvPr id="291843" name="Rectangle 2"/>
          <p:cNvSpPr>
            <a:spLocks noGrp="1" noRot="1" noChangeAspect="1" noChangeArrowheads="1" noTextEdit="1"/>
          </p:cNvSpPr>
          <p:nvPr>
            <p:ph type="sldImg"/>
          </p:nvPr>
        </p:nvSpPr>
        <p:spPr>
          <a:solidFill>
            <a:srgbClr val="FFFFFF"/>
          </a:solidFill>
          <a:ln/>
        </p:spPr>
      </p:sp>
      <p:sp>
        <p:nvSpPr>
          <p:cNvPr id="291844" name="Rectangle 3"/>
          <p:cNvSpPr>
            <a:spLocks noGrp="1" noChangeArrowheads="1"/>
          </p:cNvSpPr>
          <p:nvPr>
            <p:ph type="body" idx="1"/>
          </p:nvPr>
        </p:nvSpPr>
        <p:spPr>
          <a:xfrm>
            <a:off x="914400" y="4648200"/>
            <a:ext cx="5027613" cy="261938"/>
          </a:xfrm>
          <a:noFill/>
          <a:ln/>
        </p:spPr>
        <p:txBody>
          <a:bodyPr lIns="90000" tIns="46800" rIns="90000" bIns="46800">
            <a:spAutoFit/>
          </a:bodyPr>
          <a:lstStyle/>
          <a:p>
            <a:pPr defTabSz="449263" eaLnBrk="1" hangingPunct="1">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smtClean="0">
              <a:cs typeface="Lucida Sans Unicode"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889" name="Rectangle 7"/>
          <p:cNvSpPr>
            <a:spLocks noGrp="1" noChangeArrowheads="1"/>
          </p:cNvSpPr>
          <p:nvPr>
            <p:ph type="sldNum" sz="quarter" idx="5"/>
          </p:nvPr>
        </p:nvSpPr>
        <p:spPr>
          <a:noFill/>
        </p:spPr>
        <p:txBody>
          <a:bodyPr/>
          <a:lstStyle/>
          <a:p>
            <a:fld id="{4C11ADA5-3578-4829-8807-F1979BA311B6}" type="slidenum">
              <a:rPr lang="it-IT" smtClean="0">
                <a:solidFill>
                  <a:srgbClr val="FFFFFF"/>
                </a:solidFill>
              </a:rPr>
              <a:pPr/>
              <a:t>22</a:t>
            </a:fld>
            <a:endParaRPr lang="it-IT" smtClean="0">
              <a:solidFill>
                <a:srgbClr val="FFFFFF"/>
              </a:solidFill>
            </a:endParaRPr>
          </a:p>
        </p:txBody>
      </p:sp>
      <p:sp>
        <p:nvSpPr>
          <p:cNvPr id="293890" name="Rectangle 2"/>
          <p:cNvSpPr>
            <a:spLocks noGrp="1" noRot="1" noChangeAspect="1" noChangeArrowheads="1" noTextEdit="1"/>
          </p:cNvSpPr>
          <p:nvPr>
            <p:ph type="sldImg"/>
          </p:nvPr>
        </p:nvSpPr>
        <p:spPr>
          <a:xfrm>
            <a:off x="1042988" y="762000"/>
            <a:ext cx="4772025" cy="3579813"/>
          </a:xfrm>
          <a:ln/>
        </p:spPr>
      </p:sp>
      <p:sp>
        <p:nvSpPr>
          <p:cNvPr id="293891" name="Rectangle 3"/>
          <p:cNvSpPr>
            <a:spLocks noGrp="1" noChangeArrowheads="1"/>
          </p:cNvSpPr>
          <p:nvPr>
            <p:ph type="body" idx="1"/>
          </p:nvPr>
        </p:nvSpPr>
        <p:spPr>
          <a:noFill/>
          <a:ln/>
        </p:spPr>
        <p:txBody>
          <a:bodyPr/>
          <a:lstStyle/>
          <a:p>
            <a:pPr marL="228600" indent="-228600">
              <a:lnSpc>
                <a:spcPct val="80000"/>
              </a:lnSpc>
            </a:pPr>
            <a:endParaRPr lang="it-IT"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937" name="Rectangle 7"/>
          <p:cNvSpPr>
            <a:spLocks noGrp="1" noChangeArrowheads="1"/>
          </p:cNvSpPr>
          <p:nvPr>
            <p:ph type="sldNum" sz="quarter" idx="5"/>
          </p:nvPr>
        </p:nvSpPr>
        <p:spPr>
          <a:noFill/>
        </p:spPr>
        <p:txBody>
          <a:bodyPr/>
          <a:lstStyle/>
          <a:p>
            <a:fld id="{108713BA-3D04-47EF-8BA8-24F6F7916101}" type="slidenum">
              <a:rPr lang="it-IT" smtClean="0"/>
              <a:pPr/>
              <a:t>23</a:t>
            </a:fld>
            <a:endParaRPr lang="it-IT" smtClean="0"/>
          </a:p>
        </p:txBody>
      </p:sp>
      <p:sp>
        <p:nvSpPr>
          <p:cNvPr id="295938" name="Rectangle 2"/>
          <p:cNvSpPr>
            <a:spLocks noGrp="1" noRot="1" noChangeAspect="1" noChangeArrowheads="1" noTextEdit="1"/>
          </p:cNvSpPr>
          <p:nvPr>
            <p:ph type="sldImg"/>
          </p:nvPr>
        </p:nvSpPr>
        <p:spPr>
          <a:xfrm>
            <a:off x="1001713" y="728663"/>
            <a:ext cx="4854575" cy="3641725"/>
          </a:xfrm>
          <a:solidFill>
            <a:srgbClr val="FFFFFF"/>
          </a:solidFill>
          <a:ln/>
        </p:spPr>
      </p:sp>
      <p:sp>
        <p:nvSpPr>
          <p:cNvPr id="295939" name="Rectangle 3"/>
          <p:cNvSpPr>
            <a:spLocks noGrp="1" noChangeArrowheads="1"/>
          </p:cNvSpPr>
          <p:nvPr>
            <p:ph type="body" idx="1"/>
          </p:nvPr>
        </p:nvSpPr>
        <p:spPr>
          <a:xfrm>
            <a:off x="914400" y="4614863"/>
            <a:ext cx="5027613" cy="4370387"/>
          </a:xfrm>
          <a:solidFill>
            <a:srgbClr val="FFFFFF"/>
          </a:solidFill>
          <a:ln>
            <a:solidFill>
              <a:srgbClr val="000000"/>
            </a:solidFill>
          </a:ln>
        </p:spPr>
        <p:txBody>
          <a:bodyPr/>
          <a:lstStyle/>
          <a:p>
            <a:endParaRPr lang="it-IT"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985" name="Rectangle 7"/>
          <p:cNvSpPr>
            <a:spLocks noGrp="1" noChangeArrowheads="1"/>
          </p:cNvSpPr>
          <p:nvPr>
            <p:ph type="sldNum" sz="quarter" idx="5"/>
          </p:nvPr>
        </p:nvSpPr>
        <p:spPr>
          <a:noFill/>
        </p:spPr>
        <p:txBody>
          <a:bodyPr/>
          <a:lstStyle/>
          <a:p>
            <a:fld id="{746BCEBC-9BDE-4D71-A9C5-801704C528E7}" type="slidenum">
              <a:rPr lang="it-IT" smtClean="0">
                <a:solidFill>
                  <a:srgbClr val="FFFFFF"/>
                </a:solidFill>
              </a:rPr>
              <a:pPr/>
              <a:t>24</a:t>
            </a:fld>
            <a:endParaRPr lang="it-IT" smtClean="0">
              <a:solidFill>
                <a:srgbClr val="FFFFFF"/>
              </a:solidFill>
            </a:endParaRPr>
          </a:p>
        </p:txBody>
      </p:sp>
      <p:sp>
        <p:nvSpPr>
          <p:cNvPr id="297986" name="Rectangle 2"/>
          <p:cNvSpPr>
            <a:spLocks noGrp="1" noRot="1" noChangeAspect="1" noChangeArrowheads="1" noTextEdit="1"/>
          </p:cNvSpPr>
          <p:nvPr>
            <p:ph type="sldImg"/>
          </p:nvPr>
        </p:nvSpPr>
        <p:spPr>
          <a:xfrm>
            <a:off x="1042988" y="762000"/>
            <a:ext cx="4772025" cy="3579813"/>
          </a:xfrm>
          <a:ln/>
        </p:spPr>
      </p:sp>
      <p:sp>
        <p:nvSpPr>
          <p:cNvPr id="297987" name="Rectangle 3"/>
          <p:cNvSpPr>
            <a:spLocks noGrp="1" noChangeArrowheads="1"/>
          </p:cNvSpPr>
          <p:nvPr>
            <p:ph type="body" idx="1"/>
          </p:nvPr>
        </p:nvSpPr>
        <p:spPr>
          <a:noFill/>
          <a:ln/>
        </p:spPr>
        <p:txBody>
          <a:bodyPr/>
          <a:lstStyle/>
          <a:p>
            <a:pPr marL="228600" indent="-228600">
              <a:lnSpc>
                <a:spcPct val="80000"/>
              </a:lnSpc>
            </a:pPr>
            <a:endParaRPr lang="it-IT"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0034" name="Rectangle 7"/>
          <p:cNvSpPr>
            <a:spLocks noGrp="1" noChangeArrowheads="1"/>
          </p:cNvSpPr>
          <p:nvPr>
            <p:ph type="sldNum" sz="quarter" idx="5"/>
          </p:nvPr>
        </p:nvSpPr>
        <p:spPr>
          <a:noFill/>
        </p:spPr>
        <p:txBody>
          <a:bodyPr/>
          <a:lstStyle/>
          <a:p>
            <a:fld id="{153EF59B-EFFA-4EB7-9504-EFC04B83166B}" type="slidenum">
              <a:rPr lang="it-IT" smtClean="0"/>
              <a:pPr/>
              <a:t>25</a:t>
            </a:fld>
            <a:endParaRPr lang="it-IT" smtClean="0"/>
          </a:p>
        </p:txBody>
      </p:sp>
      <p:sp>
        <p:nvSpPr>
          <p:cNvPr id="300035" name="Rectangle 2"/>
          <p:cNvSpPr>
            <a:spLocks noGrp="1" noRot="1" noChangeAspect="1" noChangeArrowheads="1" noTextEdit="1"/>
          </p:cNvSpPr>
          <p:nvPr>
            <p:ph type="sldImg"/>
          </p:nvPr>
        </p:nvSpPr>
        <p:spPr>
          <a:solidFill>
            <a:srgbClr val="FFFFFF"/>
          </a:solidFill>
          <a:ln/>
        </p:spPr>
      </p:sp>
      <p:sp>
        <p:nvSpPr>
          <p:cNvPr id="300036" name="Rectangle 3"/>
          <p:cNvSpPr>
            <a:spLocks noGrp="1" noChangeArrowheads="1"/>
          </p:cNvSpPr>
          <p:nvPr>
            <p:ph type="body" idx="1"/>
          </p:nvPr>
        </p:nvSpPr>
        <p:spPr>
          <a:xfrm>
            <a:off x="914400" y="4648200"/>
            <a:ext cx="5027613" cy="261938"/>
          </a:xfrm>
          <a:noFill/>
          <a:ln/>
        </p:spPr>
        <p:txBody>
          <a:bodyPr lIns="90000" tIns="46800" rIns="90000" bIns="46800">
            <a:spAutoFit/>
          </a:bodyPr>
          <a:lstStyle/>
          <a:p>
            <a:pPr defTabSz="449263" eaLnBrk="1" hangingPunct="1">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mtClean="0">
                <a:cs typeface="Lucida Sans Unicode" pitchFamily="34" charset="0"/>
              </a:rPr>
              <a:t>L’asclusione nelle sue varie declinazioni (individuata da Basaglia nel 1966 come modalità di essere) – da quella macrosociale fino a quella più impercettibile che caratterizza la squalificazione della comunicazione, il fraintendimento o l’assenza di un incontro recettivo)</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2082" name="Rectangle 7"/>
          <p:cNvSpPr>
            <a:spLocks noGrp="1" noChangeArrowheads="1"/>
          </p:cNvSpPr>
          <p:nvPr>
            <p:ph type="sldNum" sz="quarter" idx="5"/>
          </p:nvPr>
        </p:nvSpPr>
        <p:spPr>
          <a:noFill/>
        </p:spPr>
        <p:txBody>
          <a:bodyPr/>
          <a:lstStyle/>
          <a:p>
            <a:fld id="{55EBACFA-993B-48C7-ACB1-5BFF1C98E563}" type="slidenum">
              <a:rPr lang="it-IT" smtClean="0"/>
              <a:pPr/>
              <a:t>26</a:t>
            </a:fld>
            <a:endParaRPr lang="it-IT" smtClean="0"/>
          </a:p>
        </p:txBody>
      </p:sp>
      <p:sp>
        <p:nvSpPr>
          <p:cNvPr id="302083" name="Rectangle 2"/>
          <p:cNvSpPr>
            <a:spLocks noGrp="1" noRot="1" noChangeAspect="1" noChangeArrowheads="1" noTextEdit="1"/>
          </p:cNvSpPr>
          <p:nvPr>
            <p:ph type="sldImg"/>
          </p:nvPr>
        </p:nvSpPr>
        <p:spPr>
          <a:solidFill>
            <a:srgbClr val="FFFFFF"/>
          </a:solidFill>
          <a:ln/>
        </p:spPr>
      </p:sp>
      <p:sp>
        <p:nvSpPr>
          <p:cNvPr id="302084" name="Rectangle 3"/>
          <p:cNvSpPr>
            <a:spLocks noGrp="1" noChangeArrowheads="1"/>
          </p:cNvSpPr>
          <p:nvPr>
            <p:ph type="body" idx="1"/>
          </p:nvPr>
        </p:nvSpPr>
        <p:spPr>
          <a:xfrm>
            <a:off x="914400" y="4648200"/>
            <a:ext cx="5027613" cy="261938"/>
          </a:xfrm>
          <a:noFill/>
          <a:ln/>
        </p:spPr>
        <p:txBody>
          <a:bodyPr lIns="90000" tIns="46800" rIns="90000" bIns="46800">
            <a:spAutoFit/>
          </a:bodyPr>
          <a:lstStyle/>
          <a:p>
            <a:pPr defTabSz="449263" eaLnBrk="1" hangingPunct="1">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mtClean="0">
                <a:cs typeface="Lucida Sans Unicode" pitchFamily="34" charset="0"/>
              </a:rPr>
              <a:t>L’esclusione nelle sue varie declinazioni (individuata da Basaglia nel 1966 come modalità di essere) – da quella macrosociale fino a quella più impercettibile che caratterizza la squalificazione della comunicazione, il fraintendimento o l’assenza di un incontro recettivo)</a:t>
            </a:r>
            <a:br>
              <a:rPr lang="en-GB" smtClean="0">
                <a:cs typeface="Lucida Sans Unicode" pitchFamily="34" charset="0"/>
              </a:rPr>
            </a:br>
            <a:r>
              <a:rPr lang="en-GB" smtClean="0">
                <a:cs typeface="Lucida Sans Unicode" pitchFamily="34" charset="0"/>
              </a:rPr>
              <a:t>Basaglia </a:t>
            </a:r>
            <a:r>
              <a:rPr lang="it-IT" smtClean="0"/>
              <a:t>Nel 1968 pubblica </a:t>
            </a:r>
            <a:r>
              <a:rPr lang="it-IT" i="1" smtClean="0"/>
              <a:t>L'istituzione negata. Rapporto da un ospedale psichiatrico</a:t>
            </a:r>
            <a:r>
              <a:rPr lang="it-IT" smtClean="0"/>
              <a:t>, dove racconta al grande pubblico l'esperienza dell'</a:t>
            </a:r>
            <a:r>
              <a:rPr lang="it-IT" smtClean="0">
                <a:hlinkClick r:id="rId3" action="ppaction://hlinkfile" tooltip="Ospedale psichiatrico"/>
              </a:rPr>
              <a:t>ospedale psichiatrico</a:t>
            </a:r>
            <a:r>
              <a:rPr lang="it-IT" smtClean="0"/>
              <a:t> di Gorizia</a:t>
            </a:r>
            <a:endParaRPr lang="en-GB" smtClean="0">
              <a:cs typeface="Lucida Sans Unicode" pitchFamily="34"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4130" name="Rectangle 7"/>
          <p:cNvSpPr>
            <a:spLocks noGrp="1" noChangeArrowheads="1"/>
          </p:cNvSpPr>
          <p:nvPr>
            <p:ph type="sldNum" sz="quarter" idx="5"/>
          </p:nvPr>
        </p:nvSpPr>
        <p:spPr>
          <a:noFill/>
        </p:spPr>
        <p:txBody>
          <a:bodyPr/>
          <a:lstStyle/>
          <a:p>
            <a:fld id="{00D2B1EC-5962-4D3F-931B-183D3C453E7C}" type="slidenum">
              <a:rPr lang="it-IT" smtClean="0"/>
              <a:pPr/>
              <a:t>27</a:t>
            </a:fld>
            <a:endParaRPr lang="it-IT" smtClean="0"/>
          </a:p>
        </p:txBody>
      </p:sp>
      <p:sp>
        <p:nvSpPr>
          <p:cNvPr id="304131" name="Rectangle 2"/>
          <p:cNvSpPr>
            <a:spLocks noGrp="1" noRot="1" noChangeAspect="1" noChangeArrowheads="1" noTextEdit="1"/>
          </p:cNvSpPr>
          <p:nvPr>
            <p:ph type="sldImg"/>
          </p:nvPr>
        </p:nvSpPr>
        <p:spPr>
          <a:solidFill>
            <a:srgbClr val="FFFFFF"/>
          </a:solidFill>
          <a:ln/>
        </p:spPr>
      </p:sp>
      <p:sp>
        <p:nvSpPr>
          <p:cNvPr id="304132" name="Rectangle 3"/>
          <p:cNvSpPr>
            <a:spLocks noGrp="1" noChangeArrowheads="1"/>
          </p:cNvSpPr>
          <p:nvPr>
            <p:ph type="body" idx="1"/>
          </p:nvPr>
        </p:nvSpPr>
        <p:spPr>
          <a:xfrm>
            <a:off x="914400" y="4648200"/>
            <a:ext cx="5027613" cy="261938"/>
          </a:xfrm>
          <a:noFill/>
          <a:ln/>
        </p:spPr>
        <p:txBody>
          <a:bodyPr lIns="90000" tIns="46800" rIns="90000" bIns="46800">
            <a:spAutoFit/>
          </a:bodyPr>
          <a:lstStyle/>
          <a:p>
            <a:pPr defTabSz="449263" eaLnBrk="1" hangingPunct="1">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mtClean="0">
                <a:cs typeface="Lucida Sans Unicode" pitchFamily="34" charset="0"/>
              </a:rPr>
              <a:t>Lotta contro la malaria (iniziata con il XX seolo e conclusasi con successodopo poco dopo la 2 guerra mondiale</a:t>
            </a:r>
          </a:p>
          <a:p>
            <a:pPr defTabSz="449263" eaLnBrk="1" hangingPunct="1">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mtClean="0">
                <a:cs typeface="Lucida Sans Unicode" pitchFamily="34" charset="0"/>
              </a:rPr>
              <a:t>Lotta contro la talassemia, la prima campagna al mondo contro una malattia genetica (tramite lo screening degli eterozigoti), varata anch’essa dopo la 2 guerra mondiale</a:t>
            </a: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177" name="Rectangle 7"/>
          <p:cNvSpPr>
            <a:spLocks noGrp="1" noChangeArrowheads="1"/>
          </p:cNvSpPr>
          <p:nvPr>
            <p:ph type="sldNum" sz="quarter" idx="5"/>
          </p:nvPr>
        </p:nvSpPr>
        <p:spPr>
          <a:noFill/>
        </p:spPr>
        <p:txBody>
          <a:bodyPr/>
          <a:lstStyle/>
          <a:p>
            <a:fld id="{4B05E540-E97F-4842-B819-39048C967CD0}" type="slidenum">
              <a:rPr lang="it-IT" smtClean="0"/>
              <a:pPr/>
              <a:t>28</a:t>
            </a:fld>
            <a:endParaRPr lang="it-IT" smtClean="0"/>
          </a:p>
        </p:txBody>
      </p:sp>
      <p:sp>
        <p:nvSpPr>
          <p:cNvPr id="306178" name="Rectangle 2"/>
          <p:cNvSpPr>
            <a:spLocks noGrp="1" noRot="1" noChangeAspect="1" noChangeArrowheads="1" noTextEdit="1"/>
          </p:cNvSpPr>
          <p:nvPr>
            <p:ph type="sldImg"/>
          </p:nvPr>
        </p:nvSpPr>
        <p:spPr>
          <a:ln/>
        </p:spPr>
      </p:sp>
      <p:sp>
        <p:nvSpPr>
          <p:cNvPr id="306179" name="Rectangle 3"/>
          <p:cNvSpPr>
            <a:spLocks noGrp="1" noChangeArrowheads="1"/>
          </p:cNvSpPr>
          <p:nvPr>
            <p:ph type="body" idx="1"/>
          </p:nvPr>
        </p:nvSpPr>
        <p:spPr>
          <a:noFill/>
          <a:ln/>
        </p:spPr>
        <p:txBody>
          <a:bodyPr/>
          <a:lstStyle/>
          <a:p>
            <a:r>
              <a:rPr lang="it-IT" smtClean="0">
                <a:hlinkClick r:id="rId3"/>
              </a:rPr>
              <a:t>the Shame of the States</a:t>
            </a:r>
            <a:r>
              <a:rPr lang="it-IT" smtClean="0"/>
              <a:t> by Albert Deutsch (1948) is a carefully documented account by investigative journalist Albert Deutsch on the shocking mistreatment of human beings imprisoned in psychiatric facilities. While cosmetic changes have taken place sine this book was first written, anyone reading it will be left wondering why the public apathy and indifference continues to this very day in spite of the on-going mistreatment of "the mentally-ill." </a:t>
            </a:r>
          </a:p>
          <a:p>
            <a:r>
              <a:rPr lang="it-IT" smtClean="0"/>
              <a:t>Ciascun centro doveva fornire cinque servizi psichiatrici di base (trattamento medico, servizi per l’emergenza 24/h, consultori, assistenza diurna (dh, servizi post-terapia), ricerca e istruzione. All’inizio degli anni 80 c’erano 800 centri. Oggi per carenza di fondi forte penalizzazione.</a:t>
            </a: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8226" name="Rectangle 7"/>
          <p:cNvSpPr txBox="1">
            <a:spLocks noGrp="1" noChangeArrowheads="1"/>
          </p:cNvSpPr>
          <p:nvPr/>
        </p:nvSpPr>
        <p:spPr bwMode="auto">
          <a:xfrm>
            <a:off x="3886200" y="9220200"/>
            <a:ext cx="2971800" cy="457200"/>
          </a:xfrm>
          <a:prstGeom prst="rect">
            <a:avLst/>
          </a:prstGeom>
          <a:noFill/>
          <a:ln w="9525">
            <a:noFill/>
            <a:miter lim="800000"/>
            <a:headEnd/>
            <a:tailEnd/>
          </a:ln>
        </p:spPr>
        <p:txBody>
          <a:bodyPr anchor="b"/>
          <a:lstStyle/>
          <a:p>
            <a:pPr algn="r"/>
            <a:fld id="{DEC70E9A-06C4-43DD-B3E4-B2D622E3974D}" type="slidenum">
              <a:rPr lang="it-IT" sz="1200">
                <a:solidFill>
                  <a:srgbClr val="000000"/>
                </a:solidFill>
              </a:rPr>
              <a:pPr algn="r"/>
              <a:t>29</a:t>
            </a:fld>
            <a:endParaRPr lang="it-IT" sz="1200">
              <a:solidFill>
                <a:srgbClr val="000000"/>
              </a:solidFill>
            </a:endParaRPr>
          </a:p>
        </p:txBody>
      </p:sp>
      <p:sp>
        <p:nvSpPr>
          <p:cNvPr id="308227" name="Rectangle 2"/>
          <p:cNvSpPr>
            <a:spLocks noGrp="1" noRot="1" noChangeAspect="1" noChangeArrowheads="1" noTextEdit="1"/>
          </p:cNvSpPr>
          <p:nvPr>
            <p:ph type="sldImg"/>
          </p:nvPr>
        </p:nvSpPr>
        <p:spPr>
          <a:xfrm>
            <a:off x="1042988" y="762000"/>
            <a:ext cx="4772025" cy="3579813"/>
          </a:xfrm>
          <a:solidFill>
            <a:srgbClr val="FFFFFF"/>
          </a:solidFill>
          <a:ln/>
        </p:spPr>
      </p:sp>
      <p:sp>
        <p:nvSpPr>
          <p:cNvPr id="308228" name="Text Box 3"/>
          <p:cNvSpPr>
            <a:spLocks noGrp="1" noChangeArrowheads="1"/>
          </p:cNvSpPr>
          <p:nvPr>
            <p:ph type="body" idx="1"/>
          </p:nvPr>
        </p:nvSpPr>
        <p:spPr>
          <a:xfrm>
            <a:off x="914400" y="4646613"/>
            <a:ext cx="5027613" cy="463550"/>
          </a:xfrm>
          <a:noFill/>
          <a:ln/>
        </p:spPr>
        <p:txBody>
          <a:bodyPr lIns="90000" tIns="46800" rIns="90000" bIns="46800">
            <a:spAutoFit/>
          </a:bodyPr>
          <a:lstStyle/>
          <a:p>
            <a:pPr defTabSz="449263">
              <a:spcBef>
                <a:spcPct val="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NZ" b="1" smtClean="0">
                <a:solidFill>
                  <a:srgbClr val="FFFF00"/>
                </a:solidFill>
              </a:rPr>
              <a:t>1956 THORAZINE (Chlorpromazine) AD, "patients hospitalized for many years are now at home"</a:t>
            </a:r>
            <a:r>
              <a:rPr lang="en-NZ" smtClean="0"/>
              <a:t> </a:t>
            </a:r>
            <a:r>
              <a:rPr lang="it-IT" smtClean="0"/>
              <a:t>Smith Kline &amp; French Laboratories </a:t>
            </a: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10274" name="Rectangle 7"/>
          <p:cNvSpPr txBox="1">
            <a:spLocks noGrp="1" noChangeArrowheads="1"/>
          </p:cNvSpPr>
          <p:nvPr/>
        </p:nvSpPr>
        <p:spPr bwMode="auto">
          <a:xfrm>
            <a:off x="3886200" y="9220200"/>
            <a:ext cx="2971800" cy="457200"/>
          </a:xfrm>
          <a:prstGeom prst="rect">
            <a:avLst/>
          </a:prstGeom>
          <a:noFill/>
          <a:ln w="9525">
            <a:noFill/>
            <a:miter lim="800000"/>
            <a:headEnd/>
            <a:tailEnd/>
          </a:ln>
        </p:spPr>
        <p:txBody>
          <a:bodyPr anchor="b"/>
          <a:lstStyle/>
          <a:p>
            <a:pPr algn="r"/>
            <a:fld id="{63A2B6D8-0484-46FD-8EF7-1F58C6844164}" type="slidenum">
              <a:rPr lang="it-IT" sz="1200">
                <a:solidFill>
                  <a:srgbClr val="000000"/>
                </a:solidFill>
              </a:rPr>
              <a:pPr algn="r"/>
              <a:t>30</a:t>
            </a:fld>
            <a:endParaRPr lang="it-IT" sz="1200">
              <a:solidFill>
                <a:srgbClr val="000000"/>
              </a:solidFill>
            </a:endParaRPr>
          </a:p>
        </p:txBody>
      </p:sp>
      <p:sp>
        <p:nvSpPr>
          <p:cNvPr id="310275" name="Rectangle 2"/>
          <p:cNvSpPr>
            <a:spLocks noGrp="1" noRot="1" noChangeAspect="1" noChangeArrowheads="1" noTextEdit="1"/>
          </p:cNvSpPr>
          <p:nvPr>
            <p:ph type="sldImg"/>
          </p:nvPr>
        </p:nvSpPr>
        <p:spPr>
          <a:xfrm>
            <a:off x="1042988" y="762000"/>
            <a:ext cx="4772025" cy="3579813"/>
          </a:xfrm>
          <a:solidFill>
            <a:srgbClr val="FFFFFF"/>
          </a:solidFill>
          <a:ln/>
        </p:spPr>
      </p:sp>
      <p:sp>
        <p:nvSpPr>
          <p:cNvPr id="310276" name="Rectangle 3"/>
          <p:cNvSpPr>
            <a:spLocks noGrp="1" noChangeArrowheads="1"/>
          </p:cNvSpPr>
          <p:nvPr>
            <p:ph type="body" idx="1"/>
          </p:nvPr>
        </p:nvSpPr>
        <p:spPr>
          <a:xfrm>
            <a:off x="914400" y="4646613"/>
            <a:ext cx="5027613" cy="266700"/>
          </a:xfrm>
          <a:noFill/>
          <a:ln/>
        </p:spPr>
        <p:txBody>
          <a:bodyPr lIns="90000" tIns="46800" rIns="90000" bIns="46800">
            <a:spAutoFit/>
          </a:bodyPr>
          <a:lstStyle/>
          <a:p>
            <a:pPr defTabSz="449263">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it-IT" smtClean="0">
              <a:cs typeface="Lucida Sans Unicode" pitchFamily="34"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12322" name="Rectangle 7"/>
          <p:cNvSpPr txBox="1">
            <a:spLocks noGrp="1" noChangeArrowheads="1"/>
          </p:cNvSpPr>
          <p:nvPr/>
        </p:nvSpPr>
        <p:spPr bwMode="auto">
          <a:xfrm>
            <a:off x="3886200" y="9220200"/>
            <a:ext cx="2971800" cy="457200"/>
          </a:xfrm>
          <a:prstGeom prst="rect">
            <a:avLst/>
          </a:prstGeom>
          <a:noFill/>
          <a:ln w="9525">
            <a:noFill/>
            <a:miter lim="800000"/>
            <a:headEnd/>
            <a:tailEnd/>
          </a:ln>
        </p:spPr>
        <p:txBody>
          <a:bodyPr anchor="b"/>
          <a:lstStyle/>
          <a:p>
            <a:pPr algn="r"/>
            <a:fld id="{612441D3-CCAF-4A66-A1C5-ACB488DE714B}" type="slidenum">
              <a:rPr lang="it-IT" sz="1200">
                <a:solidFill>
                  <a:srgbClr val="000000"/>
                </a:solidFill>
              </a:rPr>
              <a:pPr algn="r"/>
              <a:t>31</a:t>
            </a:fld>
            <a:endParaRPr lang="it-IT" sz="1200">
              <a:solidFill>
                <a:srgbClr val="000000"/>
              </a:solidFill>
            </a:endParaRPr>
          </a:p>
        </p:txBody>
      </p:sp>
      <p:sp>
        <p:nvSpPr>
          <p:cNvPr id="312323" name="Rectangle 2"/>
          <p:cNvSpPr>
            <a:spLocks noGrp="1" noRot="1" noChangeAspect="1" noChangeArrowheads="1" noTextEdit="1"/>
          </p:cNvSpPr>
          <p:nvPr>
            <p:ph type="sldImg"/>
          </p:nvPr>
        </p:nvSpPr>
        <p:spPr>
          <a:xfrm>
            <a:off x="1042988" y="762000"/>
            <a:ext cx="4772025" cy="3579813"/>
          </a:xfrm>
          <a:solidFill>
            <a:srgbClr val="FFFFFF"/>
          </a:solidFill>
          <a:ln/>
        </p:spPr>
      </p:sp>
      <p:sp>
        <p:nvSpPr>
          <p:cNvPr id="312324" name="Rectangle 3"/>
          <p:cNvSpPr>
            <a:spLocks noGrp="1" noChangeArrowheads="1"/>
          </p:cNvSpPr>
          <p:nvPr>
            <p:ph type="body" idx="1"/>
          </p:nvPr>
        </p:nvSpPr>
        <p:spPr>
          <a:xfrm>
            <a:off x="914400" y="4646613"/>
            <a:ext cx="5027613" cy="266700"/>
          </a:xfrm>
          <a:noFill/>
          <a:ln/>
        </p:spPr>
        <p:txBody>
          <a:bodyPr lIns="90000" tIns="46800" rIns="90000" bIns="46800">
            <a:spAutoFit/>
          </a:bodyPr>
          <a:lstStyle/>
          <a:p>
            <a:pPr defTabSz="449263">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it-IT" smtClean="0">
              <a:cs typeface="Lucida Sans Unicode" pitchFamily="34"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33506" name="Rectangle 7"/>
          <p:cNvSpPr txBox="1">
            <a:spLocks noGrp="1" noChangeArrowheads="1"/>
          </p:cNvSpPr>
          <p:nvPr/>
        </p:nvSpPr>
        <p:spPr bwMode="auto">
          <a:xfrm>
            <a:off x="3883025" y="9226550"/>
            <a:ext cx="2971800" cy="485775"/>
          </a:xfrm>
          <a:prstGeom prst="rect">
            <a:avLst/>
          </a:prstGeom>
          <a:noFill/>
          <a:ln w="9525">
            <a:noFill/>
            <a:miter lim="800000"/>
            <a:headEnd/>
            <a:tailEnd/>
          </a:ln>
        </p:spPr>
        <p:txBody>
          <a:bodyPr anchor="b"/>
          <a:lstStyle/>
          <a:p>
            <a:pPr algn="r"/>
            <a:fld id="{582B87E4-8372-4A8D-BED0-3601B813D8B6}" type="slidenum">
              <a:rPr lang="it-IT" sz="1200">
                <a:latin typeface="Curlz MT" pitchFamily="82" charset="0"/>
              </a:rPr>
              <a:pPr algn="r"/>
              <a:t>32</a:t>
            </a:fld>
            <a:endParaRPr lang="it-IT" sz="1200">
              <a:latin typeface="Curlz MT" pitchFamily="82" charset="0"/>
            </a:endParaRPr>
          </a:p>
        </p:txBody>
      </p:sp>
      <p:sp>
        <p:nvSpPr>
          <p:cNvPr id="533507" name="Rectangle 2"/>
          <p:cNvSpPr>
            <a:spLocks noGrp="1" noRot="1" noChangeAspect="1" noChangeArrowheads="1" noTextEdit="1"/>
          </p:cNvSpPr>
          <p:nvPr>
            <p:ph type="sldImg"/>
          </p:nvPr>
        </p:nvSpPr>
        <p:spPr>
          <a:xfrm>
            <a:off x="1042988" y="762000"/>
            <a:ext cx="4772025" cy="3579813"/>
          </a:xfrm>
          <a:solidFill>
            <a:srgbClr val="FFFFFF"/>
          </a:solidFill>
          <a:ln/>
        </p:spPr>
      </p:sp>
      <p:sp>
        <p:nvSpPr>
          <p:cNvPr id="533508" name="Text Box 3"/>
          <p:cNvSpPr>
            <a:spLocks noGrp="1" noChangeArrowheads="1"/>
          </p:cNvSpPr>
          <p:nvPr>
            <p:ph type="body" idx="1"/>
          </p:nvPr>
        </p:nvSpPr>
        <p:spPr>
          <a:xfrm>
            <a:off x="914400" y="4648200"/>
            <a:ext cx="5027613" cy="4344988"/>
          </a:xfrm>
          <a:noFill/>
          <a:ln/>
        </p:spPr>
        <p:txBody>
          <a:bodyPr wrap="none" anchor="ctr"/>
          <a:lstStyle/>
          <a:p>
            <a:r>
              <a:rPr lang="it-IT" b="1" smtClean="0"/>
              <a:t>L’accumularsi di nuove conoscenze e consapevolezza sta cambiando lo scenario all’interno del quale la psichiatria si muove e propone nuove linee di intervento. </a:t>
            </a:r>
            <a:r>
              <a:rPr lang="it-IT" smtClean="0"/>
              <a:t>.  Il settore emergente dell’epigenetica sta rivelando come i fattori esterni interagiscono e modificano l'espressione dei geni nei meccanismi di apprendimento, e fornisce una possibile spiegazione di come le esperienze stressanti precoci possono avere effetti duraturi sul comportamento in presenza di vulnerabilità genetica. Oggi schizofrenia e psicosi correlate sono viste come patologie caratterizzate da una ‘traiettoria’ che risale a molto prima della comparsa dei sintomi psicotici, e nelle quali sul substrato genetico della vulnerabilità agiscono fattori di stress ambientale. </a:t>
            </a:r>
          </a:p>
          <a:p>
            <a:endParaRPr lang="it-IT" smtClean="0"/>
          </a:p>
          <a:p>
            <a:endParaRPr lang="it-IT"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14370" name="Rectangle 7"/>
          <p:cNvSpPr>
            <a:spLocks noGrp="1" noChangeArrowheads="1"/>
          </p:cNvSpPr>
          <p:nvPr>
            <p:ph type="sldNum" sz="quarter" idx="5"/>
          </p:nvPr>
        </p:nvSpPr>
        <p:spPr>
          <a:noFill/>
        </p:spPr>
        <p:txBody>
          <a:bodyPr/>
          <a:lstStyle/>
          <a:p>
            <a:fld id="{B7260745-D780-4B25-A539-7F78790399D2}" type="slidenum">
              <a:rPr lang="it-IT" smtClean="0"/>
              <a:pPr/>
              <a:t>33</a:t>
            </a:fld>
            <a:endParaRPr lang="it-IT" smtClean="0"/>
          </a:p>
        </p:txBody>
      </p:sp>
      <p:sp>
        <p:nvSpPr>
          <p:cNvPr id="314371" name="Rectangle 2"/>
          <p:cNvSpPr>
            <a:spLocks noGrp="1" noRot="1" noChangeAspect="1" noChangeArrowheads="1" noTextEdit="1"/>
          </p:cNvSpPr>
          <p:nvPr>
            <p:ph type="sldImg"/>
          </p:nvPr>
        </p:nvSpPr>
        <p:spPr>
          <a:solidFill>
            <a:srgbClr val="FFFFFF"/>
          </a:solidFill>
          <a:ln/>
        </p:spPr>
      </p:sp>
      <p:sp>
        <p:nvSpPr>
          <p:cNvPr id="314372" name="Rectangle 3"/>
          <p:cNvSpPr>
            <a:spLocks noGrp="1" noChangeArrowheads="1"/>
          </p:cNvSpPr>
          <p:nvPr>
            <p:ph type="body" idx="1"/>
          </p:nvPr>
        </p:nvSpPr>
        <p:spPr>
          <a:xfrm>
            <a:off x="914400" y="4648200"/>
            <a:ext cx="5027613" cy="261938"/>
          </a:xfrm>
          <a:noFill/>
          <a:ln/>
        </p:spPr>
        <p:txBody>
          <a:bodyPr lIns="90000" tIns="46800" rIns="90000" bIns="46800">
            <a:spAutoFit/>
          </a:bodyPr>
          <a:lstStyle/>
          <a:p>
            <a:pPr defTabSz="449263" eaLnBrk="1" hangingPunct="1">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smtClean="0">
              <a:cs typeface="Lucida Sans Unicode" pitchFamily="34"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16418" name="Rectangle 7"/>
          <p:cNvSpPr txBox="1">
            <a:spLocks noGrp="1" noChangeArrowheads="1"/>
          </p:cNvSpPr>
          <p:nvPr/>
        </p:nvSpPr>
        <p:spPr bwMode="auto">
          <a:xfrm>
            <a:off x="3886200" y="9220200"/>
            <a:ext cx="2971800" cy="457200"/>
          </a:xfrm>
          <a:prstGeom prst="rect">
            <a:avLst/>
          </a:prstGeom>
          <a:noFill/>
          <a:ln w="9525">
            <a:noFill/>
            <a:miter lim="800000"/>
            <a:headEnd/>
            <a:tailEnd/>
          </a:ln>
        </p:spPr>
        <p:txBody>
          <a:bodyPr anchor="b"/>
          <a:lstStyle/>
          <a:p>
            <a:pPr algn="r"/>
            <a:fld id="{631A1DCE-BEED-403C-A2E0-5A6BF9062965}" type="slidenum">
              <a:rPr lang="it-IT" sz="1200"/>
              <a:pPr algn="r"/>
              <a:t>34</a:t>
            </a:fld>
            <a:endParaRPr lang="it-IT" sz="1200"/>
          </a:p>
        </p:txBody>
      </p:sp>
      <p:sp>
        <p:nvSpPr>
          <p:cNvPr id="316419" name="Rectangle 2"/>
          <p:cNvSpPr>
            <a:spLocks noGrp="1" noRot="1" noChangeAspect="1" noChangeArrowheads="1" noTextEdit="1"/>
          </p:cNvSpPr>
          <p:nvPr>
            <p:ph type="sldImg"/>
          </p:nvPr>
        </p:nvSpPr>
        <p:spPr>
          <a:solidFill>
            <a:srgbClr val="FFFFFF"/>
          </a:solidFill>
          <a:ln/>
        </p:spPr>
      </p:sp>
      <p:sp>
        <p:nvSpPr>
          <p:cNvPr id="316420" name="Rectangle 3"/>
          <p:cNvSpPr>
            <a:spLocks noGrp="1" noChangeArrowheads="1"/>
          </p:cNvSpPr>
          <p:nvPr>
            <p:ph type="body" idx="1"/>
          </p:nvPr>
        </p:nvSpPr>
        <p:spPr>
          <a:xfrm>
            <a:off x="914400" y="4648200"/>
            <a:ext cx="5027613" cy="261938"/>
          </a:xfrm>
          <a:noFill/>
          <a:ln/>
        </p:spPr>
        <p:txBody>
          <a:bodyPr lIns="90000" tIns="46800" rIns="90000" bIns="46800">
            <a:spAutoFit/>
          </a:bodyPr>
          <a:lstStyle/>
          <a:p>
            <a:pPr defTabSz="449263" eaLnBrk="1" hangingPunct="1">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smtClean="0">
              <a:cs typeface="Lucida Sans Unicode" pitchFamily="34"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18466" name="Rectangle 7"/>
          <p:cNvSpPr txBox="1">
            <a:spLocks noGrp="1" noChangeArrowheads="1"/>
          </p:cNvSpPr>
          <p:nvPr/>
        </p:nvSpPr>
        <p:spPr bwMode="auto">
          <a:xfrm>
            <a:off x="3886200" y="9220200"/>
            <a:ext cx="2971800" cy="457200"/>
          </a:xfrm>
          <a:prstGeom prst="rect">
            <a:avLst/>
          </a:prstGeom>
          <a:noFill/>
          <a:ln w="9525">
            <a:noFill/>
            <a:miter lim="800000"/>
            <a:headEnd/>
            <a:tailEnd/>
          </a:ln>
        </p:spPr>
        <p:txBody>
          <a:bodyPr anchor="b"/>
          <a:lstStyle/>
          <a:p>
            <a:pPr algn="r"/>
            <a:fld id="{7AD3BD17-F940-47DA-99F8-2531034426CC}" type="slidenum">
              <a:rPr lang="it-IT" sz="1200"/>
              <a:pPr algn="r"/>
              <a:t>35</a:t>
            </a:fld>
            <a:endParaRPr lang="it-IT" sz="1200"/>
          </a:p>
        </p:txBody>
      </p:sp>
      <p:sp>
        <p:nvSpPr>
          <p:cNvPr id="318467" name="Rectangle 2"/>
          <p:cNvSpPr>
            <a:spLocks noGrp="1" noRot="1" noChangeAspect="1" noChangeArrowheads="1" noTextEdit="1"/>
          </p:cNvSpPr>
          <p:nvPr>
            <p:ph type="sldImg"/>
          </p:nvPr>
        </p:nvSpPr>
        <p:spPr>
          <a:solidFill>
            <a:srgbClr val="FFFFFF"/>
          </a:solidFill>
          <a:ln/>
        </p:spPr>
      </p:sp>
      <p:sp>
        <p:nvSpPr>
          <p:cNvPr id="318468" name="Rectangle 3"/>
          <p:cNvSpPr>
            <a:spLocks noGrp="1" noChangeArrowheads="1"/>
          </p:cNvSpPr>
          <p:nvPr>
            <p:ph type="body" idx="1"/>
          </p:nvPr>
        </p:nvSpPr>
        <p:spPr>
          <a:xfrm>
            <a:off x="914400" y="4648200"/>
            <a:ext cx="5027613" cy="261938"/>
          </a:xfrm>
          <a:noFill/>
          <a:ln/>
        </p:spPr>
        <p:txBody>
          <a:bodyPr lIns="90000" tIns="46800" rIns="90000" bIns="46800">
            <a:spAutoFit/>
          </a:bodyPr>
          <a:lstStyle/>
          <a:p>
            <a:pPr defTabSz="449263" eaLnBrk="1" hangingPunct="1">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smtClean="0">
              <a:cs typeface="Lucida Sans Unicode" pitchFamily="34" charset="0"/>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20514" name="Rectangle 7"/>
          <p:cNvSpPr txBox="1">
            <a:spLocks noGrp="1" noChangeArrowheads="1"/>
          </p:cNvSpPr>
          <p:nvPr/>
        </p:nvSpPr>
        <p:spPr bwMode="auto">
          <a:xfrm>
            <a:off x="3886200" y="9220200"/>
            <a:ext cx="2971800" cy="457200"/>
          </a:xfrm>
          <a:prstGeom prst="rect">
            <a:avLst/>
          </a:prstGeom>
          <a:noFill/>
          <a:ln w="9525">
            <a:noFill/>
            <a:miter lim="800000"/>
            <a:headEnd/>
            <a:tailEnd/>
          </a:ln>
        </p:spPr>
        <p:txBody>
          <a:bodyPr anchor="b"/>
          <a:lstStyle/>
          <a:p>
            <a:pPr algn="r"/>
            <a:fld id="{7D0E087E-EEE6-47EB-915B-B2BBB4200AB4}" type="slidenum">
              <a:rPr lang="it-IT" sz="1200"/>
              <a:pPr algn="r"/>
              <a:t>36</a:t>
            </a:fld>
            <a:endParaRPr lang="it-IT" sz="1200"/>
          </a:p>
        </p:txBody>
      </p:sp>
      <p:sp>
        <p:nvSpPr>
          <p:cNvPr id="320515" name="Rectangle 2"/>
          <p:cNvSpPr>
            <a:spLocks noGrp="1" noRot="1" noChangeAspect="1" noChangeArrowheads="1" noTextEdit="1"/>
          </p:cNvSpPr>
          <p:nvPr>
            <p:ph type="sldImg"/>
          </p:nvPr>
        </p:nvSpPr>
        <p:spPr>
          <a:solidFill>
            <a:srgbClr val="FFFFFF"/>
          </a:solidFill>
          <a:ln/>
        </p:spPr>
      </p:sp>
      <p:sp>
        <p:nvSpPr>
          <p:cNvPr id="320516" name="Rectangle 3"/>
          <p:cNvSpPr>
            <a:spLocks noGrp="1" noChangeArrowheads="1"/>
          </p:cNvSpPr>
          <p:nvPr>
            <p:ph type="body" idx="1"/>
          </p:nvPr>
        </p:nvSpPr>
        <p:spPr>
          <a:xfrm>
            <a:off x="914400" y="4648200"/>
            <a:ext cx="5027613" cy="261938"/>
          </a:xfrm>
          <a:noFill/>
          <a:ln/>
        </p:spPr>
        <p:txBody>
          <a:bodyPr lIns="90000" tIns="46800" rIns="90000" bIns="46800">
            <a:spAutoFit/>
          </a:bodyPr>
          <a:lstStyle/>
          <a:p>
            <a:pPr defTabSz="449263" eaLnBrk="1" hangingPunct="1">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mtClean="0">
                <a:cs typeface="Lucida Sans Unicode" pitchFamily="34" charset="0"/>
              </a:rPr>
              <a:t>Atteggiamento di considerazione positiva (l’opposto dell’attaggiamento valutazione). Accettazione dei sentimenti espressi dal soggetto (Buoni e Cattivi, aspetti coerenti e incoerenti)</a:t>
            </a: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22562" name="Rectangle 7"/>
          <p:cNvSpPr txBox="1">
            <a:spLocks noGrp="1" noChangeArrowheads="1"/>
          </p:cNvSpPr>
          <p:nvPr/>
        </p:nvSpPr>
        <p:spPr bwMode="auto">
          <a:xfrm>
            <a:off x="3886200" y="9220200"/>
            <a:ext cx="2971800" cy="457200"/>
          </a:xfrm>
          <a:prstGeom prst="rect">
            <a:avLst/>
          </a:prstGeom>
          <a:noFill/>
          <a:ln w="9525">
            <a:noFill/>
            <a:miter lim="800000"/>
            <a:headEnd/>
            <a:tailEnd/>
          </a:ln>
        </p:spPr>
        <p:txBody>
          <a:bodyPr anchor="b"/>
          <a:lstStyle/>
          <a:p>
            <a:pPr algn="r"/>
            <a:fld id="{C6F3AA0D-75F1-4838-8768-37F0DE4D663B}" type="slidenum">
              <a:rPr lang="it-IT" sz="1200"/>
              <a:pPr algn="r"/>
              <a:t>37</a:t>
            </a:fld>
            <a:endParaRPr lang="it-IT" sz="1200"/>
          </a:p>
        </p:txBody>
      </p:sp>
      <p:sp>
        <p:nvSpPr>
          <p:cNvPr id="322563" name="Rectangle 2"/>
          <p:cNvSpPr>
            <a:spLocks noGrp="1" noRot="1" noChangeAspect="1" noChangeArrowheads="1" noTextEdit="1"/>
          </p:cNvSpPr>
          <p:nvPr>
            <p:ph type="sldImg"/>
          </p:nvPr>
        </p:nvSpPr>
        <p:spPr>
          <a:solidFill>
            <a:srgbClr val="FFFFFF"/>
          </a:solidFill>
          <a:ln/>
        </p:spPr>
      </p:sp>
      <p:sp>
        <p:nvSpPr>
          <p:cNvPr id="322564" name="Rectangle 3"/>
          <p:cNvSpPr>
            <a:spLocks noGrp="1" noChangeArrowheads="1"/>
          </p:cNvSpPr>
          <p:nvPr>
            <p:ph type="body" idx="1"/>
          </p:nvPr>
        </p:nvSpPr>
        <p:spPr>
          <a:xfrm>
            <a:off x="914400" y="4648200"/>
            <a:ext cx="5027613" cy="2944813"/>
          </a:xfrm>
          <a:noFill/>
          <a:ln/>
        </p:spPr>
        <p:txBody>
          <a:bodyPr lIns="90000" tIns="46800" rIns="90000" bIns="46800">
            <a:spAutoFit/>
          </a:bodyPr>
          <a:lstStyle/>
          <a:p>
            <a:pPr defTabSz="449263" eaLnBrk="1" hangingPunct="1">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b="1" smtClean="0">
                <a:cs typeface="Lucida Sans Unicode" pitchFamily="34" charset="0"/>
              </a:rPr>
              <a:t>Avere un motivo per ascoltare</a:t>
            </a:r>
            <a:r>
              <a:rPr lang="en-GB" smtClean="0">
                <a:cs typeface="Lucida Sans Unicode" pitchFamily="34" charset="0"/>
              </a:rPr>
              <a:t>: bisogna saper perchè siamo lì ad ascoltare (dobbiamo essere motivati)</a:t>
            </a:r>
          </a:p>
          <a:p>
            <a:pPr defTabSz="449263">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b="1" smtClean="0">
                <a:solidFill>
                  <a:srgbClr val="FFFFFF"/>
                </a:solidFill>
              </a:rPr>
              <a:t>Sospendere il nostro giudizio; </a:t>
            </a:r>
            <a:r>
              <a:rPr lang="it-IT" smtClean="0">
                <a:solidFill>
                  <a:srgbClr val="FFFFFF"/>
                </a:solidFill>
              </a:rPr>
              <a:t>Dobbiamo sospendere temporaneamente le considerazioni che facciamo dentro di noi (assorbire il messaggio senza prendere decisioni</a:t>
            </a:r>
          </a:p>
          <a:p>
            <a:pPr defTabSz="449263">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b="1" smtClean="0">
                <a:solidFill>
                  <a:srgbClr val="FFFFFF"/>
                </a:solidFill>
              </a:rPr>
              <a:t>Concentrarsi sulla persona: </a:t>
            </a:r>
            <a:r>
              <a:rPr lang="it-IT" smtClean="0">
                <a:solidFill>
                  <a:srgbClr val="FFFFFF"/>
                </a:solidFill>
              </a:rPr>
              <a:t>resistere alle distrazioni (forse l’abilità più importante)</a:t>
            </a:r>
          </a:p>
          <a:p>
            <a:pPr defTabSz="449263">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b="1" smtClean="0">
                <a:solidFill>
                  <a:srgbClr val="FFFFFF"/>
                </a:solidFill>
              </a:rPr>
              <a:t>Concentrarsi sul contenuto: </a:t>
            </a:r>
            <a:r>
              <a:rPr lang="it-IT" smtClean="0">
                <a:solidFill>
                  <a:srgbClr val="FFFFFF"/>
                </a:solidFill>
              </a:rPr>
              <a:t>concentrarsi sul detto e</a:t>
            </a:r>
            <a:r>
              <a:rPr lang="it-IT" b="1" smtClean="0">
                <a:solidFill>
                  <a:srgbClr val="FFFFFF"/>
                </a:solidFill>
              </a:rPr>
              <a:t> </a:t>
            </a:r>
            <a:r>
              <a:rPr lang="it-IT" smtClean="0">
                <a:solidFill>
                  <a:srgbClr val="FFFFFF"/>
                </a:solidFill>
              </a:rPr>
              <a:t>essere selettivi sui contenuti</a:t>
            </a:r>
          </a:p>
          <a:p>
            <a:pPr defTabSz="449263" eaLnBrk="1" hangingPunct="1">
              <a:spcBef>
                <a:spcPct val="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b="1" smtClean="0">
                <a:solidFill>
                  <a:srgbClr val="FFFFFF"/>
                </a:solidFill>
              </a:rPr>
              <a:t>Identificare i temi ricorrenti: </a:t>
            </a:r>
            <a:r>
              <a:rPr lang="it-IT" smtClean="0">
                <a:solidFill>
                  <a:srgbClr val="FFFFFF"/>
                </a:solidFill>
              </a:rPr>
              <a:t>gli argomenti rilevanti sono di solito ripetuti più volte e con notevole intensità</a:t>
            </a:r>
            <a:endParaRPr lang="it-IT" b="1" smtClean="0">
              <a:solidFill>
                <a:srgbClr val="FFFFFF"/>
              </a:solidFill>
            </a:endParaRPr>
          </a:p>
          <a:p>
            <a:pPr defTabSz="449263">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it-IT" smtClean="0">
              <a:solidFill>
                <a:srgbClr val="FFFFFF"/>
              </a:solidFill>
            </a:endParaRPr>
          </a:p>
          <a:p>
            <a:pPr defTabSz="449263">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it-IT" b="1" smtClean="0">
              <a:solidFill>
                <a:srgbClr val="FFFFFF"/>
              </a:solidFill>
            </a:endParaRPr>
          </a:p>
          <a:p>
            <a:pPr defTabSz="449263" eaLnBrk="1" hangingPunct="1">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smtClean="0">
              <a:cs typeface="Lucida Sans Unicode" pitchFamily="34" charset="0"/>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24610" name="Rectangle 7"/>
          <p:cNvSpPr txBox="1">
            <a:spLocks noGrp="1" noChangeArrowheads="1"/>
          </p:cNvSpPr>
          <p:nvPr/>
        </p:nvSpPr>
        <p:spPr bwMode="auto">
          <a:xfrm>
            <a:off x="3886200" y="9220200"/>
            <a:ext cx="2971800" cy="457200"/>
          </a:xfrm>
          <a:prstGeom prst="rect">
            <a:avLst/>
          </a:prstGeom>
          <a:noFill/>
          <a:ln w="9525">
            <a:noFill/>
            <a:miter lim="800000"/>
            <a:headEnd/>
            <a:tailEnd/>
          </a:ln>
        </p:spPr>
        <p:txBody>
          <a:bodyPr anchor="b"/>
          <a:lstStyle/>
          <a:p>
            <a:pPr algn="r"/>
            <a:fld id="{A4E71907-7EAC-4ECF-ADAC-1981274F4470}" type="slidenum">
              <a:rPr lang="it-IT" sz="1200"/>
              <a:pPr algn="r"/>
              <a:t>38</a:t>
            </a:fld>
            <a:endParaRPr lang="it-IT" sz="1200"/>
          </a:p>
        </p:txBody>
      </p:sp>
      <p:sp>
        <p:nvSpPr>
          <p:cNvPr id="324611" name="Rectangle 2"/>
          <p:cNvSpPr>
            <a:spLocks noGrp="1" noRot="1" noChangeAspect="1" noChangeArrowheads="1" noTextEdit="1"/>
          </p:cNvSpPr>
          <p:nvPr>
            <p:ph type="sldImg"/>
          </p:nvPr>
        </p:nvSpPr>
        <p:spPr>
          <a:solidFill>
            <a:srgbClr val="FFFFFF"/>
          </a:solidFill>
          <a:ln/>
        </p:spPr>
      </p:sp>
      <p:sp>
        <p:nvSpPr>
          <p:cNvPr id="324612" name="Rectangle 3"/>
          <p:cNvSpPr>
            <a:spLocks noGrp="1" noChangeArrowheads="1"/>
          </p:cNvSpPr>
          <p:nvPr>
            <p:ph type="body" idx="1"/>
          </p:nvPr>
        </p:nvSpPr>
        <p:spPr>
          <a:xfrm>
            <a:off x="914400" y="4648200"/>
            <a:ext cx="5027613" cy="1111250"/>
          </a:xfrm>
          <a:noFill/>
          <a:ln/>
        </p:spPr>
        <p:txBody>
          <a:bodyPr lIns="90000" tIns="46800" rIns="90000" bIns="46800">
            <a:spAutoFit/>
          </a:bodyPr>
          <a:lstStyle/>
          <a:p>
            <a:pPr defTabSz="449263" eaLnBrk="1" hangingPunct="1">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mtClean="0"/>
              <a:t>Cari genitori, </a:t>
            </a:r>
            <a:br>
              <a:rPr lang="it-IT" smtClean="0"/>
            </a:br>
            <a:r>
              <a:rPr lang="it-IT" smtClean="0"/>
              <a:t>I genitori che hanno difficoltà psicologiche spesso si preoccupano per i loro figli. Essere genitori non possono </a:t>
            </a:r>
            <a:br>
              <a:rPr lang="it-IT" smtClean="0"/>
            </a:br>
            <a:r>
              <a:rPr lang="it-IT" smtClean="0"/>
              <a:t>lavoro fuori come prima. La stanchezza può derubare i genitori di forza e pazienza. Essi possono anche chiedersi</a:t>
            </a:r>
            <a:br>
              <a:rPr lang="it-IT" smtClean="0"/>
            </a:br>
            <a:r>
              <a:rPr lang="it-IT" smtClean="0"/>
              <a:t>come i loro figli percepiscono la loro malattia e di come li influenzi. </a:t>
            </a:r>
            <a:endParaRPr lang="en-GB"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26658" name="Rectangle 7"/>
          <p:cNvSpPr>
            <a:spLocks noGrp="1" noChangeArrowheads="1"/>
          </p:cNvSpPr>
          <p:nvPr>
            <p:ph type="sldNum" sz="quarter" idx="5"/>
          </p:nvPr>
        </p:nvSpPr>
        <p:spPr>
          <a:noFill/>
        </p:spPr>
        <p:txBody>
          <a:bodyPr/>
          <a:lstStyle/>
          <a:p>
            <a:fld id="{1786F069-315A-496F-855D-C3A7EC362641}" type="slidenum">
              <a:rPr lang="it-IT" smtClean="0">
                <a:solidFill>
                  <a:srgbClr val="000000"/>
                </a:solidFill>
              </a:rPr>
              <a:pPr/>
              <a:t>39</a:t>
            </a:fld>
            <a:endParaRPr lang="it-IT" smtClean="0">
              <a:solidFill>
                <a:srgbClr val="000000"/>
              </a:solidFill>
            </a:endParaRPr>
          </a:p>
        </p:txBody>
      </p:sp>
      <p:sp>
        <p:nvSpPr>
          <p:cNvPr id="326659" name="Rectangle 2"/>
          <p:cNvSpPr>
            <a:spLocks noGrp="1" noRot="1" noChangeAspect="1" noChangeArrowheads="1" noTextEdit="1"/>
          </p:cNvSpPr>
          <p:nvPr>
            <p:ph type="sldImg"/>
          </p:nvPr>
        </p:nvSpPr>
        <p:spPr>
          <a:xfrm>
            <a:off x="1042988" y="762000"/>
            <a:ext cx="4772025" cy="3579813"/>
          </a:xfrm>
          <a:solidFill>
            <a:srgbClr val="FFFFFF"/>
          </a:solidFill>
          <a:ln/>
        </p:spPr>
      </p:sp>
      <p:sp>
        <p:nvSpPr>
          <p:cNvPr id="326660" name="Text Box 3"/>
          <p:cNvSpPr>
            <a:spLocks noGrp="1" noChangeArrowheads="1"/>
          </p:cNvSpPr>
          <p:nvPr>
            <p:ph type="body" idx="1"/>
          </p:nvPr>
        </p:nvSpPr>
        <p:spPr>
          <a:xfrm>
            <a:off x="914400" y="4646613"/>
            <a:ext cx="5027613" cy="3035300"/>
          </a:xfrm>
          <a:noFill/>
          <a:ln/>
        </p:spPr>
        <p:txBody>
          <a:bodyPr lIns="90000" tIns="46800" rIns="90000" bIns="46800">
            <a:spAutoFit/>
          </a:bodyPr>
          <a:lstStyle/>
          <a:p>
            <a:pPr defTabSz="449263">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mtClean="0"/>
              <a:t>L’Associazione NEP si è costituita per volontà del Dipartimento di Salute Mentale di Como il 16 luglio 2005.</a:t>
            </a:r>
            <a:endParaRPr lang="en-GB" smtClean="0">
              <a:cs typeface="Lucida Sans Unicode" pitchFamily="34" charset="0"/>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8705" name="Rectangle 7"/>
          <p:cNvSpPr>
            <a:spLocks noGrp="1" noChangeArrowheads="1"/>
          </p:cNvSpPr>
          <p:nvPr>
            <p:ph type="sldNum" sz="quarter" idx="5"/>
          </p:nvPr>
        </p:nvSpPr>
        <p:spPr>
          <a:noFill/>
        </p:spPr>
        <p:txBody>
          <a:bodyPr/>
          <a:lstStyle/>
          <a:p>
            <a:fld id="{0D87FA34-7838-490A-B45B-390226FD1A01}" type="slidenum">
              <a:rPr lang="it-IT" smtClean="0"/>
              <a:pPr/>
              <a:t>40</a:t>
            </a:fld>
            <a:endParaRPr lang="it-IT" smtClean="0"/>
          </a:p>
        </p:txBody>
      </p:sp>
      <p:sp>
        <p:nvSpPr>
          <p:cNvPr id="328706" name="Rectangle 2"/>
          <p:cNvSpPr>
            <a:spLocks noGrp="1" noRot="1" noChangeAspect="1" noChangeArrowheads="1" noTextEdit="1"/>
          </p:cNvSpPr>
          <p:nvPr>
            <p:ph type="sldImg"/>
          </p:nvPr>
        </p:nvSpPr>
        <p:spPr>
          <a:xfrm>
            <a:off x="998538" y="728663"/>
            <a:ext cx="4859337" cy="3643312"/>
          </a:xfrm>
          <a:ln/>
        </p:spPr>
      </p:sp>
      <p:sp>
        <p:nvSpPr>
          <p:cNvPr id="328707"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30754" name="Rectangle 7"/>
          <p:cNvSpPr>
            <a:spLocks noGrp="1" noChangeArrowheads="1"/>
          </p:cNvSpPr>
          <p:nvPr>
            <p:ph type="sldNum" sz="quarter" idx="5"/>
          </p:nvPr>
        </p:nvSpPr>
        <p:spPr>
          <a:noFill/>
        </p:spPr>
        <p:txBody>
          <a:bodyPr/>
          <a:lstStyle/>
          <a:p>
            <a:fld id="{1521320A-38E9-4FFF-89C5-DCDF3A6400CC}" type="slidenum">
              <a:rPr lang="it-IT" smtClean="0"/>
              <a:pPr/>
              <a:t>41</a:t>
            </a:fld>
            <a:endParaRPr lang="it-IT" smtClean="0"/>
          </a:p>
        </p:txBody>
      </p:sp>
      <p:sp>
        <p:nvSpPr>
          <p:cNvPr id="330755" name="Rectangle 2"/>
          <p:cNvSpPr>
            <a:spLocks noGrp="1" noRot="1" noChangeAspect="1" noChangeArrowheads="1" noTextEdit="1"/>
          </p:cNvSpPr>
          <p:nvPr>
            <p:ph type="sldImg"/>
          </p:nvPr>
        </p:nvSpPr>
        <p:spPr>
          <a:solidFill>
            <a:srgbClr val="FFFFFF"/>
          </a:solidFill>
          <a:ln/>
        </p:spPr>
      </p:sp>
      <p:sp>
        <p:nvSpPr>
          <p:cNvPr id="330756" name="Rectangle 3"/>
          <p:cNvSpPr>
            <a:spLocks noGrp="1" noChangeArrowheads="1"/>
          </p:cNvSpPr>
          <p:nvPr>
            <p:ph type="body" idx="1"/>
          </p:nvPr>
        </p:nvSpPr>
        <p:spPr>
          <a:xfrm>
            <a:off x="914400" y="4648200"/>
            <a:ext cx="5027613" cy="261938"/>
          </a:xfrm>
          <a:noFill/>
          <a:ln/>
        </p:spPr>
        <p:txBody>
          <a:bodyPr lIns="90000" tIns="46800" rIns="90000" bIns="46800">
            <a:spAutoFit/>
          </a:bodyPr>
          <a:lstStyle/>
          <a:p>
            <a:pPr defTabSz="449263" eaLnBrk="1" hangingPunct="1">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smtClean="0">
              <a:cs typeface="Lucida Sans Unicode" pitchFamily="34" charset="0"/>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32802" name="Rectangle 7"/>
          <p:cNvSpPr txBox="1">
            <a:spLocks noGrp="1" noChangeArrowheads="1"/>
          </p:cNvSpPr>
          <p:nvPr/>
        </p:nvSpPr>
        <p:spPr bwMode="auto">
          <a:xfrm>
            <a:off x="3886200" y="9220200"/>
            <a:ext cx="2971800" cy="457200"/>
          </a:xfrm>
          <a:prstGeom prst="rect">
            <a:avLst/>
          </a:prstGeom>
          <a:noFill/>
          <a:ln w="9525">
            <a:noFill/>
            <a:miter lim="800000"/>
            <a:headEnd/>
            <a:tailEnd/>
          </a:ln>
        </p:spPr>
        <p:txBody>
          <a:bodyPr anchor="b"/>
          <a:lstStyle/>
          <a:p>
            <a:pPr algn="r"/>
            <a:fld id="{9548F68A-F76A-422B-8C52-11B341A053E4}" type="slidenum">
              <a:rPr lang="it-IT" sz="1200">
                <a:solidFill>
                  <a:srgbClr val="000000"/>
                </a:solidFill>
              </a:rPr>
              <a:pPr algn="r"/>
              <a:t>42</a:t>
            </a:fld>
            <a:endParaRPr lang="it-IT" sz="1200">
              <a:solidFill>
                <a:srgbClr val="000000"/>
              </a:solidFill>
            </a:endParaRPr>
          </a:p>
        </p:txBody>
      </p:sp>
      <p:sp>
        <p:nvSpPr>
          <p:cNvPr id="332803" name="Rectangle 2"/>
          <p:cNvSpPr>
            <a:spLocks noGrp="1" noRot="1" noChangeAspect="1" noChangeArrowheads="1" noTextEdit="1"/>
          </p:cNvSpPr>
          <p:nvPr>
            <p:ph type="sldImg"/>
          </p:nvPr>
        </p:nvSpPr>
        <p:spPr>
          <a:xfrm>
            <a:off x="1042988" y="762000"/>
            <a:ext cx="4772025" cy="3579813"/>
          </a:xfrm>
          <a:solidFill>
            <a:srgbClr val="FFFFFF"/>
          </a:solidFill>
          <a:ln/>
        </p:spPr>
      </p:sp>
      <p:sp>
        <p:nvSpPr>
          <p:cNvPr id="332804" name="Rectangle 3"/>
          <p:cNvSpPr>
            <a:spLocks noGrp="1" noChangeArrowheads="1"/>
          </p:cNvSpPr>
          <p:nvPr>
            <p:ph type="body" idx="1"/>
          </p:nvPr>
        </p:nvSpPr>
        <p:spPr>
          <a:xfrm>
            <a:off x="914400" y="4646613"/>
            <a:ext cx="5027613" cy="266700"/>
          </a:xfrm>
          <a:noFill/>
          <a:ln/>
        </p:spPr>
        <p:txBody>
          <a:bodyPr lIns="90000" tIns="46800" rIns="90000" bIns="46800">
            <a:spAutoFit/>
          </a:bodyPr>
          <a:lstStyle/>
          <a:p>
            <a:pPr defTabSz="449263">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mtClean="0">
                <a:cs typeface="Lucida Sans Unicode" pitchFamily="34" charset="0"/>
              </a:rPr>
              <a:t>La fenomenologia si è posta il problema della posizione dell’osservatore che raccoglie, valuta e giudica i fenomeni (non obiettivazione dell’alterità: è richoesto un interesse puro, diretto verso l’essere soggettivo)</a:t>
            </a: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4849" name="Rectangle 7"/>
          <p:cNvSpPr>
            <a:spLocks noGrp="1" noChangeArrowheads="1"/>
          </p:cNvSpPr>
          <p:nvPr>
            <p:ph type="sldNum" sz="quarter" idx="5"/>
          </p:nvPr>
        </p:nvSpPr>
        <p:spPr>
          <a:noFill/>
        </p:spPr>
        <p:txBody>
          <a:bodyPr/>
          <a:lstStyle/>
          <a:p>
            <a:fld id="{D986CF20-F4BF-491B-B5FB-3A5E58B14604}" type="slidenum">
              <a:rPr lang="it-IT" smtClean="0">
                <a:solidFill>
                  <a:srgbClr val="FFFFFF"/>
                </a:solidFill>
              </a:rPr>
              <a:pPr/>
              <a:t>43</a:t>
            </a:fld>
            <a:endParaRPr lang="it-IT" smtClean="0">
              <a:solidFill>
                <a:srgbClr val="FFFFFF"/>
              </a:solidFill>
            </a:endParaRPr>
          </a:p>
        </p:txBody>
      </p:sp>
      <p:sp>
        <p:nvSpPr>
          <p:cNvPr id="334850" name="Rectangle 2"/>
          <p:cNvSpPr>
            <a:spLocks noGrp="1" noRot="1" noChangeAspect="1" noChangeArrowheads="1" noTextEdit="1"/>
          </p:cNvSpPr>
          <p:nvPr>
            <p:ph type="sldImg"/>
          </p:nvPr>
        </p:nvSpPr>
        <p:spPr>
          <a:xfrm>
            <a:off x="1042988" y="762000"/>
            <a:ext cx="4772025" cy="3579813"/>
          </a:xfrm>
          <a:ln/>
        </p:spPr>
      </p:sp>
      <p:sp>
        <p:nvSpPr>
          <p:cNvPr id="334851" name="Rectangle 3"/>
          <p:cNvSpPr>
            <a:spLocks noGrp="1" noChangeArrowheads="1"/>
          </p:cNvSpPr>
          <p:nvPr>
            <p:ph type="body" idx="1"/>
          </p:nvPr>
        </p:nvSpPr>
        <p:spPr>
          <a:noFill/>
          <a:ln/>
        </p:spPr>
        <p:txBody>
          <a:bodyPr/>
          <a:lstStyle/>
          <a:p>
            <a:pPr marL="228600" indent="-228600">
              <a:lnSpc>
                <a:spcPct val="80000"/>
              </a:lnSpc>
            </a:pPr>
            <a:endParaRPr lang="it-IT" smtClean="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36898" name="Rectangle 7"/>
          <p:cNvSpPr txBox="1">
            <a:spLocks noGrp="1" noChangeArrowheads="1"/>
          </p:cNvSpPr>
          <p:nvPr/>
        </p:nvSpPr>
        <p:spPr bwMode="auto">
          <a:xfrm>
            <a:off x="3886200" y="9220200"/>
            <a:ext cx="2971800" cy="457200"/>
          </a:xfrm>
          <a:prstGeom prst="rect">
            <a:avLst/>
          </a:prstGeom>
          <a:noFill/>
          <a:ln w="9525">
            <a:noFill/>
            <a:miter lim="800000"/>
            <a:headEnd/>
            <a:tailEnd/>
          </a:ln>
        </p:spPr>
        <p:txBody>
          <a:bodyPr anchor="b"/>
          <a:lstStyle/>
          <a:p>
            <a:pPr algn="r"/>
            <a:fld id="{3A338575-2699-4AE3-9C0F-5F4AFEE1D13C}" type="slidenum">
              <a:rPr lang="it-IT" sz="1200">
                <a:solidFill>
                  <a:srgbClr val="000000"/>
                </a:solidFill>
              </a:rPr>
              <a:pPr algn="r"/>
              <a:t>44</a:t>
            </a:fld>
            <a:endParaRPr lang="it-IT" sz="1200">
              <a:solidFill>
                <a:srgbClr val="000000"/>
              </a:solidFill>
            </a:endParaRPr>
          </a:p>
        </p:txBody>
      </p:sp>
      <p:sp>
        <p:nvSpPr>
          <p:cNvPr id="336899" name="Rectangle 2"/>
          <p:cNvSpPr>
            <a:spLocks noGrp="1" noRot="1" noChangeAspect="1" noChangeArrowheads="1" noTextEdit="1"/>
          </p:cNvSpPr>
          <p:nvPr>
            <p:ph type="sldImg"/>
          </p:nvPr>
        </p:nvSpPr>
        <p:spPr>
          <a:xfrm>
            <a:off x="1042988" y="762000"/>
            <a:ext cx="4772025" cy="3579813"/>
          </a:xfrm>
          <a:solidFill>
            <a:srgbClr val="FFFFFF"/>
          </a:solidFill>
          <a:ln/>
        </p:spPr>
      </p:sp>
      <p:sp>
        <p:nvSpPr>
          <p:cNvPr id="336900" name="Rectangle 3"/>
          <p:cNvSpPr>
            <a:spLocks noGrp="1" noChangeArrowheads="1"/>
          </p:cNvSpPr>
          <p:nvPr>
            <p:ph type="body" idx="1"/>
          </p:nvPr>
        </p:nvSpPr>
        <p:spPr>
          <a:xfrm>
            <a:off x="914400" y="4646613"/>
            <a:ext cx="5027613" cy="266700"/>
          </a:xfrm>
          <a:noFill/>
          <a:ln/>
        </p:spPr>
        <p:txBody>
          <a:bodyPr lIns="90000" tIns="46800" rIns="90000" bIns="46800">
            <a:spAutoFit/>
          </a:bodyPr>
          <a:lstStyle/>
          <a:p>
            <a:pPr defTabSz="449263">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it-IT" smtClean="0">
              <a:cs typeface="Lucida Sans Unicode" pitchFamily="34" charset="0"/>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38946" name="Rectangle 7"/>
          <p:cNvSpPr txBox="1">
            <a:spLocks noGrp="1" noChangeArrowheads="1"/>
          </p:cNvSpPr>
          <p:nvPr/>
        </p:nvSpPr>
        <p:spPr bwMode="auto">
          <a:xfrm>
            <a:off x="3886200" y="9220200"/>
            <a:ext cx="2971800" cy="457200"/>
          </a:xfrm>
          <a:prstGeom prst="rect">
            <a:avLst/>
          </a:prstGeom>
          <a:noFill/>
          <a:ln w="9525">
            <a:noFill/>
            <a:miter lim="800000"/>
            <a:headEnd/>
            <a:tailEnd/>
          </a:ln>
        </p:spPr>
        <p:txBody>
          <a:bodyPr anchor="b"/>
          <a:lstStyle/>
          <a:p>
            <a:pPr algn="r"/>
            <a:fld id="{2F99F79A-4B9B-4AB2-A532-F55980ACFF26}" type="slidenum">
              <a:rPr lang="it-IT" sz="1200">
                <a:solidFill>
                  <a:srgbClr val="000000"/>
                </a:solidFill>
              </a:rPr>
              <a:pPr algn="r"/>
              <a:t>45</a:t>
            </a:fld>
            <a:endParaRPr lang="it-IT" sz="1200">
              <a:solidFill>
                <a:srgbClr val="000000"/>
              </a:solidFill>
            </a:endParaRPr>
          </a:p>
        </p:txBody>
      </p:sp>
      <p:sp>
        <p:nvSpPr>
          <p:cNvPr id="338947" name="Rectangle 2"/>
          <p:cNvSpPr>
            <a:spLocks noGrp="1" noRot="1" noChangeAspect="1" noChangeArrowheads="1" noTextEdit="1"/>
          </p:cNvSpPr>
          <p:nvPr>
            <p:ph type="sldImg"/>
          </p:nvPr>
        </p:nvSpPr>
        <p:spPr>
          <a:xfrm>
            <a:off x="1042988" y="762000"/>
            <a:ext cx="4772025" cy="3579813"/>
          </a:xfrm>
          <a:solidFill>
            <a:srgbClr val="FFFFFF"/>
          </a:solidFill>
          <a:ln/>
        </p:spPr>
      </p:sp>
      <p:sp>
        <p:nvSpPr>
          <p:cNvPr id="338948" name="Rectangle 3"/>
          <p:cNvSpPr>
            <a:spLocks noGrp="1" noChangeArrowheads="1"/>
          </p:cNvSpPr>
          <p:nvPr>
            <p:ph type="body" idx="1"/>
          </p:nvPr>
        </p:nvSpPr>
        <p:spPr>
          <a:xfrm>
            <a:off x="914400" y="4646613"/>
            <a:ext cx="5027613" cy="266700"/>
          </a:xfrm>
          <a:noFill/>
          <a:ln/>
        </p:spPr>
        <p:txBody>
          <a:bodyPr lIns="90000" tIns="46800" rIns="90000" bIns="46800">
            <a:spAutoFit/>
          </a:bodyPr>
          <a:lstStyle/>
          <a:p>
            <a:pPr defTabSz="449263">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mtClean="0"/>
              <a:t>Paul Watzlawick e colleghi (1967) hanno introdotto una differenza di fondamentale importanza nello studio della comunicazione umana: ogni processo comunicativo tra esseri umani possiede due dimensioni distinte: da un lato il contenuto, ciò che le parole dicono, dall'altro la relazione, ovvero quello che i parlanti lasciano intendere, a livello verbale e più spesso non verbale, sulla qualità della relazione che intercorre tra loro.</a:t>
            </a:r>
            <a:endParaRPr lang="it-IT" smtClean="0">
              <a:cs typeface="Lucida Sans Unicode" pitchFamily="34" charset="0"/>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40994" name="Rectangle 7"/>
          <p:cNvSpPr>
            <a:spLocks noGrp="1" noChangeArrowheads="1"/>
          </p:cNvSpPr>
          <p:nvPr>
            <p:ph type="sldNum" sz="quarter" idx="5"/>
          </p:nvPr>
        </p:nvSpPr>
        <p:spPr>
          <a:noFill/>
        </p:spPr>
        <p:txBody>
          <a:bodyPr/>
          <a:lstStyle/>
          <a:p>
            <a:fld id="{BE34DC58-8CAA-446E-AA86-F7F598193CCF}" type="slidenum">
              <a:rPr lang="it-IT" smtClean="0"/>
              <a:pPr/>
              <a:t>46</a:t>
            </a:fld>
            <a:endParaRPr lang="it-IT" smtClean="0"/>
          </a:p>
        </p:txBody>
      </p:sp>
      <p:sp>
        <p:nvSpPr>
          <p:cNvPr id="340995" name="Rectangle 2"/>
          <p:cNvSpPr>
            <a:spLocks noGrp="1" noRot="1" noChangeAspect="1" noChangeArrowheads="1" noTextEdit="1"/>
          </p:cNvSpPr>
          <p:nvPr>
            <p:ph type="sldImg"/>
          </p:nvPr>
        </p:nvSpPr>
        <p:spPr>
          <a:solidFill>
            <a:srgbClr val="FFFFFF"/>
          </a:solidFill>
          <a:ln/>
        </p:spPr>
      </p:sp>
      <p:sp>
        <p:nvSpPr>
          <p:cNvPr id="340996" name="Rectangle 3"/>
          <p:cNvSpPr>
            <a:spLocks noGrp="1" noChangeArrowheads="1"/>
          </p:cNvSpPr>
          <p:nvPr>
            <p:ph type="body" idx="1"/>
          </p:nvPr>
        </p:nvSpPr>
        <p:spPr>
          <a:xfrm>
            <a:off x="914400" y="4648200"/>
            <a:ext cx="5027613" cy="261938"/>
          </a:xfrm>
          <a:noFill/>
          <a:ln/>
        </p:spPr>
        <p:txBody>
          <a:bodyPr lIns="90000" tIns="46800" rIns="90000" bIns="46800">
            <a:spAutoFit/>
          </a:bodyPr>
          <a:lstStyle/>
          <a:p>
            <a:pPr defTabSz="449263" eaLnBrk="1" hangingPunct="1">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smtClean="0">
              <a:cs typeface="Lucida Sans Unicode" pitchFamily="34" charset="0"/>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43042" name="Rectangle 7"/>
          <p:cNvSpPr>
            <a:spLocks noGrp="1" noChangeArrowheads="1"/>
          </p:cNvSpPr>
          <p:nvPr>
            <p:ph type="sldNum" sz="quarter" idx="5"/>
          </p:nvPr>
        </p:nvSpPr>
        <p:spPr>
          <a:noFill/>
        </p:spPr>
        <p:txBody>
          <a:bodyPr/>
          <a:lstStyle/>
          <a:p>
            <a:fld id="{222C0F88-F7E6-41C1-9441-A4CA208B35E8}" type="slidenum">
              <a:rPr lang="it-IT" smtClean="0"/>
              <a:pPr/>
              <a:t>47</a:t>
            </a:fld>
            <a:endParaRPr lang="it-IT" smtClean="0"/>
          </a:p>
        </p:txBody>
      </p:sp>
      <p:sp>
        <p:nvSpPr>
          <p:cNvPr id="343043" name="Rectangle 2"/>
          <p:cNvSpPr>
            <a:spLocks noGrp="1" noRot="1" noChangeAspect="1" noChangeArrowheads="1" noTextEdit="1"/>
          </p:cNvSpPr>
          <p:nvPr>
            <p:ph type="sldImg"/>
          </p:nvPr>
        </p:nvSpPr>
        <p:spPr>
          <a:solidFill>
            <a:srgbClr val="FFFFFF"/>
          </a:solidFill>
          <a:ln/>
        </p:spPr>
      </p:sp>
      <p:sp>
        <p:nvSpPr>
          <p:cNvPr id="343044" name="Rectangle 3"/>
          <p:cNvSpPr>
            <a:spLocks noGrp="1" noChangeArrowheads="1"/>
          </p:cNvSpPr>
          <p:nvPr>
            <p:ph type="body" idx="1"/>
          </p:nvPr>
        </p:nvSpPr>
        <p:spPr>
          <a:xfrm>
            <a:off x="914400" y="4648200"/>
            <a:ext cx="5027613" cy="261938"/>
          </a:xfrm>
          <a:noFill/>
          <a:ln/>
        </p:spPr>
        <p:txBody>
          <a:bodyPr lIns="90000" tIns="46800" rIns="90000" bIns="46800">
            <a:spAutoFit/>
          </a:bodyPr>
          <a:lstStyle/>
          <a:p>
            <a:r>
              <a:rPr lang="it-IT" smtClean="0"/>
              <a:t>Fra le varie patologie , le psicosi schizofreniche e le depressioni gravi possono rappresentare per l'operatore</a:t>
            </a:r>
          </a:p>
          <a:p>
            <a:r>
              <a:rPr lang="it-IT" smtClean="0"/>
              <a:t>una sfida sotto l'aspetto comunicativo e relazionale.</a:t>
            </a:r>
          </a:p>
          <a:p>
            <a:r>
              <a:rPr lang="it-IT" smtClean="0"/>
              <a:t>Si pensi, per esempio , alle forme di schizofrenia caratterizzate da " sintomi negativi" e pertanto da chiusura</a:t>
            </a:r>
          </a:p>
          <a:p>
            <a:r>
              <a:rPr lang="it-IT" smtClean="0"/>
              <a:t>autistica, difficoltà di relazione, introflessione spesso totale nel proprio " mondo interno", un mondo che</a:t>
            </a:r>
          </a:p>
          <a:p>
            <a:r>
              <a:rPr lang="it-IT" smtClean="0"/>
              <a:t>appare tanto spesso irraggiungibile, lontano, irreale ; oppure a quelle condizioni gravemente depressive nelle</a:t>
            </a:r>
          </a:p>
          <a:p>
            <a:r>
              <a:rPr lang="it-IT" smtClean="0"/>
              <a:t>quali il paziente, può trovarsi chiuso nel proprio oceanico dolore, e sentirsi colpevole di qualsiasi cosa</a:t>
            </a:r>
          </a:p>
          <a:p>
            <a:r>
              <a:rPr lang="it-IT" smtClean="0"/>
              <a:t>catastrofica e devastante stia succedendo nel mondo.</a:t>
            </a:r>
          </a:p>
          <a:p>
            <a:r>
              <a:rPr lang="it-IT" smtClean="0"/>
              <a:t>L'incontro iniziale è , quindi, molte volte difficile e conflittuale e l'obiettivo di riuscire a raggiungere</a:t>
            </a:r>
          </a:p>
          <a:p>
            <a:r>
              <a:rPr lang="it-IT" smtClean="0"/>
              <a:t>l'alleanza terapeutica può sembrare impossibile.</a:t>
            </a:r>
          </a:p>
          <a:p>
            <a:r>
              <a:rPr lang="it-IT" smtClean="0"/>
              <a:t>Alleanza terapeutica, alleanza di lavoro , alleanza d'aiuto sono le espressioni più usate per contestualizzare</a:t>
            </a:r>
          </a:p>
          <a:p>
            <a:r>
              <a:rPr lang="it-IT" smtClean="0"/>
              <a:t>una dimensione interattiva tra paziente e terapeuta riferita alla capacità di entrambi di proporre una relazione</a:t>
            </a:r>
          </a:p>
          <a:p>
            <a:r>
              <a:rPr lang="it-IT" smtClean="0"/>
              <a:t>basata sulla fiducia, sul rispetto e sulla collaborazione al fine di cercare di risolvere le difficoltà del paziente.</a:t>
            </a:r>
          </a:p>
          <a:p>
            <a:r>
              <a:rPr lang="it-IT" smtClean="0"/>
              <a:t>Come raggiungere la dimensione dell'alleanza terapeutica, partendo da situazioni dove la comunicazione è</a:t>
            </a:r>
          </a:p>
          <a:p>
            <a:r>
              <a:rPr lang="it-IT" smtClean="0"/>
              <a:t>inesistente , a volte provocatoria , aggressiva o più semplicemente incomprensibile, diventa la prassi</a:t>
            </a:r>
          </a:p>
          <a:p>
            <a:r>
              <a:rPr lang="it-IT" smtClean="0"/>
              <a:t>dell'incedere terapeutico.</a:t>
            </a:r>
          </a:p>
          <a:p>
            <a:r>
              <a:rPr lang="it-IT" smtClean="0"/>
              <a:t>Bion diceva che " il paziente è il miglior collega che abbiamo ", e, ancora prima, Freud, definendo l'alleanza</a:t>
            </a:r>
          </a:p>
          <a:p>
            <a:r>
              <a:rPr lang="it-IT" smtClean="0"/>
              <a:t>terapeutica come " transfert positivo irreprensibile ", la poneva come condizione basilare e di realtà per una</a:t>
            </a:r>
          </a:p>
          <a:p>
            <a:r>
              <a:rPr lang="it-IT" smtClean="0"/>
              <a:t>buona riuscita terapeutica. Inoltre Rogers, rintraccia, nella qualità del rapporto paziente - terapeuta, il centro</a:t>
            </a:r>
          </a:p>
          <a:p>
            <a:r>
              <a:rPr lang="it-IT" smtClean="0"/>
              <a:t>del processo terapeutico.</a:t>
            </a:r>
          </a:p>
          <a:p>
            <a:r>
              <a:rPr lang="it-IT" smtClean="0"/>
              <a:t>L'introduzione e la sottolineatura dell'importanza della relazione all'interno della tecnica, sia essa</a:t>
            </a:r>
          </a:p>
          <a:p>
            <a:r>
              <a:rPr lang="it-IT" smtClean="0"/>
              <a:t>psicoterapeutica che psicofarmacologica, ha assunto nel tempo nuove e più stimolanti connotazioni.</a:t>
            </a:r>
          </a:p>
          <a:p>
            <a:r>
              <a:rPr lang="it-IT" smtClean="0"/>
              <a:t>Se sul piano psicoterapeutico, essa non è più considerata come deformante rispetto a concetti portanti la</a:t>
            </a:r>
          </a:p>
          <a:p>
            <a:r>
              <a:rPr lang="it-IT" smtClean="0"/>
              <a:t>psicoterapia , quali la neutralità, l'astinenza o l'anonimato, in ambito psicofarmacologico ha perso la</a:t>
            </a:r>
          </a:p>
          <a:p>
            <a:r>
              <a:rPr lang="it-IT" smtClean="0"/>
              <a:t>connotazione di elemento superfluo ma viene considerata lo sfondo di ogni intervento terapeutico ed in più</a:t>
            </a:r>
          </a:p>
          <a:p>
            <a:r>
              <a:rPr lang="it-IT" smtClean="0"/>
              <a:t>occasioni la " conditio sine qua non " che permette l'espressione del gesto tecnico.</a:t>
            </a:r>
            <a:endParaRPr lang="en-GB" smtClean="0">
              <a:cs typeface="Lucida Sans Unicode" pitchFamily="34" charset="0"/>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45090" name="Rectangle 7"/>
          <p:cNvSpPr>
            <a:spLocks noGrp="1" noChangeArrowheads="1"/>
          </p:cNvSpPr>
          <p:nvPr>
            <p:ph type="sldNum" sz="quarter" idx="5"/>
          </p:nvPr>
        </p:nvSpPr>
        <p:spPr>
          <a:noFill/>
        </p:spPr>
        <p:txBody>
          <a:bodyPr/>
          <a:lstStyle/>
          <a:p>
            <a:fld id="{D710D0C3-A056-4BA0-B159-A8FDB57B54FC}" type="slidenum">
              <a:rPr lang="it-IT" smtClean="0"/>
              <a:pPr/>
              <a:t>48</a:t>
            </a:fld>
            <a:endParaRPr lang="it-IT" smtClean="0"/>
          </a:p>
        </p:txBody>
      </p:sp>
      <p:sp>
        <p:nvSpPr>
          <p:cNvPr id="345091" name="Rectangle 2"/>
          <p:cNvSpPr>
            <a:spLocks noGrp="1" noRot="1" noChangeAspect="1" noChangeArrowheads="1" noTextEdit="1"/>
          </p:cNvSpPr>
          <p:nvPr>
            <p:ph type="sldImg"/>
          </p:nvPr>
        </p:nvSpPr>
        <p:spPr>
          <a:solidFill>
            <a:srgbClr val="FFFFFF"/>
          </a:solidFill>
          <a:ln/>
        </p:spPr>
      </p:sp>
      <p:sp>
        <p:nvSpPr>
          <p:cNvPr id="345092" name="Rectangle 3"/>
          <p:cNvSpPr>
            <a:spLocks noGrp="1" noChangeArrowheads="1"/>
          </p:cNvSpPr>
          <p:nvPr>
            <p:ph type="body" idx="1"/>
          </p:nvPr>
        </p:nvSpPr>
        <p:spPr>
          <a:xfrm>
            <a:off x="914400" y="4648200"/>
            <a:ext cx="5027613" cy="261938"/>
          </a:xfrm>
          <a:noFill/>
          <a:ln/>
        </p:spPr>
        <p:txBody>
          <a:bodyPr lIns="90000" tIns="46800" rIns="90000" bIns="46800">
            <a:spAutoFit/>
          </a:bodyPr>
          <a:lstStyle/>
          <a:p>
            <a:r>
              <a:rPr lang="it-IT" smtClean="0"/>
              <a:t>Fra le varie patologie , le psicosi schizofreniche e le depressioni gravi possono rappresentare per l'operatore</a:t>
            </a:r>
          </a:p>
          <a:p>
            <a:r>
              <a:rPr lang="it-IT" smtClean="0"/>
              <a:t>una sfida sotto l'aspetto comunicativo e relazionale.</a:t>
            </a:r>
          </a:p>
          <a:p>
            <a:r>
              <a:rPr lang="it-IT" smtClean="0"/>
              <a:t>Si pensi, per esempio , alle forme di schizofrenia caratterizzate da " sintomi negativi" e pertanto da chiusura</a:t>
            </a:r>
          </a:p>
          <a:p>
            <a:r>
              <a:rPr lang="it-IT" smtClean="0"/>
              <a:t>autistica, difficoltà di relazione, introflessione spesso totale nel proprio " mondo interno", un mondo che</a:t>
            </a:r>
          </a:p>
          <a:p>
            <a:r>
              <a:rPr lang="it-IT" smtClean="0"/>
              <a:t>appare tanto spesso irraggiungibile, lontano, irreale ; oppure a quelle condizioni gravemente depressive nelle</a:t>
            </a:r>
          </a:p>
          <a:p>
            <a:r>
              <a:rPr lang="it-IT" smtClean="0"/>
              <a:t>quali il paziente, può trovarsi chiuso nel proprio oceanico dolore, e sentirsi colpevole di qualsiasi cosa</a:t>
            </a:r>
          </a:p>
          <a:p>
            <a:r>
              <a:rPr lang="it-IT" smtClean="0"/>
              <a:t>catastrofica e devastante stia succedendo nel mondo.</a:t>
            </a:r>
          </a:p>
          <a:p>
            <a:r>
              <a:rPr lang="it-IT" smtClean="0"/>
              <a:t>L'incontro iniziale è , quindi, molte volte difficile e conflittuale e l'obiettivo di riuscire a raggiungere</a:t>
            </a:r>
          </a:p>
          <a:p>
            <a:r>
              <a:rPr lang="it-IT" smtClean="0"/>
              <a:t>l'alleanza terapeutica può sembrare impossibile.</a:t>
            </a:r>
          </a:p>
          <a:p>
            <a:r>
              <a:rPr lang="it-IT" smtClean="0"/>
              <a:t>Alleanza terapeutica, alleanza di lavoro , alleanza d'aiuto sono le espressioni più usate per contestualizzare</a:t>
            </a:r>
          </a:p>
          <a:p>
            <a:r>
              <a:rPr lang="it-IT" smtClean="0"/>
              <a:t>una dimensione interattiva tra paziente e terapeuta riferita alla capacità di entrambi di proporre una relazione</a:t>
            </a:r>
          </a:p>
          <a:p>
            <a:r>
              <a:rPr lang="it-IT" smtClean="0"/>
              <a:t>basata sulla fiducia, sul rispetto e sulla collaborazione al fine di cercare di risolvere le difficoltà del paziente.</a:t>
            </a:r>
          </a:p>
          <a:p>
            <a:r>
              <a:rPr lang="it-IT" smtClean="0"/>
              <a:t>Come raggiungere la dimensione dell'alleanza terapeutica, partendo da situazioni dove la comunicazione è</a:t>
            </a:r>
          </a:p>
          <a:p>
            <a:r>
              <a:rPr lang="it-IT" smtClean="0"/>
              <a:t>inesistente , a volte provocatoria , aggressiva o più semplicemente incomprensibile, diventa la prassi</a:t>
            </a:r>
          </a:p>
          <a:p>
            <a:r>
              <a:rPr lang="it-IT" smtClean="0"/>
              <a:t>dell'incedere terapeutico.</a:t>
            </a:r>
          </a:p>
          <a:p>
            <a:r>
              <a:rPr lang="it-IT" smtClean="0"/>
              <a:t>Bion diceva che " il paziente è il miglior collega che abbiamo ", e, ancora prima, Freud, definendo l'alleanza</a:t>
            </a:r>
          </a:p>
          <a:p>
            <a:r>
              <a:rPr lang="it-IT" smtClean="0"/>
              <a:t>terapeutica come " transfert positivo irreprensibile ", la poneva come condizione basilare e di realtà per una</a:t>
            </a:r>
          </a:p>
          <a:p>
            <a:r>
              <a:rPr lang="it-IT" smtClean="0"/>
              <a:t>buona riuscita terapeutica. Inoltre Rogers, rintraccia, nella qualità del rapporto paziente - terapeuta, il centro</a:t>
            </a:r>
          </a:p>
          <a:p>
            <a:r>
              <a:rPr lang="it-IT" smtClean="0"/>
              <a:t>del processo terapeutico.</a:t>
            </a:r>
          </a:p>
          <a:p>
            <a:r>
              <a:rPr lang="it-IT" smtClean="0"/>
              <a:t>L'introduzione e la sottolineatura dell'importanza della relazione all'interno della tecnica, sia essa</a:t>
            </a:r>
          </a:p>
          <a:p>
            <a:r>
              <a:rPr lang="it-IT" smtClean="0"/>
              <a:t>psicoterapeutica che psicofarmacologica, ha assunto nel tempo nuove e più stimolanti connotazioni.</a:t>
            </a:r>
          </a:p>
          <a:p>
            <a:r>
              <a:rPr lang="it-IT" smtClean="0"/>
              <a:t>Se sul piano psicoterapeutico, essa non è più considerata come deformante rispetto a concetti portanti la</a:t>
            </a:r>
          </a:p>
          <a:p>
            <a:r>
              <a:rPr lang="it-IT" smtClean="0"/>
              <a:t>psicoterapia , quali la neutralità, l'astinenza o l'anonimato, in ambito psicofarmacologico ha perso la</a:t>
            </a:r>
          </a:p>
          <a:p>
            <a:r>
              <a:rPr lang="it-IT" smtClean="0"/>
              <a:t>connotazione di elemento superfluo ma viene considerata lo sfondo di ogni intervento terapeutico ed in più</a:t>
            </a:r>
          </a:p>
          <a:p>
            <a:r>
              <a:rPr lang="it-IT" smtClean="0"/>
              <a:t>occasioni la " conditio sine qua non " che permette l'espressione del gesto tecnico.</a:t>
            </a:r>
            <a:endParaRPr lang="en-GB" smtClean="0">
              <a:cs typeface="Lucida Sans Unicode" pitchFamily="34" charset="0"/>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47138" name="Rectangle 7"/>
          <p:cNvSpPr>
            <a:spLocks noGrp="1" noChangeArrowheads="1"/>
          </p:cNvSpPr>
          <p:nvPr>
            <p:ph type="sldNum" sz="quarter" idx="5"/>
          </p:nvPr>
        </p:nvSpPr>
        <p:spPr>
          <a:noFill/>
        </p:spPr>
        <p:txBody>
          <a:bodyPr/>
          <a:lstStyle/>
          <a:p>
            <a:fld id="{CC2FA079-C017-4A93-ABB6-54CCCE4A8BA8}" type="slidenum">
              <a:rPr lang="it-IT" smtClean="0"/>
              <a:pPr/>
              <a:t>49</a:t>
            </a:fld>
            <a:endParaRPr lang="it-IT" smtClean="0"/>
          </a:p>
        </p:txBody>
      </p:sp>
      <p:sp>
        <p:nvSpPr>
          <p:cNvPr id="347139" name="Rectangle 2"/>
          <p:cNvSpPr>
            <a:spLocks noGrp="1" noRot="1" noChangeAspect="1" noChangeArrowheads="1" noTextEdit="1"/>
          </p:cNvSpPr>
          <p:nvPr>
            <p:ph type="sldImg"/>
          </p:nvPr>
        </p:nvSpPr>
        <p:spPr>
          <a:solidFill>
            <a:srgbClr val="FFFFFF"/>
          </a:solidFill>
          <a:ln/>
        </p:spPr>
      </p:sp>
      <p:sp>
        <p:nvSpPr>
          <p:cNvPr id="347140" name="Rectangle 3"/>
          <p:cNvSpPr>
            <a:spLocks noGrp="1" noChangeArrowheads="1"/>
          </p:cNvSpPr>
          <p:nvPr>
            <p:ph type="body" idx="1"/>
          </p:nvPr>
        </p:nvSpPr>
        <p:spPr>
          <a:xfrm>
            <a:off x="914400" y="4648200"/>
            <a:ext cx="5027613" cy="261938"/>
          </a:xfrm>
          <a:noFill/>
          <a:ln/>
        </p:spPr>
        <p:txBody>
          <a:bodyPr lIns="90000" tIns="46800" rIns="90000" bIns="46800">
            <a:spAutoFit/>
          </a:bodyPr>
          <a:lstStyle/>
          <a:p>
            <a:r>
              <a:rPr lang="it-IT" smtClean="0"/>
              <a:t>Fra le varie patologie , le psicosi schizofreniche e le depressioni gravi possono rappresentare per l'operatore</a:t>
            </a:r>
          </a:p>
          <a:p>
            <a:r>
              <a:rPr lang="it-IT" smtClean="0"/>
              <a:t>una sfida sotto l'aspetto comunicativo e relazionale.</a:t>
            </a:r>
          </a:p>
          <a:p>
            <a:r>
              <a:rPr lang="it-IT" smtClean="0"/>
              <a:t>Si pensi, per esempio , alle forme di schizofrenia caratterizzate da " sintomi negativi" e pertanto da chiusura</a:t>
            </a:r>
          </a:p>
          <a:p>
            <a:r>
              <a:rPr lang="it-IT" smtClean="0"/>
              <a:t>autistica, difficoltà di relazione, introflessione spesso totale nel proprio " mondo interno", un mondo che</a:t>
            </a:r>
          </a:p>
          <a:p>
            <a:r>
              <a:rPr lang="it-IT" smtClean="0"/>
              <a:t>appare tanto spesso irraggiungibile, lontano, irreale ; oppure a quelle condizioni gravemente depressive nelle</a:t>
            </a:r>
          </a:p>
          <a:p>
            <a:r>
              <a:rPr lang="it-IT" smtClean="0"/>
              <a:t>quali il paziente, può trovarsi chiuso nel proprio oceanico dolore, e sentirsi colpevole di qualsiasi cosa</a:t>
            </a:r>
          </a:p>
          <a:p>
            <a:r>
              <a:rPr lang="it-IT" smtClean="0"/>
              <a:t>catastrofica e devastante stia succedendo nel mondo.</a:t>
            </a:r>
          </a:p>
          <a:p>
            <a:r>
              <a:rPr lang="it-IT" smtClean="0"/>
              <a:t>L'incontro iniziale è , quindi, molte volte difficile e conflittuale e l'obiettivo di riuscire a raggiungere</a:t>
            </a:r>
          </a:p>
          <a:p>
            <a:r>
              <a:rPr lang="it-IT" smtClean="0"/>
              <a:t>l'alleanza terapeutica può sembrare impossibile.</a:t>
            </a:r>
          </a:p>
          <a:p>
            <a:r>
              <a:rPr lang="it-IT" smtClean="0"/>
              <a:t>Alleanza terapeutica, alleanza di lavoro , alleanza d'aiuto sono le espressioni più usate per contestualizzare</a:t>
            </a:r>
          </a:p>
          <a:p>
            <a:r>
              <a:rPr lang="it-IT" smtClean="0"/>
              <a:t>una dimensione interattiva tra paziente e terapeuta riferita alla capacità di entrambi di proporre una relazione</a:t>
            </a:r>
          </a:p>
          <a:p>
            <a:r>
              <a:rPr lang="it-IT" smtClean="0"/>
              <a:t>basata sulla fiducia, sul rispetto e sulla collaborazione al fine di cercare di risolvere le difficoltà del paziente.</a:t>
            </a:r>
          </a:p>
          <a:p>
            <a:r>
              <a:rPr lang="it-IT" smtClean="0"/>
              <a:t>Come raggiungere la dimensione dell'alleanza terapeutica, partendo da situazioni dove la comunicazione è</a:t>
            </a:r>
          </a:p>
          <a:p>
            <a:r>
              <a:rPr lang="it-IT" smtClean="0"/>
              <a:t>inesistente , a volte provocatoria , aggressiva o più semplicemente incomprensibile, diventa la prassi</a:t>
            </a:r>
          </a:p>
          <a:p>
            <a:r>
              <a:rPr lang="it-IT" smtClean="0"/>
              <a:t>dell'incedere terapeutico.</a:t>
            </a:r>
          </a:p>
          <a:p>
            <a:r>
              <a:rPr lang="it-IT" smtClean="0"/>
              <a:t>Bion diceva che " il paziente è il miglior collega che abbiamo ", e, ancora prima, Freud, definendo l'alleanza</a:t>
            </a:r>
          </a:p>
          <a:p>
            <a:r>
              <a:rPr lang="it-IT" smtClean="0"/>
              <a:t>terapeutica come " transfert positivo irreprensibile ", la poneva come condizione basilare e di realtà per una</a:t>
            </a:r>
          </a:p>
          <a:p>
            <a:r>
              <a:rPr lang="it-IT" smtClean="0"/>
              <a:t>buona riuscita terapeutica. Inoltre Rogers, rintraccia, nella qualità del rapporto paziente - terapeuta, il centro</a:t>
            </a:r>
          </a:p>
          <a:p>
            <a:r>
              <a:rPr lang="it-IT" smtClean="0"/>
              <a:t>del processo terapeutico.</a:t>
            </a:r>
          </a:p>
          <a:p>
            <a:r>
              <a:rPr lang="it-IT" smtClean="0"/>
              <a:t>L'introduzione e la sottolineatura dell'importanza della relazione all'interno della tecnica, sia essa</a:t>
            </a:r>
          </a:p>
          <a:p>
            <a:r>
              <a:rPr lang="it-IT" smtClean="0"/>
              <a:t>psicoterapeutica che psicofarmacologica, ha assunto nel tempo nuove e più stimolanti connotazioni.</a:t>
            </a:r>
          </a:p>
          <a:p>
            <a:r>
              <a:rPr lang="it-IT" smtClean="0"/>
              <a:t>Se sul piano psicoterapeutico, essa non è più considerata come deformante rispetto a concetti portanti la</a:t>
            </a:r>
          </a:p>
          <a:p>
            <a:r>
              <a:rPr lang="it-IT" smtClean="0"/>
              <a:t>psicoterapia , quali la neutralità, l'astinenza o l'anonimato, in ambito psicofarmacologico ha perso la</a:t>
            </a:r>
          </a:p>
          <a:p>
            <a:r>
              <a:rPr lang="it-IT" smtClean="0"/>
              <a:t>connotazione di elemento superfluo ma viene considerata lo sfondo di ogni intervento terapeutico ed in più</a:t>
            </a:r>
          </a:p>
          <a:p>
            <a:r>
              <a:rPr lang="it-IT" smtClean="0"/>
              <a:t>occasioni la " conditio sine qua non " che permette l'espressione del gesto tecnico.</a:t>
            </a:r>
            <a:endParaRPr lang="en-GB" smtClean="0">
              <a:cs typeface="Lucida Sans Unicode" pitchFamily="34" charset="0"/>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49186" name="Rectangle 7"/>
          <p:cNvSpPr>
            <a:spLocks noGrp="1" noChangeArrowheads="1"/>
          </p:cNvSpPr>
          <p:nvPr>
            <p:ph type="sldNum" sz="quarter" idx="5"/>
          </p:nvPr>
        </p:nvSpPr>
        <p:spPr>
          <a:noFill/>
        </p:spPr>
        <p:txBody>
          <a:bodyPr/>
          <a:lstStyle/>
          <a:p>
            <a:fld id="{403E07F3-D68A-4EB7-ABCA-EE53BC60AB19}" type="slidenum">
              <a:rPr lang="it-IT" smtClean="0"/>
              <a:pPr/>
              <a:t>50</a:t>
            </a:fld>
            <a:endParaRPr lang="it-IT" smtClean="0"/>
          </a:p>
        </p:txBody>
      </p:sp>
      <p:sp>
        <p:nvSpPr>
          <p:cNvPr id="349187" name="Rectangle 2"/>
          <p:cNvSpPr>
            <a:spLocks noGrp="1" noRot="1" noChangeAspect="1" noChangeArrowheads="1" noTextEdit="1"/>
          </p:cNvSpPr>
          <p:nvPr>
            <p:ph type="sldImg"/>
          </p:nvPr>
        </p:nvSpPr>
        <p:spPr>
          <a:solidFill>
            <a:srgbClr val="FFFFFF"/>
          </a:solidFill>
          <a:ln/>
        </p:spPr>
      </p:sp>
      <p:sp>
        <p:nvSpPr>
          <p:cNvPr id="349188" name="Rectangle 3"/>
          <p:cNvSpPr>
            <a:spLocks noGrp="1" noChangeArrowheads="1"/>
          </p:cNvSpPr>
          <p:nvPr>
            <p:ph type="body" idx="1"/>
          </p:nvPr>
        </p:nvSpPr>
        <p:spPr>
          <a:xfrm>
            <a:off x="914400" y="4648200"/>
            <a:ext cx="5027613" cy="261938"/>
          </a:xfrm>
          <a:noFill/>
          <a:ln/>
        </p:spPr>
        <p:txBody>
          <a:bodyPr lIns="90000" tIns="46800" rIns="90000" bIns="46800">
            <a:spAutoFit/>
          </a:bodyPr>
          <a:lstStyle/>
          <a:p>
            <a:pPr defTabSz="449263" eaLnBrk="1" hangingPunct="1">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mtClean="0">
                <a:cs typeface="Lucida Sans Unicode" pitchFamily="34" charset="0"/>
              </a:rPr>
              <a:t>Non è utile ad esempio condividere le paure del pz completamente, perchè non sempre giustificte da dati oggettivi; inoltre il protrarsi dell’identificazione con chi sperimenta angoscia intensa può essere paralizzante.</a:t>
            </a:r>
          </a:p>
          <a:p>
            <a:pPr defTabSz="449263" eaLnBrk="1" hangingPunct="1">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mtClean="0">
                <a:cs typeface="Lucida Sans Unicode" pitchFamily="34" charset="0"/>
              </a:rPr>
              <a:t>In genere le due fasi si svolgono rapidamente, spesso automaticamente, ma bisognerebbe avere consapevolezza</a:t>
            </a: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51234" name="Rectangle 7"/>
          <p:cNvSpPr>
            <a:spLocks noGrp="1" noChangeArrowheads="1"/>
          </p:cNvSpPr>
          <p:nvPr>
            <p:ph type="sldNum" sz="quarter" idx="5"/>
          </p:nvPr>
        </p:nvSpPr>
        <p:spPr>
          <a:noFill/>
        </p:spPr>
        <p:txBody>
          <a:bodyPr/>
          <a:lstStyle/>
          <a:p>
            <a:fld id="{4067C599-ED56-4127-90D6-DC5C2530C052}" type="slidenum">
              <a:rPr lang="it-IT" smtClean="0"/>
              <a:pPr/>
              <a:t>51</a:t>
            </a:fld>
            <a:endParaRPr lang="it-IT" smtClean="0"/>
          </a:p>
        </p:txBody>
      </p:sp>
      <p:sp>
        <p:nvSpPr>
          <p:cNvPr id="351235" name="Rectangle 2"/>
          <p:cNvSpPr>
            <a:spLocks noGrp="1" noRot="1" noChangeAspect="1" noChangeArrowheads="1" noTextEdit="1"/>
          </p:cNvSpPr>
          <p:nvPr>
            <p:ph type="sldImg"/>
          </p:nvPr>
        </p:nvSpPr>
        <p:spPr>
          <a:solidFill>
            <a:srgbClr val="FFFFFF"/>
          </a:solidFill>
          <a:ln/>
        </p:spPr>
      </p:sp>
      <p:sp>
        <p:nvSpPr>
          <p:cNvPr id="351236" name="Rectangle 3"/>
          <p:cNvSpPr>
            <a:spLocks noGrp="1" noChangeArrowheads="1"/>
          </p:cNvSpPr>
          <p:nvPr>
            <p:ph type="body" idx="1"/>
          </p:nvPr>
        </p:nvSpPr>
        <p:spPr>
          <a:xfrm>
            <a:off x="914400" y="4648200"/>
            <a:ext cx="5027613" cy="261938"/>
          </a:xfrm>
          <a:noFill/>
          <a:ln/>
        </p:spPr>
        <p:txBody>
          <a:bodyPr lIns="90000" tIns="46800" rIns="90000" bIns="46800">
            <a:spAutoFit/>
          </a:bodyPr>
          <a:lstStyle/>
          <a:p>
            <a:pPr defTabSz="449263" eaLnBrk="1" hangingPunct="1">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mtClean="0">
                <a:cs typeface="Lucida Sans Unicode" pitchFamily="34" charset="0"/>
              </a:rPr>
              <a:t>Non è utile ad esempio condividere le paure del pz completamente, perchè non sempre giustificte da dati oggettivi; inoltre il protrarsi dell’identificazione con chi sperimenta angoscia intensa può essere paralizzante.</a:t>
            </a:r>
          </a:p>
          <a:p>
            <a:pPr defTabSz="449263" eaLnBrk="1" hangingPunct="1">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mtClean="0">
                <a:cs typeface="Lucida Sans Unicode" pitchFamily="34" charset="0"/>
              </a:rPr>
              <a:t>In genere le due fasi si svolgono rapidamente, spesso automaticamente, ma bisognerebbe avere consapevolezza</a:t>
            </a: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53282" name="Rectangle 7"/>
          <p:cNvSpPr>
            <a:spLocks noGrp="1" noChangeArrowheads="1"/>
          </p:cNvSpPr>
          <p:nvPr>
            <p:ph type="sldNum" sz="quarter" idx="5"/>
          </p:nvPr>
        </p:nvSpPr>
        <p:spPr>
          <a:noFill/>
        </p:spPr>
        <p:txBody>
          <a:bodyPr/>
          <a:lstStyle/>
          <a:p>
            <a:fld id="{5D2B6E02-837C-49CE-A765-92A00A9CE906}" type="slidenum">
              <a:rPr lang="it-IT" smtClean="0"/>
              <a:pPr/>
              <a:t>52</a:t>
            </a:fld>
            <a:endParaRPr lang="it-IT" smtClean="0"/>
          </a:p>
        </p:txBody>
      </p:sp>
      <p:sp>
        <p:nvSpPr>
          <p:cNvPr id="353283" name="Rectangle 2"/>
          <p:cNvSpPr>
            <a:spLocks noGrp="1" noRot="1" noChangeAspect="1" noChangeArrowheads="1" noTextEdit="1"/>
          </p:cNvSpPr>
          <p:nvPr>
            <p:ph type="sldImg"/>
          </p:nvPr>
        </p:nvSpPr>
        <p:spPr>
          <a:solidFill>
            <a:srgbClr val="FFFFFF"/>
          </a:solidFill>
          <a:ln/>
        </p:spPr>
      </p:sp>
      <p:sp>
        <p:nvSpPr>
          <p:cNvPr id="353284" name="Rectangle 3"/>
          <p:cNvSpPr>
            <a:spLocks noGrp="1" noChangeArrowheads="1"/>
          </p:cNvSpPr>
          <p:nvPr>
            <p:ph type="body" idx="1"/>
          </p:nvPr>
        </p:nvSpPr>
        <p:spPr>
          <a:xfrm>
            <a:off x="914400" y="4648200"/>
            <a:ext cx="5027613" cy="261938"/>
          </a:xfrm>
          <a:noFill/>
          <a:ln/>
        </p:spPr>
        <p:txBody>
          <a:bodyPr lIns="90000" tIns="46800" rIns="90000" bIns="46800">
            <a:spAutoFit/>
          </a:bodyPr>
          <a:lstStyle/>
          <a:p>
            <a:pPr defTabSz="449263" eaLnBrk="1" hangingPunct="1">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mtClean="0">
                <a:cs typeface="Lucida Sans Unicode" pitchFamily="34" charset="0"/>
              </a:rPr>
              <a:t>Non è utile ad esempio condividere le paure del pz completamente, perchè non sempre giustificte da dati oggettivi; inoltre il protrarsi dell’identificazione con chi sperimenta angoscia intensa può essere paralizzante.</a:t>
            </a:r>
          </a:p>
          <a:p>
            <a:pPr defTabSz="449263" eaLnBrk="1" hangingPunct="1">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mtClean="0">
                <a:cs typeface="Lucida Sans Unicode" pitchFamily="34" charset="0"/>
              </a:rPr>
              <a:t>In genere le due fasi si svolgono rapidamente, spesso automaticamente, ma bisognerebbe avere consapevolezza</a:t>
            </a: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55330" name="Rectangle 7"/>
          <p:cNvSpPr txBox="1">
            <a:spLocks noGrp="1" noChangeArrowheads="1"/>
          </p:cNvSpPr>
          <p:nvPr/>
        </p:nvSpPr>
        <p:spPr bwMode="auto">
          <a:xfrm>
            <a:off x="3886200" y="9220200"/>
            <a:ext cx="2971800" cy="457200"/>
          </a:xfrm>
          <a:prstGeom prst="rect">
            <a:avLst/>
          </a:prstGeom>
          <a:noFill/>
          <a:ln w="9525">
            <a:noFill/>
            <a:miter lim="800000"/>
            <a:headEnd/>
            <a:tailEnd/>
          </a:ln>
        </p:spPr>
        <p:txBody>
          <a:bodyPr anchor="b"/>
          <a:lstStyle/>
          <a:p>
            <a:pPr algn="r"/>
            <a:fld id="{6A302710-DA39-4D84-84D6-10A7975E6BB3}" type="slidenum">
              <a:rPr lang="it-IT" sz="1200">
                <a:solidFill>
                  <a:srgbClr val="000000"/>
                </a:solidFill>
              </a:rPr>
              <a:pPr algn="r"/>
              <a:t>53</a:t>
            </a:fld>
            <a:endParaRPr lang="it-IT" sz="1200">
              <a:solidFill>
                <a:srgbClr val="000000"/>
              </a:solidFill>
            </a:endParaRPr>
          </a:p>
        </p:txBody>
      </p:sp>
      <p:sp>
        <p:nvSpPr>
          <p:cNvPr id="355331" name="Rectangle 2"/>
          <p:cNvSpPr>
            <a:spLocks noGrp="1" noRot="1" noChangeAspect="1" noChangeArrowheads="1" noTextEdit="1"/>
          </p:cNvSpPr>
          <p:nvPr>
            <p:ph type="sldImg"/>
          </p:nvPr>
        </p:nvSpPr>
        <p:spPr>
          <a:xfrm>
            <a:off x="1042988" y="762000"/>
            <a:ext cx="4772025" cy="3579813"/>
          </a:xfrm>
          <a:solidFill>
            <a:srgbClr val="FFFFFF"/>
          </a:solidFill>
          <a:ln/>
        </p:spPr>
      </p:sp>
      <p:sp>
        <p:nvSpPr>
          <p:cNvPr id="355332" name="Rectangle 3"/>
          <p:cNvSpPr>
            <a:spLocks noGrp="1" noChangeArrowheads="1"/>
          </p:cNvSpPr>
          <p:nvPr>
            <p:ph type="body" idx="1"/>
          </p:nvPr>
        </p:nvSpPr>
        <p:spPr>
          <a:xfrm>
            <a:off x="914400" y="4646613"/>
            <a:ext cx="5027613" cy="266700"/>
          </a:xfrm>
          <a:noFill/>
          <a:ln/>
        </p:spPr>
        <p:txBody>
          <a:bodyPr lIns="90000" tIns="46800" rIns="90000" bIns="46800">
            <a:spAutoFit/>
          </a:bodyPr>
          <a:lstStyle/>
          <a:p>
            <a:pPr defTabSz="449263">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mtClean="0">
                <a:cs typeface="Lucida Sans Unicode" pitchFamily="34" charset="0"/>
              </a:rPr>
              <a:t>Inadeguato chiedere collaborazione (es pulizia personale) a soggetti in cui i bisogni non sono assolvibili dal soggetto (frattura ossea_rapporto prototipo madre-lattante),</a:t>
            </a:r>
          </a:p>
          <a:p>
            <a:pPr defTabSz="449263">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mtClean="0">
                <a:cs typeface="Lucida Sans Unicode" pitchFamily="34" charset="0"/>
              </a:rPr>
              <a:t>Mentre non è indicato mantenere dipendenti i sogg al terzo livello (riabilitazione, malattie croniche come diabete; rapporto adulto-adulto), dove si prevede la progressiva responsabilizzaizone e un’attiva collaborazione della persona nella egstione della malattia</a:t>
            </a:r>
          </a:p>
          <a:p>
            <a:pPr defTabSz="449263">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it-IT" smtClean="0">
              <a:cs typeface="Lucida Sans Unicode" pitchFamily="34" charset="0"/>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7377" name="Rectangle 7"/>
          <p:cNvSpPr>
            <a:spLocks noGrp="1" noChangeArrowheads="1"/>
          </p:cNvSpPr>
          <p:nvPr>
            <p:ph type="sldNum" sz="quarter" idx="5"/>
          </p:nvPr>
        </p:nvSpPr>
        <p:spPr>
          <a:noFill/>
        </p:spPr>
        <p:txBody>
          <a:bodyPr/>
          <a:lstStyle/>
          <a:p>
            <a:fld id="{5BA67B54-D740-4832-A3A2-BE547B3D18E8}" type="slidenum">
              <a:rPr lang="it-IT" smtClean="0">
                <a:solidFill>
                  <a:srgbClr val="FFFFFF"/>
                </a:solidFill>
              </a:rPr>
              <a:pPr/>
              <a:t>54</a:t>
            </a:fld>
            <a:endParaRPr lang="it-IT" smtClean="0">
              <a:solidFill>
                <a:srgbClr val="FFFFFF"/>
              </a:solidFill>
            </a:endParaRPr>
          </a:p>
        </p:txBody>
      </p:sp>
      <p:sp>
        <p:nvSpPr>
          <p:cNvPr id="357378" name="Rectangle 2"/>
          <p:cNvSpPr>
            <a:spLocks noGrp="1" noRot="1" noChangeAspect="1" noChangeArrowheads="1" noTextEdit="1"/>
          </p:cNvSpPr>
          <p:nvPr>
            <p:ph type="sldImg"/>
          </p:nvPr>
        </p:nvSpPr>
        <p:spPr>
          <a:xfrm>
            <a:off x="1042988" y="762000"/>
            <a:ext cx="4772025" cy="3579813"/>
          </a:xfrm>
          <a:ln/>
        </p:spPr>
      </p:sp>
      <p:sp>
        <p:nvSpPr>
          <p:cNvPr id="357379" name="Rectangle 3"/>
          <p:cNvSpPr>
            <a:spLocks noGrp="1" noChangeArrowheads="1"/>
          </p:cNvSpPr>
          <p:nvPr>
            <p:ph type="body" idx="1"/>
          </p:nvPr>
        </p:nvSpPr>
        <p:spPr>
          <a:noFill/>
          <a:ln/>
        </p:spPr>
        <p:txBody>
          <a:bodyPr/>
          <a:lstStyle/>
          <a:p>
            <a:pPr marL="228600" indent="-228600">
              <a:lnSpc>
                <a:spcPct val="80000"/>
              </a:lnSpc>
            </a:pPr>
            <a:endParaRPr lang="it-IT" smtClean="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59426" name="Rectangle 7"/>
          <p:cNvSpPr>
            <a:spLocks noGrp="1" noChangeArrowheads="1"/>
          </p:cNvSpPr>
          <p:nvPr>
            <p:ph type="sldNum" sz="quarter" idx="5"/>
          </p:nvPr>
        </p:nvSpPr>
        <p:spPr>
          <a:noFill/>
        </p:spPr>
        <p:txBody>
          <a:bodyPr/>
          <a:lstStyle/>
          <a:p>
            <a:fld id="{60905D4F-9DED-4820-986F-BFA3A9D369B0}" type="slidenum">
              <a:rPr lang="it-IT" smtClean="0"/>
              <a:pPr/>
              <a:t>55</a:t>
            </a:fld>
            <a:endParaRPr lang="it-IT" smtClean="0"/>
          </a:p>
        </p:txBody>
      </p:sp>
      <p:sp>
        <p:nvSpPr>
          <p:cNvPr id="359427" name="Rectangle 2"/>
          <p:cNvSpPr>
            <a:spLocks noGrp="1" noRot="1" noChangeAspect="1" noChangeArrowheads="1" noTextEdit="1"/>
          </p:cNvSpPr>
          <p:nvPr>
            <p:ph type="sldImg"/>
          </p:nvPr>
        </p:nvSpPr>
        <p:spPr>
          <a:solidFill>
            <a:srgbClr val="FFFFFF"/>
          </a:solidFill>
          <a:ln/>
        </p:spPr>
      </p:sp>
      <p:sp>
        <p:nvSpPr>
          <p:cNvPr id="359428" name="Rectangle 3"/>
          <p:cNvSpPr>
            <a:spLocks noGrp="1" noChangeArrowheads="1"/>
          </p:cNvSpPr>
          <p:nvPr>
            <p:ph type="body" idx="1"/>
          </p:nvPr>
        </p:nvSpPr>
        <p:spPr>
          <a:xfrm>
            <a:off x="914400" y="4648200"/>
            <a:ext cx="5027613" cy="261938"/>
          </a:xfrm>
          <a:noFill/>
          <a:ln/>
        </p:spPr>
        <p:txBody>
          <a:bodyPr lIns="90000" tIns="46800" rIns="90000" bIns="46800">
            <a:spAutoFit/>
          </a:bodyPr>
          <a:lstStyle/>
          <a:p>
            <a:pPr defTabSz="449263" eaLnBrk="1" hangingPunct="1">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smtClean="0">
              <a:cs typeface="Lucida Sans Unicode" pitchFamily="34" charset="0"/>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61474" name="Rectangle 7"/>
          <p:cNvSpPr>
            <a:spLocks noGrp="1" noChangeArrowheads="1"/>
          </p:cNvSpPr>
          <p:nvPr>
            <p:ph type="sldNum" sz="quarter" idx="5"/>
          </p:nvPr>
        </p:nvSpPr>
        <p:spPr>
          <a:noFill/>
        </p:spPr>
        <p:txBody>
          <a:bodyPr/>
          <a:lstStyle/>
          <a:p>
            <a:fld id="{24CAC393-1362-44AA-BCB8-E868695E1B8A}" type="slidenum">
              <a:rPr lang="it-IT" smtClean="0"/>
              <a:pPr/>
              <a:t>56</a:t>
            </a:fld>
            <a:endParaRPr lang="it-IT" smtClean="0"/>
          </a:p>
        </p:txBody>
      </p:sp>
      <p:sp>
        <p:nvSpPr>
          <p:cNvPr id="361475" name="Rectangle 2"/>
          <p:cNvSpPr>
            <a:spLocks noGrp="1" noRot="1" noChangeAspect="1" noChangeArrowheads="1" noTextEdit="1"/>
          </p:cNvSpPr>
          <p:nvPr>
            <p:ph type="sldImg"/>
          </p:nvPr>
        </p:nvSpPr>
        <p:spPr>
          <a:solidFill>
            <a:srgbClr val="FFFFFF"/>
          </a:solidFill>
          <a:ln/>
        </p:spPr>
      </p:sp>
      <p:sp>
        <p:nvSpPr>
          <p:cNvPr id="361476" name="Rectangle 3"/>
          <p:cNvSpPr>
            <a:spLocks noGrp="1" noChangeArrowheads="1"/>
          </p:cNvSpPr>
          <p:nvPr>
            <p:ph type="body" idx="1"/>
          </p:nvPr>
        </p:nvSpPr>
        <p:spPr>
          <a:xfrm>
            <a:off x="914400" y="4648200"/>
            <a:ext cx="5027613" cy="261938"/>
          </a:xfrm>
          <a:noFill/>
          <a:ln/>
        </p:spPr>
        <p:txBody>
          <a:bodyPr lIns="90000" tIns="46800" rIns="90000" bIns="46800">
            <a:spAutoFit/>
          </a:bodyPr>
          <a:lstStyle/>
          <a:p>
            <a:pPr defTabSz="449263" eaLnBrk="1" hangingPunct="1">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smtClean="0">
              <a:cs typeface="Lucida Sans Unicode" pitchFamily="34" charset="0"/>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63522" name="Rectangle 7"/>
          <p:cNvSpPr>
            <a:spLocks noGrp="1" noChangeArrowheads="1"/>
          </p:cNvSpPr>
          <p:nvPr>
            <p:ph type="sldNum" sz="quarter" idx="5"/>
          </p:nvPr>
        </p:nvSpPr>
        <p:spPr>
          <a:noFill/>
        </p:spPr>
        <p:txBody>
          <a:bodyPr/>
          <a:lstStyle/>
          <a:p>
            <a:fld id="{375BEE52-3E93-46AB-9F4F-8A4A1B3BA6B1}" type="slidenum">
              <a:rPr lang="it-IT" smtClean="0"/>
              <a:pPr/>
              <a:t>57</a:t>
            </a:fld>
            <a:endParaRPr lang="it-IT" smtClean="0"/>
          </a:p>
        </p:txBody>
      </p:sp>
      <p:sp>
        <p:nvSpPr>
          <p:cNvPr id="363523" name="Rectangle 2"/>
          <p:cNvSpPr>
            <a:spLocks noGrp="1" noRot="1" noChangeAspect="1" noChangeArrowheads="1" noTextEdit="1"/>
          </p:cNvSpPr>
          <p:nvPr>
            <p:ph type="sldImg"/>
          </p:nvPr>
        </p:nvSpPr>
        <p:spPr>
          <a:solidFill>
            <a:srgbClr val="FFFFFF"/>
          </a:solidFill>
          <a:ln/>
        </p:spPr>
      </p:sp>
      <p:sp>
        <p:nvSpPr>
          <p:cNvPr id="363524" name="Rectangle 3"/>
          <p:cNvSpPr>
            <a:spLocks noGrp="1" noChangeArrowheads="1"/>
          </p:cNvSpPr>
          <p:nvPr>
            <p:ph type="body" idx="1"/>
          </p:nvPr>
        </p:nvSpPr>
        <p:spPr>
          <a:xfrm>
            <a:off x="914400" y="4648200"/>
            <a:ext cx="5027613" cy="261938"/>
          </a:xfrm>
          <a:noFill/>
          <a:ln/>
        </p:spPr>
        <p:txBody>
          <a:bodyPr lIns="90000" tIns="46800" rIns="90000" bIns="46800">
            <a:spAutoFit/>
          </a:bodyPr>
          <a:lstStyle/>
          <a:p>
            <a:pPr defTabSz="449263" eaLnBrk="1" hangingPunct="1">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mtClean="0">
                <a:cs typeface="Lucida Sans Unicode" pitchFamily="34" charset="0"/>
              </a:rPr>
              <a:t>Sistema multiassiale del DSM</a:t>
            </a: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5569" name="Rectangle 7"/>
          <p:cNvSpPr>
            <a:spLocks noGrp="1" noChangeArrowheads="1"/>
          </p:cNvSpPr>
          <p:nvPr>
            <p:ph type="sldNum" sz="quarter" idx="5"/>
          </p:nvPr>
        </p:nvSpPr>
        <p:spPr>
          <a:noFill/>
        </p:spPr>
        <p:txBody>
          <a:bodyPr/>
          <a:lstStyle/>
          <a:p>
            <a:fld id="{99874C8C-1B1A-4B03-BA52-2167442C5C26}" type="slidenum">
              <a:rPr lang="it-IT" smtClean="0">
                <a:solidFill>
                  <a:srgbClr val="FFFFFF"/>
                </a:solidFill>
              </a:rPr>
              <a:pPr/>
              <a:t>58</a:t>
            </a:fld>
            <a:endParaRPr lang="it-IT" smtClean="0">
              <a:solidFill>
                <a:srgbClr val="FFFFFF"/>
              </a:solidFill>
            </a:endParaRPr>
          </a:p>
        </p:txBody>
      </p:sp>
      <p:sp>
        <p:nvSpPr>
          <p:cNvPr id="365570" name="Rectangle 2"/>
          <p:cNvSpPr>
            <a:spLocks noGrp="1" noRot="1" noChangeAspect="1" noChangeArrowheads="1" noTextEdit="1"/>
          </p:cNvSpPr>
          <p:nvPr>
            <p:ph type="sldImg"/>
          </p:nvPr>
        </p:nvSpPr>
        <p:spPr>
          <a:xfrm>
            <a:off x="1042988" y="762000"/>
            <a:ext cx="4772025" cy="3579813"/>
          </a:xfrm>
          <a:ln/>
        </p:spPr>
      </p:sp>
      <p:sp>
        <p:nvSpPr>
          <p:cNvPr id="365571" name="Rectangle 3"/>
          <p:cNvSpPr>
            <a:spLocks noGrp="1" noChangeArrowheads="1"/>
          </p:cNvSpPr>
          <p:nvPr>
            <p:ph type="body" idx="1"/>
          </p:nvPr>
        </p:nvSpPr>
        <p:spPr>
          <a:noFill/>
          <a:ln/>
        </p:spPr>
        <p:txBody>
          <a:bodyPr/>
          <a:lstStyle/>
          <a:p>
            <a:pPr marL="228600" indent="-228600">
              <a:lnSpc>
                <a:spcPct val="80000"/>
              </a:lnSpc>
            </a:pPr>
            <a:endParaRPr lang="it-IT" smtClean="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67618" name="Rectangle 7"/>
          <p:cNvSpPr txBox="1">
            <a:spLocks noGrp="1" noChangeArrowheads="1"/>
          </p:cNvSpPr>
          <p:nvPr/>
        </p:nvSpPr>
        <p:spPr bwMode="auto">
          <a:xfrm>
            <a:off x="3886200" y="9220200"/>
            <a:ext cx="2971800" cy="457200"/>
          </a:xfrm>
          <a:prstGeom prst="rect">
            <a:avLst/>
          </a:prstGeom>
          <a:noFill/>
          <a:ln w="9525">
            <a:noFill/>
            <a:miter lim="800000"/>
            <a:headEnd/>
            <a:tailEnd/>
          </a:ln>
        </p:spPr>
        <p:txBody>
          <a:bodyPr anchor="b"/>
          <a:lstStyle/>
          <a:p>
            <a:pPr algn="r"/>
            <a:fld id="{E327E2AE-D31F-46C0-A6DB-63F3A4FE98CC}" type="slidenum">
              <a:rPr lang="it-IT" sz="1200">
                <a:solidFill>
                  <a:srgbClr val="000000"/>
                </a:solidFill>
              </a:rPr>
              <a:pPr algn="r"/>
              <a:t>59</a:t>
            </a:fld>
            <a:endParaRPr lang="it-IT" sz="1200">
              <a:solidFill>
                <a:srgbClr val="000000"/>
              </a:solidFill>
            </a:endParaRPr>
          </a:p>
        </p:txBody>
      </p:sp>
      <p:sp>
        <p:nvSpPr>
          <p:cNvPr id="367619" name="Rectangle 2"/>
          <p:cNvSpPr>
            <a:spLocks noGrp="1" noRot="1" noChangeAspect="1" noChangeArrowheads="1" noTextEdit="1"/>
          </p:cNvSpPr>
          <p:nvPr>
            <p:ph type="sldImg"/>
          </p:nvPr>
        </p:nvSpPr>
        <p:spPr>
          <a:xfrm>
            <a:off x="1042988" y="762000"/>
            <a:ext cx="4772025" cy="3579813"/>
          </a:xfrm>
          <a:solidFill>
            <a:srgbClr val="FFFFFF"/>
          </a:solidFill>
          <a:ln/>
        </p:spPr>
      </p:sp>
      <p:sp>
        <p:nvSpPr>
          <p:cNvPr id="367620" name="Rectangle 3"/>
          <p:cNvSpPr>
            <a:spLocks noGrp="1" noChangeArrowheads="1"/>
          </p:cNvSpPr>
          <p:nvPr>
            <p:ph type="body" idx="1"/>
          </p:nvPr>
        </p:nvSpPr>
        <p:spPr>
          <a:xfrm>
            <a:off x="914400" y="4646613"/>
            <a:ext cx="5027613" cy="266700"/>
          </a:xfrm>
          <a:noFill/>
          <a:ln/>
        </p:spPr>
        <p:txBody>
          <a:bodyPr lIns="90000" tIns="46800" rIns="90000" bIns="46800">
            <a:spAutoFit/>
          </a:bodyPr>
          <a:lstStyle/>
          <a:p>
            <a:pPr defTabSz="449263">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it-IT" smtClean="0">
              <a:cs typeface="Lucida Sans Unicode" pitchFamily="34" charset="0"/>
            </a:endParaRPr>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9665" name="Rectangle 7"/>
          <p:cNvSpPr>
            <a:spLocks noGrp="1" noChangeArrowheads="1"/>
          </p:cNvSpPr>
          <p:nvPr>
            <p:ph type="sldNum" sz="quarter" idx="5"/>
          </p:nvPr>
        </p:nvSpPr>
        <p:spPr>
          <a:noFill/>
        </p:spPr>
        <p:txBody>
          <a:bodyPr/>
          <a:lstStyle/>
          <a:p>
            <a:fld id="{2D7713E8-A887-456F-BF48-215B95389321}" type="slidenum">
              <a:rPr lang="it-IT" smtClean="0">
                <a:solidFill>
                  <a:srgbClr val="FFFFFF"/>
                </a:solidFill>
              </a:rPr>
              <a:pPr/>
              <a:t>60</a:t>
            </a:fld>
            <a:endParaRPr lang="it-IT" smtClean="0">
              <a:solidFill>
                <a:srgbClr val="FFFFFF"/>
              </a:solidFill>
            </a:endParaRPr>
          </a:p>
        </p:txBody>
      </p:sp>
      <p:sp>
        <p:nvSpPr>
          <p:cNvPr id="369666" name="Rectangle 2"/>
          <p:cNvSpPr>
            <a:spLocks noGrp="1" noRot="1" noChangeAspect="1" noChangeArrowheads="1" noTextEdit="1"/>
          </p:cNvSpPr>
          <p:nvPr>
            <p:ph type="sldImg"/>
          </p:nvPr>
        </p:nvSpPr>
        <p:spPr>
          <a:xfrm>
            <a:off x="1042988" y="762000"/>
            <a:ext cx="4772025" cy="3579813"/>
          </a:xfrm>
          <a:ln/>
        </p:spPr>
      </p:sp>
      <p:sp>
        <p:nvSpPr>
          <p:cNvPr id="369667" name="Rectangle 3"/>
          <p:cNvSpPr>
            <a:spLocks noGrp="1" noChangeArrowheads="1"/>
          </p:cNvSpPr>
          <p:nvPr>
            <p:ph type="body" idx="1"/>
          </p:nvPr>
        </p:nvSpPr>
        <p:spPr>
          <a:noFill/>
          <a:ln/>
        </p:spPr>
        <p:txBody>
          <a:bodyPr/>
          <a:lstStyle/>
          <a:p>
            <a:pPr marL="228600" indent="-228600">
              <a:lnSpc>
                <a:spcPct val="80000"/>
              </a:lnSpc>
            </a:pPr>
            <a:endParaRPr lang="it-IT" smtClean="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1713" name="Rectangle 7"/>
          <p:cNvSpPr>
            <a:spLocks noGrp="1" noChangeArrowheads="1"/>
          </p:cNvSpPr>
          <p:nvPr>
            <p:ph type="sldNum" sz="quarter" idx="5"/>
          </p:nvPr>
        </p:nvSpPr>
        <p:spPr>
          <a:noFill/>
        </p:spPr>
        <p:txBody>
          <a:bodyPr/>
          <a:lstStyle/>
          <a:p>
            <a:fld id="{AED87CC8-FE84-4F3D-96CF-546CD69A6E4F}" type="slidenum">
              <a:rPr lang="it-IT" smtClean="0"/>
              <a:pPr/>
              <a:t>61</a:t>
            </a:fld>
            <a:endParaRPr lang="it-IT" smtClean="0"/>
          </a:p>
        </p:txBody>
      </p:sp>
      <p:sp>
        <p:nvSpPr>
          <p:cNvPr id="371714" name="Rectangle 2"/>
          <p:cNvSpPr>
            <a:spLocks noGrp="1" noRot="1" noChangeAspect="1" noChangeArrowheads="1" noTextEdit="1"/>
          </p:cNvSpPr>
          <p:nvPr>
            <p:ph type="sldImg"/>
          </p:nvPr>
        </p:nvSpPr>
        <p:spPr>
          <a:xfrm>
            <a:off x="1001713" y="728663"/>
            <a:ext cx="4854575" cy="3641725"/>
          </a:xfrm>
          <a:ln/>
        </p:spPr>
      </p:sp>
      <p:sp>
        <p:nvSpPr>
          <p:cNvPr id="371715" name="Rectangle 3"/>
          <p:cNvSpPr>
            <a:spLocks noGrp="1" noChangeArrowheads="1"/>
          </p:cNvSpPr>
          <p:nvPr>
            <p:ph type="body" idx="1"/>
          </p:nvPr>
        </p:nvSpPr>
        <p:spPr>
          <a:xfrm>
            <a:off x="914400" y="4614863"/>
            <a:ext cx="5027613" cy="4370387"/>
          </a:xfrm>
          <a:noFill/>
          <a:ln/>
        </p:spPr>
        <p:txBody>
          <a:bodyPr/>
          <a:lstStyle/>
          <a:p>
            <a:endParaRPr lang="it-IT" smtClean="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4785" name="Rectangle 7"/>
          <p:cNvSpPr>
            <a:spLocks noGrp="1" noChangeArrowheads="1"/>
          </p:cNvSpPr>
          <p:nvPr>
            <p:ph type="sldNum" sz="quarter" idx="5"/>
          </p:nvPr>
        </p:nvSpPr>
        <p:spPr>
          <a:noFill/>
        </p:spPr>
        <p:txBody>
          <a:bodyPr/>
          <a:lstStyle/>
          <a:p>
            <a:fld id="{5026A9D9-BA03-47E0-A6E6-16DD7F6BFDEF}" type="slidenum">
              <a:rPr lang="it-IT" smtClean="0"/>
              <a:pPr/>
              <a:t>62</a:t>
            </a:fld>
            <a:endParaRPr lang="it-IT" smtClean="0"/>
          </a:p>
        </p:txBody>
      </p:sp>
      <p:sp>
        <p:nvSpPr>
          <p:cNvPr id="374786" name="Rectangle 2"/>
          <p:cNvSpPr>
            <a:spLocks noGrp="1" noRot="1" noChangeAspect="1" noChangeArrowheads="1" noTextEdit="1"/>
          </p:cNvSpPr>
          <p:nvPr>
            <p:ph type="sldImg"/>
          </p:nvPr>
        </p:nvSpPr>
        <p:spPr>
          <a:xfrm>
            <a:off x="1001713" y="728663"/>
            <a:ext cx="4854575" cy="3641725"/>
          </a:xfrm>
          <a:solidFill>
            <a:srgbClr val="FFFFFF"/>
          </a:solidFill>
          <a:ln/>
        </p:spPr>
      </p:sp>
      <p:sp>
        <p:nvSpPr>
          <p:cNvPr id="374787" name="Rectangle 3"/>
          <p:cNvSpPr>
            <a:spLocks noGrp="1" noChangeArrowheads="1"/>
          </p:cNvSpPr>
          <p:nvPr>
            <p:ph type="body" idx="1"/>
          </p:nvPr>
        </p:nvSpPr>
        <p:spPr>
          <a:xfrm>
            <a:off x="914400" y="4614863"/>
            <a:ext cx="5027613" cy="4370387"/>
          </a:xfrm>
          <a:solidFill>
            <a:srgbClr val="FFFFFF"/>
          </a:solidFill>
          <a:ln>
            <a:solidFill>
              <a:srgbClr val="000000"/>
            </a:solidFill>
          </a:ln>
        </p:spPr>
        <p:txBody>
          <a:bodyPr/>
          <a:lstStyle/>
          <a:p>
            <a:r>
              <a:rPr lang="en-US" smtClean="0"/>
              <a:t>The inverted U diagram depicting performance vs anxiety demonstrates that there is a an optimum amount of anxiety for optimum performance. The complete removal of anxiety does not improve performance. This seems logical but as we develop more and more sophistication we can sometimes impede ourselves. Example of this is the recent psychiatry board examination. This is an oral examination. As such candidates with excessive levels of anxiety may perform poorly due to the difficulty with concentration which accompanies their excess anxiety. Others may fear being too anxious and take beta blockers to block anxiety and subsequently have a deterioration in performance. The question of when and whether someone should take beta blockers to treat performance anxiety is a complicated one. Clearly there should be some discomfort in performing many important roles. The anxiety heightens our awareness and concentration. A good rule of thumb is that you should take tests under the conditions that you perform on a daily basis. </a:t>
            </a:r>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6833" name="Rectangle 7"/>
          <p:cNvSpPr>
            <a:spLocks noGrp="1" noChangeArrowheads="1"/>
          </p:cNvSpPr>
          <p:nvPr>
            <p:ph type="sldNum" sz="quarter" idx="5"/>
          </p:nvPr>
        </p:nvSpPr>
        <p:spPr>
          <a:noFill/>
        </p:spPr>
        <p:txBody>
          <a:bodyPr/>
          <a:lstStyle/>
          <a:p>
            <a:fld id="{E19EC990-F848-4BFF-B68A-AF39518CF9B4}" type="slidenum">
              <a:rPr lang="it-IT" smtClean="0"/>
              <a:pPr/>
              <a:t>63</a:t>
            </a:fld>
            <a:endParaRPr lang="it-IT" smtClean="0"/>
          </a:p>
        </p:txBody>
      </p:sp>
      <p:sp>
        <p:nvSpPr>
          <p:cNvPr id="376834" name="Rectangle 2"/>
          <p:cNvSpPr>
            <a:spLocks noGrp="1" noRot="1" noChangeAspect="1" noChangeArrowheads="1" noTextEdit="1"/>
          </p:cNvSpPr>
          <p:nvPr>
            <p:ph type="sldImg"/>
          </p:nvPr>
        </p:nvSpPr>
        <p:spPr>
          <a:xfrm>
            <a:off x="1001713" y="728663"/>
            <a:ext cx="4854575" cy="3641725"/>
          </a:xfrm>
          <a:solidFill>
            <a:srgbClr val="FFFFFF"/>
          </a:solidFill>
          <a:ln/>
        </p:spPr>
      </p:sp>
      <p:sp>
        <p:nvSpPr>
          <p:cNvPr id="376835" name="Rectangle 3"/>
          <p:cNvSpPr>
            <a:spLocks noGrp="1" noChangeArrowheads="1"/>
          </p:cNvSpPr>
          <p:nvPr>
            <p:ph type="body" idx="1"/>
          </p:nvPr>
        </p:nvSpPr>
        <p:spPr>
          <a:xfrm>
            <a:off x="914400" y="4614863"/>
            <a:ext cx="5027613" cy="4370387"/>
          </a:xfrm>
          <a:solidFill>
            <a:srgbClr val="FFFFFF"/>
          </a:solidFill>
          <a:ln>
            <a:solidFill>
              <a:srgbClr val="000000"/>
            </a:solidFill>
          </a:ln>
        </p:spPr>
        <p:txBody>
          <a:bodyPr/>
          <a:lstStyle/>
          <a:p>
            <a:endParaRPr lang="it-IT" smtClean="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905" name="Rectangle 7"/>
          <p:cNvSpPr>
            <a:spLocks noGrp="1" noChangeArrowheads="1"/>
          </p:cNvSpPr>
          <p:nvPr>
            <p:ph type="sldNum" sz="quarter" idx="5"/>
          </p:nvPr>
        </p:nvSpPr>
        <p:spPr>
          <a:noFill/>
        </p:spPr>
        <p:txBody>
          <a:bodyPr/>
          <a:lstStyle/>
          <a:p>
            <a:fld id="{F8785AE5-E38D-4E82-A90B-BC7F89511F17}" type="slidenum">
              <a:rPr lang="it-IT" smtClean="0"/>
              <a:pPr/>
              <a:t>65</a:t>
            </a:fld>
            <a:endParaRPr lang="it-IT" smtClean="0"/>
          </a:p>
        </p:txBody>
      </p:sp>
      <p:sp>
        <p:nvSpPr>
          <p:cNvPr id="379906" name="Rectangle 2"/>
          <p:cNvSpPr>
            <a:spLocks noGrp="1" noRot="1" noChangeAspect="1" noChangeArrowheads="1" noTextEdit="1"/>
          </p:cNvSpPr>
          <p:nvPr>
            <p:ph type="sldImg"/>
          </p:nvPr>
        </p:nvSpPr>
        <p:spPr>
          <a:xfrm>
            <a:off x="1001713" y="728663"/>
            <a:ext cx="4854575" cy="3641725"/>
          </a:xfrm>
          <a:solidFill>
            <a:srgbClr val="FFFFFF"/>
          </a:solidFill>
          <a:ln/>
        </p:spPr>
      </p:sp>
      <p:sp>
        <p:nvSpPr>
          <p:cNvPr id="379907" name="Rectangle 3"/>
          <p:cNvSpPr>
            <a:spLocks noGrp="1" noChangeArrowheads="1"/>
          </p:cNvSpPr>
          <p:nvPr>
            <p:ph type="body" idx="1"/>
          </p:nvPr>
        </p:nvSpPr>
        <p:spPr>
          <a:xfrm>
            <a:off x="914400" y="4614863"/>
            <a:ext cx="5027613" cy="4370387"/>
          </a:xfrm>
          <a:solidFill>
            <a:srgbClr val="FFFFFF"/>
          </a:solidFill>
          <a:ln>
            <a:solidFill>
              <a:srgbClr val="000000"/>
            </a:solidFill>
          </a:ln>
        </p:spPr>
        <p:txBody>
          <a:bodyPr/>
          <a:lstStyle/>
          <a:p>
            <a:r>
              <a:rPr lang="it-IT" smtClean="0"/>
              <a:t>Qualità della vita è un concetto mutidimensionale</a:t>
            </a:r>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1953" name="Rectangle 7"/>
          <p:cNvSpPr>
            <a:spLocks noGrp="1" noChangeArrowheads="1"/>
          </p:cNvSpPr>
          <p:nvPr>
            <p:ph type="sldNum" sz="quarter" idx="5"/>
          </p:nvPr>
        </p:nvSpPr>
        <p:spPr>
          <a:noFill/>
        </p:spPr>
        <p:txBody>
          <a:bodyPr/>
          <a:lstStyle/>
          <a:p>
            <a:fld id="{11991016-F80C-407D-B51E-BBC5C8DE1DA3}" type="slidenum">
              <a:rPr lang="it-IT" smtClean="0">
                <a:solidFill>
                  <a:srgbClr val="FFFFFF"/>
                </a:solidFill>
              </a:rPr>
              <a:pPr/>
              <a:t>66</a:t>
            </a:fld>
            <a:endParaRPr lang="it-IT" smtClean="0">
              <a:solidFill>
                <a:srgbClr val="FFFFFF"/>
              </a:solidFill>
            </a:endParaRPr>
          </a:p>
        </p:txBody>
      </p:sp>
      <p:sp>
        <p:nvSpPr>
          <p:cNvPr id="381954" name="Rectangle 2"/>
          <p:cNvSpPr>
            <a:spLocks noGrp="1" noRot="1" noChangeAspect="1" noChangeArrowheads="1" noTextEdit="1"/>
          </p:cNvSpPr>
          <p:nvPr>
            <p:ph type="sldImg"/>
          </p:nvPr>
        </p:nvSpPr>
        <p:spPr>
          <a:xfrm>
            <a:off x="1042988" y="762000"/>
            <a:ext cx="4772025" cy="3579813"/>
          </a:xfrm>
          <a:ln/>
        </p:spPr>
      </p:sp>
      <p:sp>
        <p:nvSpPr>
          <p:cNvPr id="381955" name="Rectangle 3"/>
          <p:cNvSpPr>
            <a:spLocks noGrp="1" noChangeArrowheads="1"/>
          </p:cNvSpPr>
          <p:nvPr>
            <p:ph type="body" idx="1"/>
          </p:nvPr>
        </p:nvSpPr>
        <p:spPr>
          <a:noFill/>
          <a:ln/>
        </p:spPr>
        <p:txBody>
          <a:bodyPr/>
          <a:lstStyle/>
          <a:p>
            <a:pPr marL="228600" indent="-228600">
              <a:lnSpc>
                <a:spcPct val="80000"/>
              </a:lnSpc>
            </a:pPr>
            <a:endParaRPr lang="it-IT" smtClean="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4001" name="Rectangle 7"/>
          <p:cNvSpPr>
            <a:spLocks noGrp="1" noChangeArrowheads="1"/>
          </p:cNvSpPr>
          <p:nvPr>
            <p:ph type="sldNum" sz="quarter" idx="5"/>
          </p:nvPr>
        </p:nvSpPr>
        <p:spPr>
          <a:noFill/>
        </p:spPr>
        <p:txBody>
          <a:bodyPr/>
          <a:lstStyle/>
          <a:p>
            <a:fld id="{76AC7DAC-FF5B-4E3F-B1AE-347A7595918D}" type="slidenum">
              <a:rPr lang="it-IT" smtClean="0"/>
              <a:pPr/>
              <a:t>67</a:t>
            </a:fld>
            <a:endParaRPr lang="it-IT" smtClean="0"/>
          </a:p>
        </p:txBody>
      </p:sp>
      <p:sp>
        <p:nvSpPr>
          <p:cNvPr id="384002" name="Rectangle 2"/>
          <p:cNvSpPr>
            <a:spLocks noGrp="1" noRot="1" noChangeAspect="1" noChangeArrowheads="1" noTextEdit="1"/>
          </p:cNvSpPr>
          <p:nvPr>
            <p:ph type="sldImg"/>
          </p:nvPr>
        </p:nvSpPr>
        <p:spPr>
          <a:xfrm>
            <a:off x="1182688" y="163513"/>
            <a:ext cx="4543425" cy="3406775"/>
          </a:xfrm>
          <a:ln w="12700" cap="flat">
            <a:solidFill>
              <a:schemeClr val="tx1"/>
            </a:solidFill>
          </a:ln>
        </p:spPr>
      </p:sp>
      <p:sp>
        <p:nvSpPr>
          <p:cNvPr id="384003" name="Rectangle 3"/>
          <p:cNvSpPr>
            <a:spLocks noGrp="1" noChangeArrowheads="1"/>
          </p:cNvSpPr>
          <p:nvPr>
            <p:ph type="body" idx="1"/>
          </p:nvPr>
        </p:nvSpPr>
        <p:spPr>
          <a:xfrm>
            <a:off x="393700" y="3783013"/>
            <a:ext cx="6080125" cy="5553075"/>
          </a:xfrm>
          <a:noFill/>
          <a:ln/>
        </p:spPr>
        <p:txBody>
          <a:bodyPr lIns="90487" tIns="44450" rIns="90487" bIns="44450"/>
          <a:lstStyle/>
          <a:p>
            <a:pPr algn="just"/>
            <a:r>
              <a:rPr lang="en-US" sz="1400" smtClean="0">
                <a:solidFill>
                  <a:srgbClr val="000000"/>
                </a:solidFill>
                <a:latin typeface="Times"/>
              </a:rPr>
              <a:t>Significato adattativo</a:t>
            </a:r>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6049" name="Rectangle 7"/>
          <p:cNvSpPr>
            <a:spLocks noGrp="1" noChangeArrowheads="1"/>
          </p:cNvSpPr>
          <p:nvPr>
            <p:ph type="sldNum" sz="quarter" idx="5"/>
          </p:nvPr>
        </p:nvSpPr>
        <p:spPr>
          <a:noFill/>
        </p:spPr>
        <p:txBody>
          <a:bodyPr/>
          <a:lstStyle/>
          <a:p>
            <a:fld id="{43E2C55F-4EFD-4384-81AB-33C2A22D256B}" type="slidenum">
              <a:rPr lang="it-IT" smtClean="0"/>
              <a:pPr/>
              <a:t>68</a:t>
            </a:fld>
            <a:endParaRPr lang="it-IT" smtClean="0"/>
          </a:p>
        </p:txBody>
      </p:sp>
      <p:sp>
        <p:nvSpPr>
          <p:cNvPr id="386050" name="Rectangle 2"/>
          <p:cNvSpPr>
            <a:spLocks noGrp="1" noRot="1" noChangeAspect="1" noChangeArrowheads="1" noTextEdit="1"/>
          </p:cNvSpPr>
          <p:nvPr>
            <p:ph type="sldImg"/>
          </p:nvPr>
        </p:nvSpPr>
        <p:spPr>
          <a:xfrm>
            <a:off x="1182688" y="163513"/>
            <a:ext cx="4543425" cy="3406775"/>
          </a:xfrm>
          <a:ln w="12700" cap="flat">
            <a:solidFill>
              <a:schemeClr val="tx1"/>
            </a:solidFill>
          </a:ln>
        </p:spPr>
      </p:sp>
      <p:sp>
        <p:nvSpPr>
          <p:cNvPr id="386051" name="Rectangle 3"/>
          <p:cNvSpPr>
            <a:spLocks noGrp="1" noChangeArrowheads="1"/>
          </p:cNvSpPr>
          <p:nvPr>
            <p:ph type="body" idx="1"/>
          </p:nvPr>
        </p:nvSpPr>
        <p:spPr>
          <a:xfrm>
            <a:off x="393700" y="3783013"/>
            <a:ext cx="6080125" cy="5553075"/>
          </a:xfrm>
          <a:noFill/>
          <a:ln/>
        </p:spPr>
        <p:txBody>
          <a:bodyPr lIns="90487" tIns="44450" rIns="90487" bIns="44450"/>
          <a:lstStyle/>
          <a:p>
            <a:pPr algn="just"/>
            <a:endParaRPr lang="en-US" sz="1400" smtClean="0">
              <a:solidFill>
                <a:srgbClr val="000000"/>
              </a:solidFill>
              <a:latin typeface="Times"/>
            </a:endParaRPr>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88098" name="Rectangle 7"/>
          <p:cNvSpPr>
            <a:spLocks noGrp="1" noChangeArrowheads="1"/>
          </p:cNvSpPr>
          <p:nvPr>
            <p:ph type="sldNum" sz="quarter" idx="5"/>
          </p:nvPr>
        </p:nvSpPr>
        <p:spPr>
          <a:noFill/>
        </p:spPr>
        <p:txBody>
          <a:bodyPr/>
          <a:lstStyle/>
          <a:p>
            <a:fld id="{05D6CB5A-E1B1-4004-AA74-8CDF7E4D06C6}" type="slidenum">
              <a:rPr lang="it-IT" smtClean="0"/>
              <a:pPr/>
              <a:t>69</a:t>
            </a:fld>
            <a:endParaRPr lang="it-IT" smtClean="0"/>
          </a:p>
        </p:txBody>
      </p:sp>
      <p:sp>
        <p:nvSpPr>
          <p:cNvPr id="388099" name="Rectangle 2"/>
          <p:cNvSpPr>
            <a:spLocks noGrp="1" noRot="1" noChangeAspect="1" noChangeArrowheads="1" noTextEdit="1"/>
          </p:cNvSpPr>
          <p:nvPr>
            <p:ph type="sldImg"/>
          </p:nvPr>
        </p:nvSpPr>
        <p:spPr>
          <a:solidFill>
            <a:srgbClr val="FFFFFF"/>
          </a:solidFill>
          <a:ln/>
        </p:spPr>
      </p:sp>
      <p:sp>
        <p:nvSpPr>
          <p:cNvPr id="388100" name="Rectangle 3"/>
          <p:cNvSpPr>
            <a:spLocks noGrp="1" noChangeArrowheads="1"/>
          </p:cNvSpPr>
          <p:nvPr>
            <p:ph type="body" idx="1"/>
          </p:nvPr>
        </p:nvSpPr>
        <p:spPr>
          <a:xfrm>
            <a:off x="914400" y="4648200"/>
            <a:ext cx="5027613" cy="261938"/>
          </a:xfrm>
          <a:noFill/>
          <a:ln/>
        </p:spPr>
        <p:txBody>
          <a:bodyPr lIns="90000" tIns="46800" rIns="90000" bIns="46800">
            <a:spAutoFit/>
          </a:bodyPr>
          <a:lstStyle/>
          <a:p>
            <a:pPr defTabSz="449263">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smtClean="0"/>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0145" name="Rectangle 7"/>
          <p:cNvSpPr>
            <a:spLocks noGrp="1" noChangeArrowheads="1"/>
          </p:cNvSpPr>
          <p:nvPr>
            <p:ph type="sldNum" sz="quarter" idx="5"/>
          </p:nvPr>
        </p:nvSpPr>
        <p:spPr>
          <a:noFill/>
        </p:spPr>
        <p:txBody>
          <a:bodyPr/>
          <a:lstStyle/>
          <a:p>
            <a:fld id="{689E94CF-1F4B-4ADA-96A2-2C4480B09522}" type="slidenum">
              <a:rPr lang="it-IT" smtClean="0"/>
              <a:pPr/>
              <a:t>70</a:t>
            </a:fld>
            <a:endParaRPr lang="it-IT" smtClean="0"/>
          </a:p>
        </p:txBody>
      </p:sp>
      <p:sp>
        <p:nvSpPr>
          <p:cNvPr id="390146" name="Rectangle 2"/>
          <p:cNvSpPr>
            <a:spLocks noGrp="1" noRot="1" noChangeAspect="1" noChangeArrowheads="1" noTextEdit="1"/>
          </p:cNvSpPr>
          <p:nvPr>
            <p:ph type="sldImg"/>
          </p:nvPr>
        </p:nvSpPr>
        <p:spPr>
          <a:xfrm>
            <a:off x="1182688" y="163513"/>
            <a:ext cx="4543425" cy="3406775"/>
          </a:xfrm>
          <a:ln w="12700" cap="flat">
            <a:solidFill>
              <a:schemeClr val="tx1"/>
            </a:solidFill>
          </a:ln>
        </p:spPr>
      </p:sp>
      <p:sp>
        <p:nvSpPr>
          <p:cNvPr id="390147" name="Rectangle 3"/>
          <p:cNvSpPr>
            <a:spLocks noGrp="1" noChangeArrowheads="1"/>
          </p:cNvSpPr>
          <p:nvPr>
            <p:ph type="body" idx="1"/>
          </p:nvPr>
        </p:nvSpPr>
        <p:spPr>
          <a:xfrm>
            <a:off x="393700" y="3783013"/>
            <a:ext cx="6080125" cy="5553075"/>
          </a:xfrm>
          <a:noFill/>
          <a:ln/>
        </p:spPr>
        <p:txBody>
          <a:bodyPr lIns="90487" tIns="44450" rIns="90487" bIns="44450"/>
          <a:lstStyle/>
          <a:p>
            <a:pPr algn="just"/>
            <a:endParaRPr lang="en-US" sz="1400" smtClean="0">
              <a:solidFill>
                <a:srgbClr val="000000"/>
              </a:solidFill>
              <a:latin typeface="Times"/>
            </a:endParaRPr>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2193" name="Rectangle 7"/>
          <p:cNvSpPr>
            <a:spLocks noGrp="1" noChangeArrowheads="1"/>
          </p:cNvSpPr>
          <p:nvPr>
            <p:ph type="sldNum" sz="quarter" idx="5"/>
          </p:nvPr>
        </p:nvSpPr>
        <p:spPr>
          <a:noFill/>
        </p:spPr>
        <p:txBody>
          <a:bodyPr/>
          <a:lstStyle/>
          <a:p>
            <a:fld id="{71F208CC-90F2-479A-852B-86CD3FE7AC31}" type="slidenum">
              <a:rPr lang="it-IT" smtClean="0"/>
              <a:pPr/>
              <a:t>71</a:t>
            </a:fld>
            <a:endParaRPr lang="it-IT" smtClean="0"/>
          </a:p>
        </p:txBody>
      </p:sp>
      <p:sp>
        <p:nvSpPr>
          <p:cNvPr id="392194" name="Rectangle 2"/>
          <p:cNvSpPr>
            <a:spLocks noChangeArrowheads="1"/>
          </p:cNvSpPr>
          <p:nvPr/>
        </p:nvSpPr>
        <p:spPr bwMode="auto">
          <a:xfrm>
            <a:off x="3884613" y="0"/>
            <a:ext cx="2971800" cy="485775"/>
          </a:xfrm>
          <a:prstGeom prst="rect">
            <a:avLst/>
          </a:prstGeom>
          <a:noFill/>
          <a:ln w="12700">
            <a:noFill/>
            <a:miter lim="800000"/>
            <a:headEnd/>
            <a:tailEnd/>
          </a:ln>
        </p:spPr>
        <p:txBody>
          <a:bodyPr wrap="none" anchor="ctr"/>
          <a:lstStyle/>
          <a:p>
            <a:endParaRPr lang="it-IT"/>
          </a:p>
        </p:txBody>
      </p:sp>
      <p:sp>
        <p:nvSpPr>
          <p:cNvPr id="392195" name="Rectangle 3"/>
          <p:cNvSpPr>
            <a:spLocks noChangeArrowheads="1"/>
          </p:cNvSpPr>
          <p:nvPr/>
        </p:nvSpPr>
        <p:spPr bwMode="auto">
          <a:xfrm>
            <a:off x="3884613" y="9228138"/>
            <a:ext cx="2971800" cy="485775"/>
          </a:xfrm>
          <a:prstGeom prst="rect">
            <a:avLst/>
          </a:prstGeom>
          <a:noFill/>
          <a:ln w="12700">
            <a:noFill/>
            <a:miter lim="800000"/>
            <a:headEnd/>
            <a:tailEnd/>
          </a:ln>
        </p:spPr>
        <p:txBody>
          <a:bodyPr lIns="18774" tIns="0" rIns="18774" bIns="0" anchor="b"/>
          <a:lstStyle/>
          <a:p>
            <a:pPr algn="r" defTabSz="901700" eaLnBrk="0" hangingPunct="0"/>
            <a:r>
              <a:rPr lang="en-US" altLang="en-US" sz="1000" i="1">
                <a:latin typeface="Times New Roman" pitchFamily="18" charset="0"/>
              </a:rPr>
              <a:t>3</a:t>
            </a:r>
          </a:p>
        </p:txBody>
      </p:sp>
      <p:sp>
        <p:nvSpPr>
          <p:cNvPr id="392196" name="Rectangle 4"/>
          <p:cNvSpPr>
            <a:spLocks noChangeArrowheads="1"/>
          </p:cNvSpPr>
          <p:nvPr/>
        </p:nvSpPr>
        <p:spPr bwMode="auto">
          <a:xfrm>
            <a:off x="0" y="9228138"/>
            <a:ext cx="2971800" cy="485775"/>
          </a:xfrm>
          <a:prstGeom prst="rect">
            <a:avLst/>
          </a:prstGeom>
          <a:noFill/>
          <a:ln w="12700">
            <a:noFill/>
            <a:miter lim="800000"/>
            <a:headEnd/>
            <a:tailEnd/>
          </a:ln>
        </p:spPr>
        <p:txBody>
          <a:bodyPr wrap="none" anchor="ctr"/>
          <a:lstStyle/>
          <a:p>
            <a:endParaRPr lang="it-IT"/>
          </a:p>
        </p:txBody>
      </p:sp>
      <p:sp>
        <p:nvSpPr>
          <p:cNvPr id="392197" name="Rectangle 5"/>
          <p:cNvSpPr>
            <a:spLocks noChangeArrowheads="1"/>
          </p:cNvSpPr>
          <p:nvPr/>
        </p:nvSpPr>
        <p:spPr bwMode="auto">
          <a:xfrm>
            <a:off x="0" y="0"/>
            <a:ext cx="2971800" cy="485775"/>
          </a:xfrm>
          <a:prstGeom prst="rect">
            <a:avLst/>
          </a:prstGeom>
          <a:noFill/>
          <a:ln w="12700">
            <a:noFill/>
            <a:miter lim="800000"/>
            <a:headEnd/>
            <a:tailEnd/>
          </a:ln>
        </p:spPr>
        <p:txBody>
          <a:bodyPr wrap="none" anchor="ctr"/>
          <a:lstStyle/>
          <a:p>
            <a:endParaRPr lang="it-IT"/>
          </a:p>
        </p:txBody>
      </p:sp>
      <p:sp>
        <p:nvSpPr>
          <p:cNvPr id="392198" name="Rectangle 6"/>
          <p:cNvSpPr>
            <a:spLocks noGrp="1" noChangeArrowheads="1"/>
          </p:cNvSpPr>
          <p:nvPr>
            <p:ph type="body" idx="1"/>
          </p:nvPr>
        </p:nvSpPr>
        <p:spPr>
          <a:xfrm>
            <a:off x="914400" y="4613275"/>
            <a:ext cx="5027613" cy="4371975"/>
          </a:xfrm>
          <a:noFill/>
          <a:ln/>
        </p:spPr>
        <p:txBody>
          <a:bodyPr lIns="89176" tIns="43805" rIns="89176" bIns="43805"/>
          <a:lstStyle/>
          <a:p>
            <a:endParaRPr lang="en-US" altLang="en-US" smtClean="0"/>
          </a:p>
        </p:txBody>
      </p:sp>
      <p:sp>
        <p:nvSpPr>
          <p:cNvPr id="392199" name="Rectangle 7"/>
          <p:cNvSpPr>
            <a:spLocks noGrp="1" noRot="1" noChangeAspect="1" noChangeArrowheads="1" noTextEdit="1"/>
          </p:cNvSpPr>
          <p:nvPr>
            <p:ph type="sldImg"/>
          </p:nvPr>
        </p:nvSpPr>
        <p:spPr>
          <a:xfrm>
            <a:off x="1008063" y="735013"/>
            <a:ext cx="4840287" cy="3629025"/>
          </a:xfrm>
          <a:ln w="12700" cap="flat">
            <a:solidFill>
              <a:schemeClr val="tx1"/>
            </a:solidFill>
          </a:ln>
        </p:spPr>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6289" name="Rectangle 7"/>
          <p:cNvSpPr>
            <a:spLocks noGrp="1" noChangeArrowheads="1"/>
          </p:cNvSpPr>
          <p:nvPr>
            <p:ph type="sldNum" sz="quarter" idx="5"/>
          </p:nvPr>
        </p:nvSpPr>
        <p:spPr>
          <a:noFill/>
        </p:spPr>
        <p:txBody>
          <a:bodyPr/>
          <a:lstStyle/>
          <a:p>
            <a:fld id="{2204E72B-9C6B-4A46-8BA3-5D6F92A25EA9}" type="slidenum">
              <a:rPr lang="it-IT" smtClean="0"/>
              <a:pPr/>
              <a:t>74</a:t>
            </a:fld>
            <a:endParaRPr lang="it-IT" smtClean="0"/>
          </a:p>
        </p:txBody>
      </p:sp>
      <p:sp>
        <p:nvSpPr>
          <p:cNvPr id="396290" name="Rectangle 2"/>
          <p:cNvSpPr>
            <a:spLocks noGrp="1" noRot="1" noChangeAspect="1" noChangeArrowheads="1" noTextEdit="1"/>
          </p:cNvSpPr>
          <p:nvPr>
            <p:ph type="sldImg"/>
          </p:nvPr>
        </p:nvSpPr>
        <p:spPr>
          <a:xfrm>
            <a:off x="1182688" y="163513"/>
            <a:ext cx="4543425" cy="3406775"/>
          </a:xfrm>
          <a:ln w="12700" cap="flat">
            <a:solidFill>
              <a:schemeClr val="tx1"/>
            </a:solidFill>
          </a:ln>
        </p:spPr>
      </p:sp>
      <p:sp>
        <p:nvSpPr>
          <p:cNvPr id="396291" name="Rectangle 3"/>
          <p:cNvSpPr>
            <a:spLocks noGrp="1" noChangeArrowheads="1"/>
          </p:cNvSpPr>
          <p:nvPr>
            <p:ph type="body" idx="1"/>
          </p:nvPr>
        </p:nvSpPr>
        <p:spPr>
          <a:xfrm>
            <a:off x="393700" y="3783013"/>
            <a:ext cx="6080125" cy="5553075"/>
          </a:xfrm>
          <a:noFill/>
          <a:ln/>
        </p:spPr>
        <p:txBody>
          <a:bodyPr lIns="90487" tIns="44450" rIns="90487" bIns="44450"/>
          <a:lstStyle/>
          <a:p>
            <a:pPr algn="just"/>
            <a:endParaRPr lang="en-US" sz="1400" smtClean="0">
              <a:solidFill>
                <a:srgbClr val="000000"/>
              </a:solidFill>
              <a:latin typeface="Times"/>
            </a:endParaRPr>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98338" name="Rectangle 7"/>
          <p:cNvSpPr>
            <a:spLocks noGrp="1" noChangeArrowheads="1"/>
          </p:cNvSpPr>
          <p:nvPr>
            <p:ph type="sldNum" sz="quarter" idx="5"/>
          </p:nvPr>
        </p:nvSpPr>
        <p:spPr>
          <a:noFill/>
        </p:spPr>
        <p:txBody>
          <a:bodyPr/>
          <a:lstStyle/>
          <a:p>
            <a:fld id="{ECCBA04B-F12E-4D79-9C0A-1745FF6540C2}" type="slidenum">
              <a:rPr lang="it-IT" smtClean="0"/>
              <a:pPr/>
              <a:t>75</a:t>
            </a:fld>
            <a:endParaRPr lang="it-IT" smtClean="0"/>
          </a:p>
        </p:txBody>
      </p:sp>
      <p:sp>
        <p:nvSpPr>
          <p:cNvPr id="398339" name="Rectangle 2"/>
          <p:cNvSpPr>
            <a:spLocks noGrp="1" noRot="1" noChangeAspect="1" noChangeArrowheads="1" noTextEdit="1"/>
          </p:cNvSpPr>
          <p:nvPr>
            <p:ph type="sldImg"/>
          </p:nvPr>
        </p:nvSpPr>
        <p:spPr>
          <a:solidFill>
            <a:srgbClr val="FFFFFF"/>
          </a:solidFill>
          <a:ln/>
        </p:spPr>
      </p:sp>
      <p:sp>
        <p:nvSpPr>
          <p:cNvPr id="398340" name="Rectangle 3"/>
          <p:cNvSpPr>
            <a:spLocks noGrp="1" noChangeArrowheads="1"/>
          </p:cNvSpPr>
          <p:nvPr>
            <p:ph type="body" idx="1"/>
          </p:nvPr>
        </p:nvSpPr>
        <p:spPr>
          <a:xfrm>
            <a:off x="914400" y="4648200"/>
            <a:ext cx="5027613" cy="261938"/>
          </a:xfrm>
          <a:noFill/>
          <a:ln/>
        </p:spPr>
        <p:txBody>
          <a:bodyPr lIns="90000" tIns="46800" rIns="90000" bIns="46800">
            <a:spAutoFit/>
          </a:bodyPr>
          <a:lstStyle/>
          <a:p>
            <a:pPr defTabSz="449263">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it-IT" smtClean="0">
              <a:cs typeface="Lucida Sans Unicode" pitchFamily="34" charset="0"/>
            </a:endParaRPr>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0385" name="Rectangle 7"/>
          <p:cNvSpPr>
            <a:spLocks noGrp="1" noChangeArrowheads="1"/>
          </p:cNvSpPr>
          <p:nvPr>
            <p:ph type="sldNum" sz="quarter" idx="5"/>
          </p:nvPr>
        </p:nvSpPr>
        <p:spPr>
          <a:noFill/>
        </p:spPr>
        <p:txBody>
          <a:bodyPr/>
          <a:lstStyle/>
          <a:p>
            <a:fld id="{8521EA27-0A49-475D-9765-DD9D9A6E9411}" type="slidenum">
              <a:rPr lang="it-IT" smtClean="0"/>
              <a:pPr/>
              <a:t>76</a:t>
            </a:fld>
            <a:endParaRPr lang="it-IT" smtClean="0"/>
          </a:p>
        </p:txBody>
      </p:sp>
      <p:sp>
        <p:nvSpPr>
          <p:cNvPr id="400386" name="Rectangle 2"/>
          <p:cNvSpPr>
            <a:spLocks noGrp="1" noRot="1" noChangeAspect="1" noChangeArrowheads="1" noTextEdit="1"/>
          </p:cNvSpPr>
          <p:nvPr>
            <p:ph type="sldImg"/>
          </p:nvPr>
        </p:nvSpPr>
        <p:spPr>
          <a:xfrm>
            <a:off x="1182688" y="163513"/>
            <a:ext cx="4543425" cy="3406775"/>
          </a:xfrm>
          <a:ln w="12700" cap="flat">
            <a:solidFill>
              <a:schemeClr val="tx1"/>
            </a:solidFill>
          </a:ln>
        </p:spPr>
      </p:sp>
      <p:sp>
        <p:nvSpPr>
          <p:cNvPr id="400387" name="Rectangle 3"/>
          <p:cNvSpPr>
            <a:spLocks noGrp="1" noChangeArrowheads="1"/>
          </p:cNvSpPr>
          <p:nvPr>
            <p:ph type="body" idx="1"/>
          </p:nvPr>
        </p:nvSpPr>
        <p:spPr>
          <a:xfrm>
            <a:off x="393700" y="3783013"/>
            <a:ext cx="6080125" cy="5553075"/>
          </a:xfrm>
          <a:noFill/>
          <a:ln/>
        </p:spPr>
        <p:txBody>
          <a:bodyPr lIns="90487" tIns="44450" rIns="90487" bIns="44450"/>
          <a:lstStyle/>
          <a:p>
            <a:pPr algn="just"/>
            <a:r>
              <a:rPr lang="it-IT" sz="1400" smtClean="0">
                <a:solidFill>
                  <a:srgbClr val="000000"/>
                </a:solidFill>
                <a:latin typeface="Times"/>
              </a:rPr>
              <a:t>Dati sulla realtà italiana, presentati alla SOPSI 2002 (Società Italiana di Psicopatologia); indagine condotta dalla Società con questionari nei centri di cura</a:t>
            </a:r>
          </a:p>
          <a:p>
            <a:pPr algn="just"/>
            <a:r>
              <a:rPr lang="it-IT" sz="1400" smtClean="0">
                <a:solidFill>
                  <a:srgbClr val="000000"/>
                </a:solidFill>
                <a:latin typeface="Times"/>
              </a:rPr>
              <a:t>Altre manifestazioni, come svogliatezza, inquietudine specie nei giovani atc</a:t>
            </a:r>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2433" name="Rectangle 7"/>
          <p:cNvSpPr>
            <a:spLocks noGrp="1" noChangeArrowheads="1"/>
          </p:cNvSpPr>
          <p:nvPr>
            <p:ph type="sldNum" sz="quarter" idx="5"/>
          </p:nvPr>
        </p:nvSpPr>
        <p:spPr>
          <a:noFill/>
        </p:spPr>
        <p:txBody>
          <a:bodyPr/>
          <a:lstStyle/>
          <a:p>
            <a:fld id="{4C2FA0A9-2310-49D3-AC8F-1E26CAFB22E5}" type="slidenum">
              <a:rPr lang="it-IT" smtClean="0"/>
              <a:pPr/>
              <a:t>77</a:t>
            </a:fld>
            <a:endParaRPr lang="it-IT" smtClean="0"/>
          </a:p>
        </p:txBody>
      </p:sp>
      <p:sp>
        <p:nvSpPr>
          <p:cNvPr id="402434" name="Rectangle 2"/>
          <p:cNvSpPr>
            <a:spLocks noGrp="1" noRot="1" noChangeAspect="1" noChangeArrowheads="1" noTextEdit="1"/>
          </p:cNvSpPr>
          <p:nvPr>
            <p:ph type="sldImg"/>
          </p:nvPr>
        </p:nvSpPr>
        <p:spPr>
          <a:xfrm>
            <a:off x="1182688" y="163513"/>
            <a:ext cx="4543425" cy="3406775"/>
          </a:xfrm>
          <a:ln w="12700" cap="flat">
            <a:solidFill>
              <a:schemeClr val="tx1"/>
            </a:solidFill>
          </a:ln>
        </p:spPr>
      </p:sp>
      <p:sp>
        <p:nvSpPr>
          <p:cNvPr id="402435" name="Rectangle 3"/>
          <p:cNvSpPr>
            <a:spLocks noGrp="1" noChangeArrowheads="1"/>
          </p:cNvSpPr>
          <p:nvPr>
            <p:ph type="body" idx="1"/>
          </p:nvPr>
        </p:nvSpPr>
        <p:spPr>
          <a:xfrm>
            <a:off x="393700" y="3783013"/>
            <a:ext cx="6080125" cy="5553075"/>
          </a:xfrm>
          <a:noFill/>
          <a:ln/>
        </p:spPr>
        <p:txBody>
          <a:bodyPr lIns="90487" tIns="44450" rIns="90487" bIns="44450"/>
          <a:lstStyle/>
          <a:p>
            <a:pPr algn="just"/>
            <a:endParaRPr lang="en-US" sz="1400" smtClean="0">
              <a:solidFill>
                <a:srgbClr val="000000"/>
              </a:solidFill>
              <a:latin typeface="Times"/>
            </a:endParaRPr>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4481" name="Rectangle 7"/>
          <p:cNvSpPr>
            <a:spLocks noGrp="1" noChangeArrowheads="1"/>
          </p:cNvSpPr>
          <p:nvPr>
            <p:ph type="sldNum" sz="quarter" idx="5"/>
          </p:nvPr>
        </p:nvSpPr>
        <p:spPr>
          <a:noFill/>
        </p:spPr>
        <p:txBody>
          <a:bodyPr/>
          <a:lstStyle/>
          <a:p>
            <a:fld id="{8D2EE9CC-C301-4989-BC41-CCE0E2E4AD5B}" type="slidenum">
              <a:rPr lang="it-IT" smtClean="0"/>
              <a:pPr/>
              <a:t>78</a:t>
            </a:fld>
            <a:endParaRPr lang="it-IT" smtClean="0"/>
          </a:p>
        </p:txBody>
      </p:sp>
      <p:sp>
        <p:nvSpPr>
          <p:cNvPr id="404482" name="Rectangle 2"/>
          <p:cNvSpPr>
            <a:spLocks noGrp="1" noRot="1" noChangeAspect="1" noChangeArrowheads="1" noTextEdit="1"/>
          </p:cNvSpPr>
          <p:nvPr>
            <p:ph type="sldImg"/>
          </p:nvPr>
        </p:nvSpPr>
        <p:spPr>
          <a:xfrm>
            <a:off x="1001713" y="728663"/>
            <a:ext cx="4854575" cy="3641725"/>
          </a:xfrm>
          <a:solidFill>
            <a:srgbClr val="FFFFFF"/>
          </a:solidFill>
          <a:ln/>
        </p:spPr>
      </p:sp>
      <p:sp>
        <p:nvSpPr>
          <p:cNvPr id="404483" name="Rectangle 3"/>
          <p:cNvSpPr>
            <a:spLocks noGrp="1" noChangeArrowheads="1"/>
          </p:cNvSpPr>
          <p:nvPr>
            <p:ph type="body" idx="1"/>
          </p:nvPr>
        </p:nvSpPr>
        <p:spPr>
          <a:xfrm>
            <a:off x="914400" y="4614863"/>
            <a:ext cx="5027613" cy="4370387"/>
          </a:xfrm>
          <a:solidFill>
            <a:srgbClr val="FFFFFF"/>
          </a:solidFill>
          <a:ln>
            <a:solidFill>
              <a:srgbClr val="000000"/>
            </a:solidFill>
          </a:ln>
        </p:spPr>
        <p:txBody>
          <a:bodyPr/>
          <a:lstStyle/>
          <a:p>
            <a:r>
              <a:rPr lang="it-IT" smtClean="0"/>
              <a:t>I dati qui riportati sono estratti dal “Piano regionale della salute mentale” Regione Lombardia</a:t>
            </a:r>
          </a:p>
          <a:p>
            <a:r>
              <a:rPr lang="it-IT" b="1" smtClean="0"/>
              <a:t>(10 maggio 2004) </a:t>
            </a:r>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6529" name="Rectangle 7"/>
          <p:cNvSpPr>
            <a:spLocks noGrp="1" noChangeArrowheads="1"/>
          </p:cNvSpPr>
          <p:nvPr>
            <p:ph type="sldNum" sz="quarter" idx="5"/>
          </p:nvPr>
        </p:nvSpPr>
        <p:spPr>
          <a:noFill/>
        </p:spPr>
        <p:txBody>
          <a:bodyPr/>
          <a:lstStyle/>
          <a:p>
            <a:fld id="{C11388A0-5DA3-4C5A-B896-AC47EC3CBB39}" type="slidenum">
              <a:rPr lang="it-IT" smtClean="0"/>
              <a:pPr/>
              <a:t>79</a:t>
            </a:fld>
            <a:endParaRPr lang="it-IT" smtClean="0"/>
          </a:p>
        </p:txBody>
      </p:sp>
      <p:sp>
        <p:nvSpPr>
          <p:cNvPr id="406530" name="Rectangle 2"/>
          <p:cNvSpPr>
            <a:spLocks noGrp="1" noRot="1" noChangeAspect="1" noChangeArrowheads="1" noTextEdit="1"/>
          </p:cNvSpPr>
          <p:nvPr>
            <p:ph type="sldImg"/>
          </p:nvPr>
        </p:nvSpPr>
        <p:spPr>
          <a:xfrm>
            <a:off x="1000125" y="728663"/>
            <a:ext cx="4856163" cy="3641725"/>
          </a:xfrm>
          <a:solidFill>
            <a:srgbClr val="FFFFFF"/>
          </a:solidFill>
          <a:ln/>
        </p:spPr>
      </p:sp>
      <p:sp>
        <p:nvSpPr>
          <p:cNvPr id="406531" name="Line 3"/>
          <p:cNvSpPr>
            <a:spLocks noChangeShapeType="1"/>
          </p:cNvSpPr>
          <p:nvPr/>
        </p:nvSpPr>
        <p:spPr bwMode="auto">
          <a:xfrm>
            <a:off x="903288" y="4899025"/>
            <a:ext cx="5059362" cy="0"/>
          </a:xfrm>
          <a:prstGeom prst="line">
            <a:avLst/>
          </a:prstGeom>
          <a:noFill/>
          <a:ln w="12700">
            <a:solidFill>
              <a:schemeClr val="tx1"/>
            </a:solidFill>
            <a:round/>
            <a:headEnd/>
            <a:tailEnd/>
          </a:ln>
        </p:spPr>
        <p:txBody>
          <a:bodyPr wrap="none"/>
          <a:lstStyle/>
          <a:p>
            <a:endParaRPr lang="it-IT"/>
          </a:p>
        </p:txBody>
      </p:sp>
      <p:sp>
        <p:nvSpPr>
          <p:cNvPr id="406532" name="Line 4"/>
          <p:cNvSpPr>
            <a:spLocks noChangeShapeType="1"/>
          </p:cNvSpPr>
          <p:nvPr/>
        </p:nvSpPr>
        <p:spPr bwMode="auto">
          <a:xfrm>
            <a:off x="903288" y="5424488"/>
            <a:ext cx="5059362" cy="0"/>
          </a:xfrm>
          <a:prstGeom prst="line">
            <a:avLst/>
          </a:prstGeom>
          <a:noFill/>
          <a:ln w="12700">
            <a:solidFill>
              <a:schemeClr val="tx1"/>
            </a:solidFill>
            <a:round/>
            <a:headEnd/>
            <a:tailEnd/>
          </a:ln>
        </p:spPr>
        <p:txBody>
          <a:bodyPr wrap="none"/>
          <a:lstStyle/>
          <a:p>
            <a:endParaRPr lang="it-IT"/>
          </a:p>
        </p:txBody>
      </p:sp>
      <p:sp>
        <p:nvSpPr>
          <p:cNvPr id="406533" name="Line 5"/>
          <p:cNvSpPr>
            <a:spLocks noChangeShapeType="1"/>
          </p:cNvSpPr>
          <p:nvPr/>
        </p:nvSpPr>
        <p:spPr bwMode="auto">
          <a:xfrm>
            <a:off x="903288" y="5953125"/>
            <a:ext cx="5059362" cy="0"/>
          </a:xfrm>
          <a:prstGeom prst="line">
            <a:avLst/>
          </a:prstGeom>
          <a:noFill/>
          <a:ln w="12700">
            <a:solidFill>
              <a:schemeClr val="tx1"/>
            </a:solidFill>
            <a:round/>
            <a:headEnd/>
            <a:tailEnd/>
          </a:ln>
        </p:spPr>
        <p:txBody>
          <a:bodyPr wrap="none"/>
          <a:lstStyle/>
          <a:p>
            <a:endParaRPr lang="it-IT"/>
          </a:p>
        </p:txBody>
      </p:sp>
      <p:sp>
        <p:nvSpPr>
          <p:cNvPr id="406534" name="Line 6"/>
          <p:cNvSpPr>
            <a:spLocks noChangeShapeType="1"/>
          </p:cNvSpPr>
          <p:nvPr/>
        </p:nvSpPr>
        <p:spPr bwMode="auto">
          <a:xfrm>
            <a:off x="903288" y="6481763"/>
            <a:ext cx="5059362" cy="0"/>
          </a:xfrm>
          <a:prstGeom prst="line">
            <a:avLst/>
          </a:prstGeom>
          <a:noFill/>
          <a:ln w="12700">
            <a:solidFill>
              <a:schemeClr val="tx1"/>
            </a:solidFill>
            <a:round/>
            <a:headEnd/>
            <a:tailEnd/>
          </a:ln>
        </p:spPr>
        <p:txBody>
          <a:bodyPr wrap="none"/>
          <a:lstStyle/>
          <a:p>
            <a:endParaRPr lang="it-IT"/>
          </a:p>
        </p:txBody>
      </p:sp>
      <p:sp>
        <p:nvSpPr>
          <p:cNvPr id="406535" name="Line 7"/>
          <p:cNvSpPr>
            <a:spLocks noChangeShapeType="1"/>
          </p:cNvSpPr>
          <p:nvPr/>
        </p:nvSpPr>
        <p:spPr bwMode="auto">
          <a:xfrm>
            <a:off x="903288" y="7011988"/>
            <a:ext cx="5059362" cy="0"/>
          </a:xfrm>
          <a:prstGeom prst="line">
            <a:avLst/>
          </a:prstGeom>
          <a:noFill/>
          <a:ln w="12700">
            <a:solidFill>
              <a:schemeClr val="tx1"/>
            </a:solidFill>
            <a:round/>
            <a:headEnd/>
            <a:tailEnd/>
          </a:ln>
        </p:spPr>
        <p:txBody>
          <a:bodyPr wrap="none"/>
          <a:lstStyle/>
          <a:p>
            <a:endParaRPr lang="it-IT"/>
          </a:p>
        </p:txBody>
      </p:sp>
      <p:sp>
        <p:nvSpPr>
          <p:cNvPr id="406536" name="Line 8"/>
          <p:cNvSpPr>
            <a:spLocks noChangeShapeType="1"/>
          </p:cNvSpPr>
          <p:nvPr/>
        </p:nvSpPr>
        <p:spPr bwMode="auto">
          <a:xfrm>
            <a:off x="903288" y="7539038"/>
            <a:ext cx="5059362" cy="0"/>
          </a:xfrm>
          <a:prstGeom prst="line">
            <a:avLst/>
          </a:prstGeom>
          <a:noFill/>
          <a:ln w="12700">
            <a:solidFill>
              <a:schemeClr val="tx1"/>
            </a:solidFill>
            <a:round/>
            <a:headEnd/>
            <a:tailEnd/>
          </a:ln>
        </p:spPr>
        <p:txBody>
          <a:bodyPr wrap="none"/>
          <a:lstStyle/>
          <a:p>
            <a:endParaRPr lang="it-IT"/>
          </a:p>
        </p:txBody>
      </p:sp>
      <p:sp>
        <p:nvSpPr>
          <p:cNvPr id="406537" name="Line 9"/>
          <p:cNvSpPr>
            <a:spLocks noChangeShapeType="1"/>
          </p:cNvSpPr>
          <p:nvPr/>
        </p:nvSpPr>
        <p:spPr bwMode="auto">
          <a:xfrm>
            <a:off x="903288" y="8062913"/>
            <a:ext cx="5059362" cy="0"/>
          </a:xfrm>
          <a:prstGeom prst="line">
            <a:avLst/>
          </a:prstGeom>
          <a:noFill/>
          <a:ln w="12700">
            <a:solidFill>
              <a:schemeClr val="tx1"/>
            </a:solidFill>
            <a:round/>
            <a:headEnd/>
            <a:tailEnd/>
          </a:ln>
        </p:spPr>
        <p:txBody>
          <a:bodyPr wrap="none"/>
          <a:lstStyle/>
          <a:p>
            <a:endParaRPr lang="it-IT"/>
          </a:p>
        </p:txBody>
      </p:sp>
      <p:sp>
        <p:nvSpPr>
          <p:cNvPr id="406538" name="Line 10"/>
          <p:cNvSpPr>
            <a:spLocks noChangeShapeType="1"/>
          </p:cNvSpPr>
          <p:nvPr/>
        </p:nvSpPr>
        <p:spPr bwMode="auto">
          <a:xfrm>
            <a:off x="903288" y="8593138"/>
            <a:ext cx="5059362" cy="0"/>
          </a:xfrm>
          <a:prstGeom prst="line">
            <a:avLst/>
          </a:prstGeom>
          <a:noFill/>
          <a:ln w="12700">
            <a:solidFill>
              <a:schemeClr val="tx1"/>
            </a:solidFill>
            <a:round/>
            <a:headEnd/>
            <a:tailEnd/>
          </a:ln>
        </p:spPr>
        <p:txBody>
          <a:bodyPr wrap="none"/>
          <a:lstStyle/>
          <a:p>
            <a:endParaRPr lang="it-IT"/>
          </a:p>
        </p:txBody>
      </p:sp>
      <p:sp>
        <p:nvSpPr>
          <p:cNvPr id="406539" name="Line 11"/>
          <p:cNvSpPr>
            <a:spLocks noChangeShapeType="1"/>
          </p:cNvSpPr>
          <p:nvPr/>
        </p:nvSpPr>
        <p:spPr bwMode="auto">
          <a:xfrm>
            <a:off x="903288" y="9118600"/>
            <a:ext cx="5059362" cy="0"/>
          </a:xfrm>
          <a:prstGeom prst="line">
            <a:avLst/>
          </a:prstGeom>
          <a:noFill/>
          <a:ln w="12700">
            <a:solidFill>
              <a:schemeClr val="tx1"/>
            </a:solidFill>
            <a:round/>
            <a:headEnd/>
            <a:tailEnd/>
          </a:ln>
        </p:spPr>
        <p:txBody>
          <a:bodyPr wrap="none"/>
          <a:lstStyle/>
          <a:p>
            <a:endParaRPr lang="it-IT"/>
          </a:p>
        </p:txBody>
      </p:sp>
      <p:sp>
        <p:nvSpPr>
          <p:cNvPr id="406540" name="Rectangle 12"/>
          <p:cNvSpPr>
            <a:spLocks noChangeArrowheads="1"/>
          </p:cNvSpPr>
          <p:nvPr/>
        </p:nvSpPr>
        <p:spPr bwMode="auto">
          <a:xfrm>
            <a:off x="893763" y="9218613"/>
            <a:ext cx="3983037" cy="266700"/>
          </a:xfrm>
          <a:prstGeom prst="rect">
            <a:avLst/>
          </a:prstGeom>
          <a:noFill/>
          <a:ln w="9525">
            <a:noFill/>
            <a:miter lim="800000"/>
            <a:headEnd/>
            <a:tailEnd/>
          </a:ln>
        </p:spPr>
        <p:txBody>
          <a:bodyPr lIns="0" tIns="0" rIns="0" bIns="0"/>
          <a:lstStyle/>
          <a:p>
            <a:pPr defTabSz="958850" eaLnBrk="0" hangingPunct="0">
              <a:spcBef>
                <a:spcPct val="50000"/>
              </a:spcBef>
            </a:pPr>
            <a:r>
              <a:rPr lang="it-IT" sz="800"/>
              <a:t>DEPRESSIONE ED ANSIA NEL PAZIENTE ANZIANO</a:t>
            </a:r>
          </a:p>
        </p:txBody>
      </p:sp>
      <p:sp>
        <p:nvSpPr>
          <p:cNvPr id="406541" name="Rectangle 13"/>
          <p:cNvSpPr>
            <a:spLocks noChangeArrowheads="1"/>
          </p:cNvSpPr>
          <p:nvPr/>
        </p:nvSpPr>
        <p:spPr bwMode="auto">
          <a:xfrm>
            <a:off x="5462588" y="9218613"/>
            <a:ext cx="506412" cy="266700"/>
          </a:xfrm>
          <a:prstGeom prst="rect">
            <a:avLst/>
          </a:prstGeom>
          <a:noFill/>
          <a:ln w="9525">
            <a:noFill/>
            <a:miter lim="800000"/>
            <a:headEnd/>
            <a:tailEnd/>
          </a:ln>
        </p:spPr>
        <p:txBody>
          <a:bodyPr lIns="0" tIns="0" rIns="0" bIns="0"/>
          <a:lstStyle/>
          <a:p>
            <a:pPr algn="r" defTabSz="958850"/>
            <a:fld id="{69A9BE02-1DC0-4C9A-9617-9BC9171275B0}" type="slidenum">
              <a:rPr lang="en-US" sz="700"/>
              <a:pPr algn="r" defTabSz="958850"/>
              <a:t>79</a:t>
            </a:fld>
            <a:endParaRPr lang="en-US" sz="700"/>
          </a:p>
        </p:txBody>
      </p:sp>
      <p:sp>
        <p:nvSpPr>
          <p:cNvPr id="406542" name="Rectangle 14"/>
          <p:cNvSpPr>
            <a:spLocks noGrp="1" noChangeArrowheads="1"/>
          </p:cNvSpPr>
          <p:nvPr>
            <p:ph type="body" idx="1"/>
          </p:nvPr>
        </p:nvSpPr>
        <p:spPr>
          <a:noFill/>
          <a:ln/>
        </p:spPr>
        <p:txBody>
          <a:bodyPr/>
          <a:lstStyle/>
          <a:p>
            <a:r>
              <a:rPr lang="it-IT" b="1" smtClean="0">
                <a:latin typeface="Tahoma" pitchFamily="34" charset="0"/>
              </a:rPr>
              <a:t>REAZIONI DEPRESSIVE: Condizioni depressive, di frequente riscontro nella medicina generale, la cui durata varia da poche settimane a diversi mesi (brevi o prolungate)</a:t>
            </a:r>
          </a:p>
          <a:p>
            <a:pPr>
              <a:buClr>
                <a:srgbClr val="00FFFF"/>
              </a:buClr>
            </a:pPr>
            <a:r>
              <a:rPr lang="it-IT" b="1" smtClean="0">
                <a:latin typeface="Tahoma" pitchFamily="34" charset="0"/>
              </a:rPr>
              <a:t>E' sempre presente un evento scatenante, di solito rappresentato da una perdita </a:t>
            </a:r>
          </a:p>
          <a:p>
            <a:pPr>
              <a:buClr>
                <a:srgbClr val="00FFFF"/>
              </a:buClr>
            </a:pPr>
            <a:r>
              <a:rPr lang="it-IT" b="1" smtClean="0">
                <a:latin typeface="Tahoma" pitchFamily="34" charset="0"/>
              </a:rPr>
              <a:t>La reazione, spesso accompagnata da ansia, rappresenta una risposta fisiologica di adattamento (</a:t>
            </a:r>
            <a:r>
              <a:rPr lang="it-IT" b="1" i="1" smtClean="0">
                <a:latin typeface="Tahoma" pitchFamily="34" charset="0"/>
              </a:rPr>
              <a:t>sindromi da disadattamento</a:t>
            </a:r>
            <a:r>
              <a:rPr lang="it-IT" b="1" smtClean="0">
                <a:latin typeface="Tahoma" pitchFamily="34" charset="0"/>
              </a:rPr>
              <a:t>) ad una condizione di forte disagio emotivo</a:t>
            </a:r>
          </a:p>
          <a:p>
            <a:pPr>
              <a:buClr>
                <a:srgbClr val="00FFFF"/>
              </a:buClr>
            </a:pPr>
            <a:r>
              <a:rPr lang="it-IT" b="1" smtClean="0">
                <a:latin typeface="Tahoma" pitchFamily="34" charset="0"/>
              </a:rPr>
              <a:t>L'evoluzione è, in genere, favorevole con remissione spontanea della sintomatologia </a:t>
            </a:r>
          </a:p>
          <a:p>
            <a:pPr>
              <a:buClr>
                <a:srgbClr val="00FFFF"/>
              </a:buClr>
            </a:pPr>
            <a:r>
              <a:rPr lang="it-IT" b="1" smtClean="0">
                <a:latin typeface="Tahoma" pitchFamily="34" charset="0"/>
              </a:rPr>
              <a:t>Nei casi in cui la sintomatologia depressiva e/o ansiosa persiste nel tempo e riveste particolare gravità clinica è indicato un trattamento farmacologico</a:t>
            </a:r>
            <a:endParaRPr lang="it-IT" smtClean="0"/>
          </a:p>
          <a:p>
            <a:endParaRPr lang="it-IT" smtClean="0"/>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8577" name="Rectangle 7"/>
          <p:cNvSpPr>
            <a:spLocks noGrp="1" noChangeArrowheads="1"/>
          </p:cNvSpPr>
          <p:nvPr>
            <p:ph type="sldNum" sz="quarter" idx="5"/>
          </p:nvPr>
        </p:nvSpPr>
        <p:spPr>
          <a:noFill/>
        </p:spPr>
        <p:txBody>
          <a:bodyPr/>
          <a:lstStyle/>
          <a:p>
            <a:fld id="{7AA8735E-FDB8-488E-A004-E6E93D9FB6D3}" type="slidenum">
              <a:rPr lang="it-IT" smtClean="0"/>
              <a:pPr/>
              <a:t>80</a:t>
            </a:fld>
            <a:endParaRPr lang="it-IT" smtClean="0"/>
          </a:p>
        </p:txBody>
      </p:sp>
      <p:sp>
        <p:nvSpPr>
          <p:cNvPr id="408578" name="Rectangle 2"/>
          <p:cNvSpPr>
            <a:spLocks noGrp="1" noRot="1" noChangeAspect="1" noChangeArrowheads="1" noTextEdit="1"/>
          </p:cNvSpPr>
          <p:nvPr>
            <p:ph type="sldImg"/>
          </p:nvPr>
        </p:nvSpPr>
        <p:spPr>
          <a:xfrm>
            <a:off x="1182688" y="163513"/>
            <a:ext cx="4543425" cy="3406775"/>
          </a:xfrm>
          <a:ln w="12700" cap="flat">
            <a:solidFill>
              <a:schemeClr val="tx1"/>
            </a:solidFill>
          </a:ln>
        </p:spPr>
      </p:sp>
      <p:sp>
        <p:nvSpPr>
          <p:cNvPr id="408579" name="Rectangle 3"/>
          <p:cNvSpPr>
            <a:spLocks noGrp="1" noChangeArrowheads="1"/>
          </p:cNvSpPr>
          <p:nvPr>
            <p:ph type="body" idx="1"/>
          </p:nvPr>
        </p:nvSpPr>
        <p:spPr>
          <a:xfrm>
            <a:off x="393700" y="3783013"/>
            <a:ext cx="6080125" cy="5553075"/>
          </a:xfrm>
          <a:noFill/>
          <a:ln/>
        </p:spPr>
        <p:txBody>
          <a:bodyPr lIns="90487" tIns="44450" rIns="90487" bIns="44450"/>
          <a:lstStyle/>
          <a:p>
            <a:pPr algn="just"/>
            <a:endParaRPr lang="en-US" sz="1400" smtClean="0">
              <a:solidFill>
                <a:srgbClr val="000000"/>
              </a:solidFill>
              <a:latin typeface="Times"/>
            </a:endParaRPr>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625" name="Rectangle 7"/>
          <p:cNvSpPr>
            <a:spLocks noGrp="1" noChangeArrowheads="1"/>
          </p:cNvSpPr>
          <p:nvPr>
            <p:ph type="sldNum" sz="quarter" idx="5"/>
          </p:nvPr>
        </p:nvSpPr>
        <p:spPr>
          <a:noFill/>
        </p:spPr>
        <p:txBody>
          <a:bodyPr/>
          <a:lstStyle/>
          <a:p>
            <a:fld id="{1E69DB7B-40A7-49ED-844A-140E5BD389AF}" type="slidenum">
              <a:rPr lang="it-IT" smtClean="0"/>
              <a:pPr/>
              <a:t>81</a:t>
            </a:fld>
            <a:endParaRPr lang="it-IT" smtClean="0"/>
          </a:p>
        </p:txBody>
      </p:sp>
      <p:sp>
        <p:nvSpPr>
          <p:cNvPr id="410626" name="Rectangle 2"/>
          <p:cNvSpPr>
            <a:spLocks noGrp="1" noRot="1" noChangeAspect="1" noChangeArrowheads="1" noTextEdit="1"/>
          </p:cNvSpPr>
          <p:nvPr>
            <p:ph type="sldImg"/>
          </p:nvPr>
        </p:nvSpPr>
        <p:spPr>
          <a:ln/>
        </p:spPr>
      </p:sp>
      <p:sp>
        <p:nvSpPr>
          <p:cNvPr id="410627" name="Rectangle 3"/>
          <p:cNvSpPr>
            <a:spLocks noGrp="1" noChangeArrowheads="1"/>
          </p:cNvSpPr>
          <p:nvPr>
            <p:ph type="body" idx="1"/>
          </p:nvPr>
        </p:nvSpPr>
        <p:spPr>
          <a:noFill/>
          <a:ln/>
        </p:spPr>
        <p:txBody>
          <a:bodyPr/>
          <a:lstStyle/>
          <a:p>
            <a:pPr marL="228600" indent="-228600"/>
            <a:r>
              <a:rPr lang="it-IT" smtClean="0"/>
              <a:t>DSM IV: Almeno cinque sintomi della lista (ma uno dei sintomi deve essere umore depresso o perdita di interesse o di piacere)</a:t>
            </a:r>
          </a:p>
          <a:p>
            <a:pPr marL="228600" indent="-228600">
              <a:buFontTx/>
              <a:buAutoNum type="arabicPeriod"/>
            </a:pPr>
            <a:r>
              <a:rPr lang="it-IT" smtClean="0"/>
              <a:t>Umore depresso </a:t>
            </a:r>
          </a:p>
          <a:p>
            <a:pPr marL="228600" indent="-228600">
              <a:buFontTx/>
              <a:buAutoNum type="arabicPeriod"/>
            </a:pPr>
            <a:r>
              <a:rPr lang="it-IT" smtClean="0"/>
              <a:t>Anedonia pervasiva</a:t>
            </a:r>
          </a:p>
          <a:p>
            <a:pPr marL="228600" indent="-228600">
              <a:buFontTx/>
              <a:buAutoNum type="arabicPeriod"/>
            </a:pPr>
            <a:r>
              <a:rPr lang="it-IT" smtClean="0"/>
              <a:t>Modificazione significativa del peso (perdita o incremento)</a:t>
            </a:r>
          </a:p>
          <a:p>
            <a:pPr marL="228600" indent="-228600">
              <a:buFontTx/>
              <a:buAutoNum type="arabicPeriod"/>
            </a:pPr>
            <a:r>
              <a:rPr lang="it-IT" smtClean="0"/>
              <a:t> disturbi del sonno</a:t>
            </a:r>
          </a:p>
          <a:p>
            <a:pPr marL="228600" indent="-228600">
              <a:buFontTx/>
              <a:buAutoNum type="arabicPeriod"/>
            </a:pPr>
            <a:r>
              <a:rPr lang="it-IT" smtClean="0"/>
              <a:t> agitazione o ritardo psicomotorio</a:t>
            </a:r>
          </a:p>
          <a:p>
            <a:pPr marL="228600" indent="-228600">
              <a:buFontTx/>
              <a:buAutoNum type="arabicPeriod"/>
            </a:pPr>
            <a:r>
              <a:rPr lang="it-IT" smtClean="0"/>
              <a:t> stanchezza o perdita di energia</a:t>
            </a:r>
          </a:p>
          <a:p>
            <a:pPr marL="228600" indent="-228600">
              <a:buFontTx/>
              <a:buAutoNum type="arabicPeriod"/>
            </a:pPr>
            <a:r>
              <a:rPr lang="it-IT" smtClean="0"/>
              <a:t> colpa eccessiva o sentimenti di inutilità</a:t>
            </a:r>
          </a:p>
          <a:p>
            <a:pPr marL="228600" indent="-228600">
              <a:buFontTx/>
              <a:buAutoNum type="arabicPeriod"/>
            </a:pPr>
            <a:r>
              <a:rPr lang="it-IT" smtClean="0"/>
              <a:t> difficoltà di concentrazione</a:t>
            </a:r>
          </a:p>
          <a:p>
            <a:pPr marL="228600" indent="-228600">
              <a:buFontTx/>
              <a:buAutoNum type="arabicPeriod"/>
            </a:pPr>
            <a:r>
              <a:rPr lang="it-IT" smtClean="0"/>
              <a:t> pensieri ricorrenti di morte o pensieri suicidari</a:t>
            </a:r>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3697" name="Rectangle 7"/>
          <p:cNvSpPr>
            <a:spLocks noGrp="1" noChangeArrowheads="1"/>
          </p:cNvSpPr>
          <p:nvPr>
            <p:ph type="sldNum" sz="quarter" idx="5"/>
          </p:nvPr>
        </p:nvSpPr>
        <p:spPr>
          <a:noFill/>
        </p:spPr>
        <p:txBody>
          <a:bodyPr/>
          <a:lstStyle/>
          <a:p>
            <a:fld id="{23C56666-8E01-4E30-B12E-A155B3F1F219}" type="slidenum">
              <a:rPr lang="it-IT" smtClean="0"/>
              <a:pPr/>
              <a:t>83</a:t>
            </a:fld>
            <a:endParaRPr lang="it-IT" smtClean="0"/>
          </a:p>
        </p:txBody>
      </p:sp>
      <p:sp>
        <p:nvSpPr>
          <p:cNvPr id="413698" name="Rectangle 2"/>
          <p:cNvSpPr>
            <a:spLocks noGrp="1" noRot="1" noChangeAspect="1" noChangeArrowheads="1" noTextEdit="1"/>
          </p:cNvSpPr>
          <p:nvPr>
            <p:ph type="sldImg"/>
          </p:nvPr>
        </p:nvSpPr>
        <p:spPr>
          <a:xfrm>
            <a:off x="1182688" y="163513"/>
            <a:ext cx="4543425" cy="3406775"/>
          </a:xfrm>
          <a:ln w="12700" cap="flat">
            <a:solidFill>
              <a:schemeClr val="tx1"/>
            </a:solidFill>
          </a:ln>
        </p:spPr>
      </p:sp>
      <p:sp>
        <p:nvSpPr>
          <p:cNvPr id="413699" name="Rectangle 3"/>
          <p:cNvSpPr>
            <a:spLocks noGrp="1" noChangeArrowheads="1"/>
          </p:cNvSpPr>
          <p:nvPr>
            <p:ph type="body" idx="1"/>
          </p:nvPr>
        </p:nvSpPr>
        <p:spPr>
          <a:xfrm>
            <a:off x="393700" y="3783013"/>
            <a:ext cx="6080125" cy="5553075"/>
          </a:xfrm>
          <a:noFill/>
          <a:ln/>
        </p:spPr>
        <p:txBody>
          <a:bodyPr lIns="90487" tIns="44450" rIns="90487" bIns="44450"/>
          <a:lstStyle/>
          <a:p>
            <a:pPr algn="just"/>
            <a:endParaRPr lang="en-US" sz="1400" smtClean="0">
              <a:solidFill>
                <a:srgbClr val="000000"/>
              </a:solidFill>
              <a:latin typeface="Times"/>
            </a:endParaRPr>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15746" name="Rectangle 7"/>
          <p:cNvSpPr>
            <a:spLocks noGrp="1" noChangeArrowheads="1"/>
          </p:cNvSpPr>
          <p:nvPr>
            <p:ph type="sldNum" sz="quarter" idx="5"/>
          </p:nvPr>
        </p:nvSpPr>
        <p:spPr>
          <a:noFill/>
        </p:spPr>
        <p:txBody>
          <a:bodyPr/>
          <a:lstStyle/>
          <a:p>
            <a:fld id="{AA0D4721-40AB-4D73-8689-4D3A0CF18FEE}" type="slidenum">
              <a:rPr lang="it-IT" smtClean="0"/>
              <a:pPr/>
              <a:t>84</a:t>
            </a:fld>
            <a:endParaRPr lang="it-IT" smtClean="0"/>
          </a:p>
        </p:txBody>
      </p:sp>
      <p:sp>
        <p:nvSpPr>
          <p:cNvPr id="415747" name="Rectangle 2"/>
          <p:cNvSpPr>
            <a:spLocks noGrp="1" noRot="1" noChangeAspect="1" noChangeArrowheads="1" noTextEdit="1"/>
          </p:cNvSpPr>
          <p:nvPr>
            <p:ph type="sldImg"/>
          </p:nvPr>
        </p:nvSpPr>
        <p:spPr>
          <a:solidFill>
            <a:srgbClr val="FFFFFF"/>
          </a:solidFill>
          <a:ln/>
        </p:spPr>
      </p:sp>
      <p:sp>
        <p:nvSpPr>
          <p:cNvPr id="415748" name="Text Box 3"/>
          <p:cNvSpPr>
            <a:spLocks noGrp="1" noChangeArrowheads="1"/>
          </p:cNvSpPr>
          <p:nvPr>
            <p:ph type="body" idx="1"/>
          </p:nvPr>
        </p:nvSpPr>
        <p:spPr>
          <a:xfrm>
            <a:off x="914400" y="4648200"/>
            <a:ext cx="5027613" cy="261938"/>
          </a:xfrm>
          <a:noFill/>
          <a:ln/>
        </p:spPr>
        <p:txBody>
          <a:bodyPr lIns="90000" tIns="46800" rIns="90000" bIns="46800">
            <a:spAutoFit/>
          </a:bodyPr>
          <a:lstStyle/>
          <a:p>
            <a:pPr defTabSz="449263">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mtClean="0">
                <a:cs typeface="Lucida Sans Unicode" pitchFamily="34" charset="0"/>
              </a:rPr>
              <a:t>In Lombardia: Disturbo Affettivo Bipolare 95.000</a:t>
            </a:r>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18818" name="Rectangle 7"/>
          <p:cNvSpPr>
            <a:spLocks noGrp="1" noChangeArrowheads="1"/>
          </p:cNvSpPr>
          <p:nvPr>
            <p:ph type="sldNum" sz="quarter" idx="5"/>
          </p:nvPr>
        </p:nvSpPr>
        <p:spPr>
          <a:noFill/>
        </p:spPr>
        <p:txBody>
          <a:bodyPr/>
          <a:lstStyle/>
          <a:p>
            <a:fld id="{161EA13E-478C-41CD-817C-AFD695C07B08}" type="slidenum">
              <a:rPr lang="it-IT" smtClean="0"/>
              <a:pPr/>
              <a:t>86</a:t>
            </a:fld>
            <a:endParaRPr lang="it-IT" smtClean="0"/>
          </a:p>
        </p:txBody>
      </p:sp>
      <p:sp>
        <p:nvSpPr>
          <p:cNvPr id="418819" name="Rectangle 2"/>
          <p:cNvSpPr>
            <a:spLocks noGrp="1" noRot="1" noChangeAspect="1" noChangeArrowheads="1" noTextEdit="1"/>
          </p:cNvSpPr>
          <p:nvPr>
            <p:ph type="sldImg"/>
          </p:nvPr>
        </p:nvSpPr>
        <p:spPr>
          <a:solidFill>
            <a:srgbClr val="FFFFFF"/>
          </a:solidFill>
          <a:ln/>
        </p:spPr>
      </p:sp>
      <p:sp>
        <p:nvSpPr>
          <p:cNvPr id="418820" name="Text Box 3"/>
          <p:cNvSpPr>
            <a:spLocks noGrp="1" noChangeArrowheads="1"/>
          </p:cNvSpPr>
          <p:nvPr>
            <p:ph type="body" idx="1"/>
          </p:nvPr>
        </p:nvSpPr>
        <p:spPr>
          <a:xfrm>
            <a:off x="914400" y="4648200"/>
            <a:ext cx="5027613" cy="261938"/>
          </a:xfrm>
          <a:noFill/>
          <a:ln/>
        </p:spPr>
        <p:txBody>
          <a:bodyPr lIns="90000" tIns="46800" rIns="90000" bIns="46800">
            <a:spAutoFit/>
          </a:bodyPr>
          <a:lstStyle/>
          <a:p>
            <a:pPr defTabSz="449263">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mtClean="0">
                <a:cs typeface="Lucida Sans Unicode" pitchFamily="34" charset="0"/>
              </a:rPr>
              <a:t>In Lombardia: Disturbo Affettivo Bipolare 95.000</a:t>
            </a:r>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21890" name="Rectangle 7"/>
          <p:cNvSpPr>
            <a:spLocks noGrp="1" noChangeArrowheads="1"/>
          </p:cNvSpPr>
          <p:nvPr>
            <p:ph type="sldNum" sz="quarter" idx="5"/>
          </p:nvPr>
        </p:nvSpPr>
        <p:spPr>
          <a:noFill/>
        </p:spPr>
        <p:txBody>
          <a:bodyPr/>
          <a:lstStyle/>
          <a:p>
            <a:fld id="{9F16C376-AD8F-43D7-9D94-45303F7612FD}" type="slidenum">
              <a:rPr lang="it-IT" smtClean="0"/>
              <a:pPr/>
              <a:t>88</a:t>
            </a:fld>
            <a:endParaRPr lang="it-IT" smtClean="0"/>
          </a:p>
        </p:txBody>
      </p:sp>
      <p:sp>
        <p:nvSpPr>
          <p:cNvPr id="421891" name="Rectangle 2"/>
          <p:cNvSpPr>
            <a:spLocks noGrp="1" noRot="1" noChangeAspect="1" noChangeArrowheads="1" noTextEdit="1"/>
          </p:cNvSpPr>
          <p:nvPr>
            <p:ph type="sldImg"/>
          </p:nvPr>
        </p:nvSpPr>
        <p:spPr>
          <a:solidFill>
            <a:srgbClr val="FFFFFF"/>
          </a:solidFill>
          <a:ln/>
        </p:spPr>
      </p:sp>
      <p:sp>
        <p:nvSpPr>
          <p:cNvPr id="421892" name="Rectangle 3"/>
          <p:cNvSpPr>
            <a:spLocks noGrp="1" noChangeArrowheads="1"/>
          </p:cNvSpPr>
          <p:nvPr>
            <p:ph type="body" idx="1"/>
          </p:nvPr>
        </p:nvSpPr>
        <p:spPr>
          <a:xfrm>
            <a:off x="914400" y="4648200"/>
            <a:ext cx="5027613" cy="261938"/>
          </a:xfrm>
          <a:noFill/>
          <a:ln/>
        </p:spPr>
        <p:txBody>
          <a:bodyPr lIns="90000" tIns="46800" rIns="90000" bIns="46800">
            <a:spAutoFit/>
          </a:bodyPr>
          <a:lstStyle/>
          <a:p>
            <a:pPr defTabSz="449263">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smtClean="0"/>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23938" name="Rectangle 7"/>
          <p:cNvSpPr>
            <a:spLocks noGrp="1" noChangeArrowheads="1"/>
          </p:cNvSpPr>
          <p:nvPr>
            <p:ph type="sldNum" sz="quarter" idx="5"/>
          </p:nvPr>
        </p:nvSpPr>
        <p:spPr>
          <a:noFill/>
        </p:spPr>
        <p:txBody>
          <a:bodyPr/>
          <a:lstStyle/>
          <a:p>
            <a:fld id="{823CED80-6248-4D8A-BCC4-A42891409EB3}" type="slidenum">
              <a:rPr lang="it-IT" smtClean="0"/>
              <a:pPr/>
              <a:t>89</a:t>
            </a:fld>
            <a:endParaRPr lang="it-IT" smtClean="0"/>
          </a:p>
        </p:txBody>
      </p:sp>
      <p:sp>
        <p:nvSpPr>
          <p:cNvPr id="423939" name="Rectangle 2"/>
          <p:cNvSpPr>
            <a:spLocks noGrp="1" noRot="1" noChangeAspect="1" noChangeArrowheads="1" noTextEdit="1"/>
          </p:cNvSpPr>
          <p:nvPr>
            <p:ph type="sldImg"/>
          </p:nvPr>
        </p:nvSpPr>
        <p:spPr>
          <a:solidFill>
            <a:srgbClr val="FFFFFF"/>
          </a:solidFill>
          <a:ln/>
        </p:spPr>
      </p:sp>
      <p:sp>
        <p:nvSpPr>
          <p:cNvPr id="423940" name="Rectangle 3"/>
          <p:cNvSpPr>
            <a:spLocks noGrp="1" noChangeArrowheads="1"/>
          </p:cNvSpPr>
          <p:nvPr>
            <p:ph type="body" idx="1"/>
          </p:nvPr>
        </p:nvSpPr>
        <p:spPr>
          <a:xfrm>
            <a:off x="914400" y="4648200"/>
            <a:ext cx="5027613" cy="261938"/>
          </a:xfrm>
          <a:noFill/>
          <a:ln/>
        </p:spPr>
        <p:txBody>
          <a:bodyPr lIns="90000" tIns="46800" rIns="90000" bIns="46800">
            <a:spAutoFit/>
          </a:bodyPr>
          <a:lstStyle/>
          <a:p>
            <a:pPr defTabSz="449263">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smtClean="0">
              <a:cs typeface="Lucida Sans Unicode" pitchFamily="34" charset="0"/>
            </a:endParaRPr>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25986" name="Rectangle 7"/>
          <p:cNvSpPr>
            <a:spLocks noGrp="1" noChangeArrowheads="1"/>
          </p:cNvSpPr>
          <p:nvPr>
            <p:ph type="sldNum" sz="quarter" idx="5"/>
          </p:nvPr>
        </p:nvSpPr>
        <p:spPr>
          <a:noFill/>
        </p:spPr>
        <p:txBody>
          <a:bodyPr/>
          <a:lstStyle/>
          <a:p>
            <a:fld id="{BC4296B8-FD67-4EDF-BCCE-CEA6E5B71DF5}" type="slidenum">
              <a:rPr lang="it-IT" smtClean="0"/>
              <a:pPr/>
              <a:t>90</a:t>
            </a:fld>
            <a:endParaRPr lang="it-IT" smtClean="0"/>
          </a:p>
        </p:txBody>
      </p:sp>
      <p:sp>
        <p:nvSpPr>
          <p:cNvPr id="425987" name="Rectangle 2"/>
          <p:cNvSpPr>
            <a:spLocks noGrp="1" noRot="1" noChangeAspect="1" noChangeArrowheads="1" noTextEdit="1"/>
          </p:cNvSpPr>
          <p:nvPr>
            <p:ph type="sldImg"/>
          </p:nvPr>
        </p:nvSpPr>
        <p:spPr>
          <a:solidFill>
            <a:srgbClr val="FFFFFF"/>
          </a:solidFill>
          <a:ln/>
        </p:spPr>
      </p:sp>
      <p:sp>
        <p:nvSpPr>
          <p:cNvPr id="425988" name="Rectangle 3"/>
          <p:cNvSpPr>
            <a:spLocks noGrp="1" noChangeArrowheads="1"/>
          </p:cNvSpPr>
          <p:nvPr>
            <p:ph type="body" idx="1"/>
          </p:nvPr>
        </p:nvSpPr>
        <p:spPr>
          <a:xfrm>
            <a:off x="914400" y="4648200"/>
            <a:ext cx="5027613" cy="261938"/>
          </a:xfrm>
          <a:noFill/>
          <a:ln/>
        </p:spPr>
        <p:txBody>
          <a:bodyPr lIns="90000" tIns="46800" rIns="90000" bIns="46800">
            <a:spAutoFit/>
          </a:bodyPr>
          <a:lstStyle/>
          <a:p>
            <a:pPr defTabSz="449263">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smtClean="0">
              <a:cs typeface="Lucida Sans Unicode" pitchFamily="34" charset="0"/>
            </a:endParaRPr>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28034" name="Rectangle 7"/>
          <p:cNvSpPr>
            <a:spLocks noGrp="1" noChangeArrowheads="1"/>
          </p:cNvSpPr>
          <p:nvPr>
            <p:ph type="sldNum" sz="quarter" idx="5"/>
          </p:nvPr>
        </p:nvSpPr>
        <p:spPr>
          <a:noFill/>
        </p:spPr>
        <p:txBody>
          <a:bodyPr/>
          <a:lstStyle/>
          <a:p>
            <a:fld id="{B0310546-9DDA-498B-B7B6-D7E63D5743F8}" type="slidenum">
              <a:rPr lang="it-IT" smtClean="0"/>
              <a:pPr/>
              <a:t>91</a:t>
            </a:fld>
            <a:endParaRPr lang="it-IT" smtClean="0"/>
          </a:p>
        </p:txBody>
      </p:sp>
      <p:sp>
        <p:nvSpPr>
          <p:cNvPr id="428035" name="Rectangle 2"/>
          <p:cNvSpPr>
            <a:spLocks noGrp="1" noRot="1" noChangeAspect="1" noChangeArrowheads="1" noTextEdit="1"/>
          </p:cNvSpPr>
          <p:nvPr>
            <p:ph type="sldImg"/>
          </p:nvPr>
        </p:nvSpPr>
        <p:spPr>
          <a:solidFill>
            <a:srgbClr val="FFFFFF"/>
          </a:solidFill>
          <a:ln/>
        </p:spPr>
      </p:sp>
      <p:sp>
        <p:nvSpPr>
          <p:cNvPr id="428036" name="Text Box 3"/>
          <p:cNvSpPr>
            <a:spLocks noGrp="1" noChangeArrowheads="1"/>
          </p:cNvSpPr>
          <p:nvPr>
            <p:ph type="body" idx="1"/>
          </p:nvPr>
        </p:nvSpPr>
        <p:spPr>
          <a:xfrm>
            <a:off x="914400" y="4648200"/>
            <a:ext cx="5027613" cy="3533775"/>
          </a:xfrm>
          <a:noFill/>
          <a:ln/>
        </p:spPr>
        <p:txBody>
          <a:bodyPr lIns="90000" tIns="46800" rIns="90000" bIns="46800">
            <a:spAutoFit/>
          </a:bodyPr>
          <a:lstStyle/>
          <a:p>
            <a:pPr defTabSz="449263">
              <a:spcBef>
                <a:spcPct val="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b="1" smtClean="0">
                <a:solidFill>
                  <a:schemeClr val="bg1"/>
                </a:solidFill>
              </a:rPr>
              <a:t>The Psychosis Screening Questionnaire</a:t>
            </a:r>
            <a:r>
              <a:rPr lang="it-IT" smtClean="0">
                <a:solidFill>
                  <a:schemeClr val="bg1"/>
                </a:solidFill>
              </a:rPr>
              <a:t> (PSQ): strumento utilizzato </a:t>
            </a:r>
            <a:r>
              <a:rPr lang="it-IT" smtClean="0"/>
              <a:t>The PSQ consisted of an initial probe question measuring less marked psychotic experiences, and a secondary question relating to more serious psychotic experiences. </a:t>
            </a:r>
          </a:p>
          <a:p>
            <a:pPr defTabSz="449263">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mtClean="0"/>
              <a:t>So, for example, for paranoia, 9.1% endorsed the question 'Have there been times when you felt that people were deliberately acting to harm you or your interests?' whereas only 1.5% endorsed 'Have there been times when you felt that a group of people were plotting to cause you serious harm or injury?'</a:t>
            </a:r>
          </a:p>
          <a:p>
            <a:pPr defTabSz="449263">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mtClean="0"/>
              <a:t>It was found that 5.5% of those questioned had experienced one or more of the five psychotic symptoms measured, including the secondary questions for the item (i.e. the 'more psychotic' experiences). This finding is consistent with the existence of a continuum of psychotic experiences in the general population. </a:t>
            </a:r>
            <a:r>
              <a:rPr lang="en-GB" smtClean="0"/>
              <a:t>The psychosis phenotype is generally thought of as a categorical entity. However, there is increasing evidence that psychosis exists in the population as a continuum of severity rather than an all-or-none phenomenon. </a:t>
            </a:r>
            <a:endParaRPr lang="it-IT" smtClean="0">
              <a:solidFill>
                <a:schemeClr val="bg1"/>
              </a:solidFill>
            </a:endParaRPr>
          </a:p>
          <a:p>
            <a:pPr defTabSz="449263">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smtClean="0">
              <a:cs typeface="Lucida Sans Unicode" pitchFamily="34" charset="0"/>
            </a:endParaRPr>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30082" name="Rectangle 7"/>
          <p:cNvSpPr>
            <a:spLocks noGrp="1" noChangeArrowheads="1"/>
          </p:cNvSpPr>
          <p:nvPr>
            <p:ph type="sldNum" sz="quarter" idx="5"/>
          </p:nvPr>
        </p:nvSpPr>
        <p:spPr>
          <a:noFill/>
        </p:spPr>
        <p:txBody>
          <a:bodyPr/>
          <a:lstStyle/>
          <a:p>
            <a:fld id="{5E6D39B6-460B-4FA4-ABBF-194803E99609}" type="slidenum">
              <a:rPr lang="it-IT" smtClean="0"/>
              <a:pPr/>
              <a:t>92</a:t>
            </a:fld>
            <a:endParaRPr lang="it-IT" smtClean="0"/>
          </a:p>
        </p:txBody>
      </p:sp>
      <p:sp>
        <p:nvSpPr>
          <p:cNvPr id="430083" name="Rectangle 2"/>
          <p:cNvSpPr>
            <a:spLocks noGrp="1" noRot="1" noChangeAspect="1" noChangeArrowheads="1" noTextEdit="1"/>
          </p:cNvSpPr>
          <p:nvPr>
            <p:ph type="sldImg"/>
          </p:nvPr>
        </p:nvSpPr>
        <p:spPr>
          <a:solidFill>
            <a:srgbClr val="FFFFFF"/>
          </a:solidFill>
          <a:ln/>
        </p:spPr>
      </p:sp>
      <p:sp>
        <p:nvSpPr>
          <p:cNvPr id="430084" name="Rectangle 3"/>
          <p:cNvSpPr>
            <a:spLocks noGrp="1" noChangeArrowheads="1"/>
          </p:cNvSpPr>
          <p:nvPr>
            <p:ph type="body" idx="1"/>
          </p:nvPr>
        </p:nvSpPr>
        <p:spPr>
          <a:xfrm>
            <a:off x="914400" y="4648200"/>
            <a:ext cx="5027613" cy="261938"/>
          </a:xfrm>
          <a:noFill/>
          <a:ln/>
        </p:spPr>
        <p:txBody>
          <a:bodyPr lIns="90000" tIns="46800" rIns="90000" bIns="46800">
            <a:spAutoFit/>
          </a:bodyPr>
          <a:lstStyle/>
          <a:p>
            <a:pPr defTabSz="449263">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smtClean="0">
              <a:cs typeface="Lucida Sans Unicode" pitchFamily="34" charset="0"/>
            </a:endParaRPr>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32130" name="Rectangle 7"/>
          <p:cNvSpPr>
            <a:spLocks noGrp="1" noChangeArrowheads="1"/>
          </p:cNvSpPr>
          <p:nvPr>
            <p:ph type="sldNum" sz="quarter" idx="5"/>
          </p:nvPr>
        </p:nvSpPr>
        <p:spPr>
          <a:noFill/>
        </p:spPr>
        <p:txBody>
          <a:bodyPr/>
          <a:lstStyle/>
          <a:p>
            <a:fld id="{84825ED0-EE36-4814-8C33-C34CE3BED93D}" type="slidenum">
              <a:rPr lang="it-IT" smtClean="0"/>
              <a:pPr/>
              <a:t>93</a:t>
            </a:fld>
            <a:endParaRPr lang="it-IT" smtClean="0"/>
          </a:p>
        </p:txBody>
      </p:sp>
      <p:sp>
        <p:nvSpPr>
          <p:cNvPr id="432131" name="Rectangle 2"/>
          <p:cNvSpPr>
            <a:spLocks noGrp="1" noRot="1" noChangeAspect="1" noChangeArrowheads="1" noTextEdit="1"/>
          </p:cNvSpPr>
          <p:nvPr>
            <p:ph type="sldImg"/>
          </p:nvPr>
        </p:nvSpPr>
        <p:spPr>
          <a:solidFill>
            <a:srgbClr val="FFFFFF"/>
          </a:solidFill>
          <a:ln/>
        </p:spPr>
      </p:sp>
      <p:sp>
        <p:nvSpPr>
          <p:cNvPr id="432132" name="Rectangle 3"/>
          <p:cNvSpPr>
            <a:spLocks noGrp="1" noChangeArrowheads="1"/>
          </p:cNvSpPr>
          <p:nvPr>
            <p:ph type="body" idx="1"/>
          </p:nvPr>
        </p:nvSpPr>
        <p:spPr>
          <a:xfrm>
            <a:off x="914400" y="4648200"/>
            <a:ext cx="5027613" cy="261938"/>
          </a:xfrm>
          <a:noFill/>
          <a:ln/>
        </p:spPr>
        <p:txBody>
          <a:bodyPr lIns="90000" tIns="46800" rIns="90000" bIns="46800">
            <a:spAutoFit/>
          </a:bodyPr>
          <a:lstStyle/>
          <a:p>
            <a:pPr defTabSz="449263">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smtClean="0">
              <a:cs typeface="Lucida Sans Unicode" pitchFamily="34" charset="0"/>
            </a:endParaRPr>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4177" name="Rectangle 7"/>
          <p:cNvSpPr>
            <a:spLocks noGrp="1" noChangeArrowheads="1"/>
          </p:cNvSpPr>
          <p:nvPr>
            <p:ph type="sldNum" sz="quarter" idx="5"/>
          </p:nvPr>
        </p:nvSpPr>
        <p:spPr>
          <a:noFill/>
        </p:spPr>
        <p:txBody>
          <a:bodyPr/>
          <a:lstStyle/>
          <a:p>
            <a:fld id="{FF72AF96-1308-4A32-B15E-EB0FCAD48617}" type="slidenum">
              <a:rPr lang="it-IT" smtClean="0"/>
              <a:pPr/>
              <a:t>94</a:t>
            </a:fld>
            <a:endParaRPr lang="it-IT" smtClean="0"/>
          </a:p>
        </p:txBody>
      </p:sp>
      <p:sp>
        <p:nvSpPr>
          <p:cNvPr id="434178" name="Rectangle 2"/>
          <p:cNvSpPr>
            <a:spLocks noGrp="1" noRot="1" noChangeAspect="1" noChangeArrowheads="1" noTextEdit="1"/>
          </p:cNvSpPr>
          <p:nvPr>
            <p:ph type="sldImg"/>
          </p:nvPr>
        </p:nvSpPr>
        <p:spPr>
          <a:xfrm>
            <a:off x="1001713" y="728663"/>
            <a:ext cx="4854575" cy="3641725"/>
          </a:xfrm>
          <a:ln/>
        </p:spPr>
      </p:sp>
      <p:sp>
        <p:nvSpPr>
          <p:cNvPr id="434179" name="Rectangle 3"/>
          <p:cNvSpPr>
            <a:spLocks noGrp="1" noChangeArrowheads="1"/>
          </p:cNvSpPr>
          <p:nvPr>
            <p:ph type="body" idx="1"/>
          </p:nvPr>
        </p:nvSpPr>
        <p:spPr>
          <a:xfrm>
            <a:off x="914400" y="4614863"/>
            <a:ext cx="5027613" cy="4370387"/>
          </a:xfrm>
          <a:noFill/>
          <a:ln/>
        </p:spPr>
        <p:txBody>
          <a:bodyPr/>
          <a:lstStyle/>
          <a:p>
            <a:endParaRPr lang="it-IT" smtClean="0"/>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36226" name="Rectangle 7"/>
          <p:cNvSpPr>
            <a:spLocks noGrp="1" noChangeArrowheads="1"/>
          </p:cNvSpPr>
          <p:nvPr>
            <p:ph type="sldNum" sz="quarter" idx="5"/>
          </p:nvPr>
        </p:nvSpPr>
        <p:spPr>
          <a:noFill/>
        </p:spPr>
        <p:txBody>
          <a:bodyPr/>
          <a:lstStyle/>
          <a:p>
            <a:fld id="{BAF8C13A-F1B5-4F39-80DA-F355014F2DC5}" type="slidenum">
              <a:rPr lang="it-IT" smtClean="0"/>
              <a:pPr/>
              <a:t>95</a:t>
            </a:fld>
            <a:endParaRPr lang="it-IT" smtClean="0"/>
          </a:p>
        </p:txBody>
      </p:sp>
      <p:sp>
        <p:nvSpPr>
          <p:cNvPr id="436227" name="Rectangle 2"/>
          <p:cNvSpPr>
            <a:spLocks noGrp="1" noRot="1" noChangeAspect="1" noChangeArrowheads="1" noTextEdit="1"/>
          </p:cNvSpPr>
          <p:nvPr>
            <p:ph type="sldImg"/>
          </p:nvPr>
        </p:nvSpPr>
        <p:spPr>
          <a:solidFill>
            <a:srgbClr val="FFFFFF"/>
          </a:solidFill>
          <a:ln/>
        </p:spPr>
      </p:sp>
      <p:sp>
        <p:nvSpPr>
          <p:cNvPr id="436228" name="Rectangle 3"/>
          <p:cNvSpPr>
            <a:spLocks noGrp="1" noChangeArrowheads="1"/>
          </p:cNvSpPr>
          <p:nvPr>
            <p:ph type="body" idx="1"/>
          </p:nvPr>
        </p:nvSpPr>
        <p:spPr>
          <a:xfrm>
            <a:off x="914400" y="4648200"/>
            <a:ext cx="5027613" cy="261938"/>
          </a:xfrm>
          <a:noFill/>
          <a:ln/>
        </p:spPr>
        <p:txBody>
          <a:bodyPr lIns="90000" tIns="46800" rIns="90000" bIns="46800">
            <a:spAutoFit/>
          </a:bodyPr>
          <a:lstStyle/>
          <a:p>
            <a:pPr defTabSz="449263">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smtClean="0">
              <a:cs typeface="Lucida Sans Unicode" pitchFamily="34" charset="0"/>
            </a:endParaRPr>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39298" name="Rectangle 7"/>
          <p:cNvSpPr>
            <a:spLocks noGrp="1" noChangeArrowheads="1"/>
          </p:cNvSpPr>
          <p:nvPr>
            <p:ph type="sldNum" sz="quarter" idx="5"/>
          </p:nvPr>
        </p:nvSpPr>
        <p:spPr>
          <a:noFill/>
        </p:spPr>
        <p:txBody>
          <a:bodyPr/>
          <a:lstStyle/>
          <a:p>
            <a:fld id="{75605EC7-EC7D-4E5B-9436-72F2079F9E29}" type="slidenum">
              <a:rPr lang="it-IT" smtClean="0"/>
              <a:pPr/>
              <a:t>97</a:t>
            </a:fld>
            <a:endParaRPr lang="it-IT" smtClean="0"/>
          </a:p>
        </p:txBody>
      </p:sp>
      <p:sp>
        <p:nvSpPr>
          <p:cNvPr id="439299" name="Rectangle 2"/>
          <p:cNvSpPr>
            <a:spLocks noGrp="1" noRot="1" noChangeAspect="1" noChangeArrowheads="1" noTextEdit="1"/>
          </p:cNvSpPr>
          <p:nvPr>
            <p:ph type="sldImg"/>
          </p:nvPr>
        </p:nvSpPr>
        <p:spPr>
          <a:solidFill>
            <a:srgbClr val="FFFFFF"/>
          </a:solidFill>
          <a:ln/>
        </p:spPr>
      </p:sp>
      <p:sp>
        <p:nvSpPr>
          <p:cNvPr id="439300" name="Rectangle 3"/>
          <p:cNvSpPr>
            <a:spLocks noGrp="1" noChangeArrowheads="1"/>
          </p:cNvSpPr>
          <p:nvPr>
            <p:ph type="body" idx="1"/>
          </p:nvPr>
        </p:nvSpPr>
        <p:spPr>
          <a:xfrm>
            <a:off x="914400" y="4648200"/>
            <a:ext cx="5027613" cy="261938"/>
          </a:xfrm>
          <a:noFill/>
          <a:ln/>
        </p:spPr>
        <p:txBody>
          <a:bodyPr lIns="90000" tIns="46800" rIns="90000" bIns="46800">
            <a:spAutoFit/>
          </a:bodyPr>
          <a:lstStyle/>
          <a:p>
            <a:pPr defTabSz="449263">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it-IT" smtClean="0">
              <a:cs typeface="Lucida Sans Unicode" pitchFamily="34" charset="0"/>
            </a:endParaRPr>
          </a:p>
        </p:txBody>
      </p:sp>
    </p:spTree>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42370" name="Rectangle 7"/>
          <p:cNvSpPr>
            <a:spLocks noGrp="1" noChangeArrowheads="1"/>
          </p:cNvSpPr>
          <p:nvPr>
            <p:ph type="sldNum" sz="quarter" idx="5"/>
          </p:nvPr>
        </p:nvSpPr>
        <p:spPr>
          <a:noFill/>
        </p:spPr>
        <p:txBody>
          <a:bodyPr/>
          <a:lstStyle/>
          <a:p>
            <a:fld id="{BBF5EC3D-B806-4998-9794-C5D0C98FD25F}" type="slidenum">
              <a:rPr lang="it-IT" smtClean="0"/>
              <a:pPr/>
              <a:t>98</a:t>
            </a:fld>
            <a:endParaRPr lang="it-IT" smtClean="0"/>
          </a:p>
        </p:txBody>
      </p:sp>
      <p:sp>
        <p:nvSpPr>
          <p:cNvPr id="442371" name="Rectangle 2"/>
          <p:cNvSpPr>
            <a:spLocks noGrp="1" noRot="1" noChangeAspect="1" noChangeArrowheads="1" noTextEdit="1"/>
          </p:cNvSpPr>
          <p:nvPr>
            <p:ph type="sldImg"/>
          </p:nvPr>
        </p:nvSpPr>
        <p:spPr>
          <a:solidFill>
            <a:srgbClr val="FFFFFF"/>
          </a:solidFill>
          <a:ln/>
        </p:spPr>
      </p:sp>
      <p:sp>
        <p:nvSpPr>
          <p:cNvPr id="442372" name="Rectangle 3"/>
          <p:cNvSpPr>
            <a:spLocks noGrp="1" noChangeArrowheads="1"/>
          </p:cNvSpPr>
          <p:nvPr>
            <p:ph type="body" idx="1"/>
          </p:nvPr>
        </p:nvSpPr>
        <p:spPr>
          <a:xfrm>
            <a:off x="914400" y="4648200"/>
            <a:ext cx="5027613" cy="261938"/>
          </a:xfrm>
          <a:noFill/>
          <a:ln/>
        </p:spPr>
        <p:txBody>
          <a:bodyPr lIns="90000" tIns="46800" rIns="90000" bIns="46800">
            <a:spAutoFit/>
          </a:bodyPr>
          <a:lstStyle/>
          <a:p>
            <a:pPr defTabSz="449263">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smtClean="0">
              <a:cs typeface="Lucida Sans Unicode" pitchFamily="34" charset="0"/>
            </a:endParaRPr>
          </a:p>
        </p:txBody>
      </p:sp>
    </p:spTree>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44418" name="Rectangle 7"/>
          <p:cNvSpPr>
            <a:spLocks noGrp="1" noChangeArrowheads="1"/>
          </p:cNvSpPr>
          <p:nvPr>
            <p:ph type="sldNum" sz="quarter" idx="5"/>
          </p:nvPr>
        </p:nvSpPr>
        <p:spPr>
          <a:noFill/>
        </p:spPr>
        <p:txBody>
          <a:bodyPr/>
          <a:lstStyle/>
          <a:p>
            <a:fld id="{CC5CF710-2DFD-4EB7-9C55-28468D5E57AD}" type="slidenum">
              <a:rPr lang="it-IT" smtClean="0"/>
              <a:pPr/>
              <a:t>99</a:t>
            </a:fld>
            <a:endParaRPr lang="it-IT" smtClean="0"/>
          </a:p>
        </p:txBody>
      </p:sp>
      <p:sp>
        <p:nvSpPr>
          <p:cNvPr id="444419" name="Rectangle 2"/>
          <p:cNvSpPr>
            <a:spLocks noGrp="1" noRot="1" noChangeAspect="1" noChangeArrowheads="1" noTextEdit="1"/>
          </p:cNvSpPr>
          <p:nvPr>
            <p:ph type="sldImg"/>
          </p:nvPr>
        </p:nvSpPr>
        <p:spPr>
          <a:solidFill>
            <a:srgbClr val="FFFFFF"/>
          </a:solidFill>
          <a:ln/>
        </p:spPr>
      </p:sp>
      <p:sp>
        <p:nvSpPr>
          <p:cNvPr id="444420" name="Rectangle 3"/>
          <p:cNvSpPr>
            <a:spLocks noGrp="1" noChangeArrowheads="1"/>
          </p:cNvSpPr>
          <p:nvPr>
            <p:ph type="body" idx="1"/>
          </p:nvPr>
        </p:nvSpPr>
        <p:spPr>
          <a:xfrm>
            <a:off x="914400" y="4648200"/>
            <a:ext cx="5027613" cy="261938"/>
          </a:xfrm>
          <a:noFill/>
          <a:ln/>
        </p:spPr>
        <p:txBody>
          <a:bodyPr lIns="90000" tIns="46800" rIns="90000" bIns="46800">
            <a:spAutoFit/>
          </a:bodyPr>
          <a:lstStyle/>
          <a:p>
            <a:pPr defTabSz="449263">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smtClean="0"/>
          </a:p>
        </p:txBody>
      </p:sp>
    </p:spTree>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6465" name="Rectangle 7"/>
          <p:cNvSpPr>
            <a:spLocks noGrp="1" noChangeArrowheads="1"/>
          </p:cNvSpPr>
          <p:nvPr>
            <p:ph type="sldNum" sz="quarter" idx="5"/>
          </p:nvPr>
        </p:nvSpPr>
        <p:spPr>
          <a:noFill/>
        </p:spPr>
        <p:txBody>
          <a:bodyPr/>
          <a:lstStyle/>
          <a:p>
            <a:fld id="{56BB7F12-C8BC-46E7-BA84-50423C2F0C23}" type="slidenum">
              <a:rPr lang="it-IT" smtClean="0"/>
              <a:pPr/>
              <a:t>100</a:t>
            </a:fld>
            <a:endParaRPr lang="it-IT" smtClean="0"/>
          </a:p>
        </p:txBody>
      </p:sp>
      <p:sp>
        <p:nvSpPr>
          <p:cNvPr id="446466" name="Rectangle 2"/>
          <p:cNvSpPr>
            <a:spLocks noGrp="1" noRot="1" noChangeAspect="1" noChangeArrowheads="1" noTextEdit="1"/>
          </p:cNvSpPr>
          <p:nvPr>
            <p:ph type="sldImg"/>
          </p:nvPr>
        </p:nvSpPr>
        <p:spPr>
          <a:xfrm>
            <a:off x="1001713" y="728663"/>
            <a:ext cx="4854575" cy="3641725"/>
          </a:xfrm>
          <a:solidFill>
            <a:srgbClr val="FFFFFF"/>
          </a:solidFill>
          <a:ln/>
        </p:spPr>
      </p:sp>
      <p:sp>
        <p:nvSpPr>
          <p:cNvPr id="446467" name="Rectangle 3"/>
          <p:cNvSpPr>
            <a:spLocks noGrp="1" noChangeArrowheads="1"/>
          </p:cNvSpPr>
          <p:nvPr>
            <p:ph type="body" idx="1"/>
          </p:nvPr>
        </p:nvSpPr>
        <p:spPr>
          <a:xfrm>
            <a:off x="914400" y="4614863"/>
            <a:ext cx="5027613" cy="4370387"/>
          </a:xfrm>
          <a:solidFill>
            <a:srgbClr val="FFFFFF"/>
          </a:solidFill>
          <a:ln>
            <a:solidFill>
              <a:srgbClr val="000000"/>
            </a:solidFill>
          </a:ln>
        </p:spPr>
        <p:txBody>
          <a:bodyPr/>
          <a:lstStyle/>
          <a:p>
            <a:endParaRPr lang="it-IT" smtClean="0"/>
          </a:p>
        </p:txBody>
      </p:sp>
    </p:spTree>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8513" name="Rectangle 7"/>
          <p:cNvSpPr>
            <a:spLocks noGrp="1" noChangeArrowheads="1"/>
          </p:cNvSpPr>
          <p:nvPr>
            <p:ph type="sldNum" sz="quarter" idx="5"/>
          </p:nvPr>
        </p:nvSpPr>
        <p:spPr>
          <a:noFill/>
        </p:spPr>
        <p:txBody>
          <a:bodyPr/>
          <a:lstStyle/>
          <a:p>
            <a:fld id="{FFECEDB5-8656-4862-A730-31A65F497A06}" type="slidenum">
              <a:rPr lang="it-IT" smtClean="0"/>
              <a:pPr/>
              <a:t>101</a:t>
            </a:fld>
            <a:endParaRPr lang="it-IT" smtClean="0"/>
          </a:p>
        </p:txBody>
      </p:sp>
      <p:sp>
        <p:nvSpPr>
          <p:cNvPr id="448514" name="Rectangle 2"/>
          <p:cNvSpPr>
            <a:spLocks noGrp="1" noRot="1" noChangeAspect="1" noChangeArrowheads="1" noTextEdit="1"/>
          </p:cNvSpPr>
          <p:nvPr>
            <p:ph type="sldImg"/>
          </p:nvPr>
        </p:nvSpPr>
        <p:spPr>
          <a:xfrm>
            <a:off x="1001713" y="728663"/>
            <a:ext cx="4854575" cy="3641725"/>
          </a:xfrm>
          <a:solidFill>
            <a:srgbClr val="FFFFFF"/>
          </a:solidFill>
          <a:ln/>
        </p:spPr>
      </p:sp>
      <p:sp>
        <p:nvSpPr>
          <p:cNvPr id="448515" name="Rectangle 3"/>
          <p:cNvSpPr>
            <a:spLocks noGrp="1" noChangeArrowheads="1"/>
          </p:cNvSpPr>
          <p:nvPr>
            <p:ph type="body" idx="1"/>
          </p:nvPr>
        </p:nvSpPr>
        <p:spPr>
          <a:xfrm>
            <a:off x="914400" y="4614863"/>
            <a:ext cx="5027613" cy="4370387"/>
          </a:xfrm>
          <a:solidFill>
            <a:srgbClr val="FFFFFF"/>
          </a:solidFill>
          <a:ln>
            <a:solidFill>
              <a:srgbClr val="000000"/>
            </a:solidFill>
          </a:ln>
        </p:spPr>
        <p:txBody>
          <a:bodyPr/>
          <a:lstStyle/>
          <a:p>
            <a:endParaRPr lang="it-IT" smtClean="0"/>
          </a:p>
        </p:txBody>
      </p:sp>
    </p:spTree>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61" name="Rectangle 7"/>
          <p:cNvSpPr>
            <a:spLocks noGrp="1" noChangeArrowheads="1"/>
          </p:cNvSpPr>
          <p:nvPr>
            <p:ph type="sldNum" sz="quarter" idx="5"/>
          </p:nvPr>
        </p:nvSpPr>
        <p:spPr>
          <a:noFill/>
        </p:spPr>
        <p:txBody>
          <a:bodyPr/>
          <a:lstStyle/>
          <a:p>
            <a:fld id="{BF9D5DE7-2887-4F74-A38A-5E26EADF75BB}" type="slidenum">
              <a:rPr lang="it-IT" smtClean="0"/>
              <a:pPr/>
              <a:t>102</a:t>
            </a:fld>
            <a:endParaRPr lang="it-IT" smtClean="0"/>
          </a:p>
        </p:txBody>
      </p:sp>
      <p:sp>
        <p:nvSpPr>
          <p:cNvPr id="450562" name="Rectangle 2"/>
          <p:cNvSpPr>
            <a:spLocks noGrp="1" noRot="1" noChangeAspect="1" noChangeArrowheads="1" noTextEdit="1"/>
          </p:cNvSpPr>
          <p:nvPr>
            <p:ph type="sldImg"/>
          </p:nvPr>
        </p:nvSpPr>
        <p:spPr>
          <a:xfrm>
            <a:off x="1001713" y="728663"/>
            <a:ext cx="4854575" cy="3641725"/>
          </a:xfrm>
          <a:solidFill>
            <a:srgbClr val="FFFFFF"/>
          </a:solidFill>
          <a:ln/>
        </p:spPr>
      </p:sp>
      <p:sp>
        <p:nvSpPr>
          <p:cNvPr id="450563" name="Rectangle 3"/>
          <p:cNvSpPr>
            <a:spLocks noGrp="1" noChangeArrowheads="1"/>
          </p:cNvSpPr>
          <p:nvPr>
            <p:ph type="body" idx="1"/>
          </p:nvPr>
        </p:nvSpPr>
        <p:spPr>
          <a:xfrm>
            <a:off x="914400" y="4614863"/>
            <a:ext cx="5027613" cy="4370387"/>
          </a:xfrm>
          <a:solidFill>
            <a:srgbClr val="FFFFFF"/>
          </a:solidFill>
          <a:ln>
            <a:solidFill>
              <a:srgbClr val="000000"/>
            </a:solidFill>
          </a:ln>
        </p:spPr>
        <p:txBody>
          <a:bodyPr/>
          <a:lstStyle/>
          <a:p>
            <a:endParaRPr lang="it-IT" smtClean="0"/>
          </a:p>
        </p:txBody>
      </p:sp>
    </p:spTree>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2609" name="Rectangle 7"/>
          <p:cNvSpPr>
            <a:spLocks noGrp="1" noChangeArrowheads="1"/>
          </p:cNvSpPr>
          <p:nvPr>
            <p:ph type="sldNum" sz="quarter" idx="5"/>
          </p:nvPr>
        </p:nvSpPr>
        <p:spPr>
          <a:noFill/>
        </p:spPr>
        <p:txBody>
          <a:bodyPr/>
          <a:lstStyle/>
          <a:p>
            <a:fld id="{15C24377-F4B9-4150-8065-00AE02892279}" type="slidenum">
              <a:rPr lang="it-IT" smtClean="0"/>
              <a:pPr/>
              <a:t>103</a:t>
            </a:fld>
            <a:endParaRPr lang="it-IT" smtClean="0"/>
          </a:p>
        </p:txBody>
      </p:sp>
      <p:sp>
        <p:nvSpPr>
          <p:cNvPr id="452610" name="Rectangle 2"/>
          <p:cNvSpPr>
            <a:spLocks noGrp="1" noRot="1" noChangeAspect="1" noChangeArrowheads="1" noTextEdit="1"/>
          </p:cNvSpPr>
          <p:nvPr>
            <p:ph type="sldImg"/>
          </p:nvPr>
        </p:nvSpPr>
        <p:spPr>
          <a:xfrm>
            <a:off x="1001713" y="728663"/>
            <a:ext cx="4854575" cy="3641725"/>
          </a:xfrm>
          <a:solidFill>
            <a:srgbClr val="FFFFFF"/>
          </a:solidFill>
          <a:ln/>
        </p:spPr>
      </p:sp>
      <p:sp>
        <p:nvSpPr>
          <p:cNvPr id="452611" name="Rectangle 3"/>
          <p:cNvSpPr>
            <a:spLocks noGrp="1" noChangeArrowheads="1"/>
          </p:cNvSpPr>
          <p:nvPr>
            <p:ph type="body" idx="1"/>
          </p:nvPr>
        </p:nvSpPr>
        <p:spPr>
          <a:xfrm>
            <a:off x="914400" y="4614863"/>
            <a:ext cx="5027613" cy="4370387"/>
          </a:xfrm>
          <a:solidFill>
            <a:srgbClr val="FFFFFF"/>
          </a:solidFill>
          <a:ln>
            <a:solidFill>
              <a:srgbClr val="000000"/>
            </a:solidFill>
          </a:ln>
        </p:spPr>
        <p:txBody>
          <a:bodyPr/>
          <a:lstStyle/>
          <a:p>
            <a:endParaRPr lang="it-IT" smtClean="0"/>
          </a:p>
        </p:txBody>
      </p:sp>
    </p:spTree>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4657" name="Rectangle 7"/>
          <p:cNvSpPr>
            <a:spLocks noGrp="1" noChangeArrowheads="1"/>
          </p:cNvSpPr>
          <p:nvPr>
            <p:ph type="sldNum" sz="quarter" idx="5"/>
          </p:nvPr>
        </p:nvSpPr>
        <p:spPr>
          <a:noFill/>
        </p:spPr>
        <p:txBody>
          <a:bodyPr/>
          <a:lstStyle/>
          <a:p>
            <a:fld id="{E66DB0CC-D98A-48BE-AE5D-773E67B81477}" type="slidenum">
              <a:rPr lang="it-IT" smtClean="0"/>
              <a:pPr/>
              <a:t>104</a:t>
            </a:fld>
            <a:endParaRPr lang="it-IT" smtClean="0"/>
          </a:p>
        </p:txBody>
      </p:sp>
      <p:sp>
        <p:nvSpPr>
          <p:cNvPr id="454658" name="Rectangle 2"/>
          <p:cNvSpPr>
            <a:spLocks noGrp="1" noRot="1" noChangeAspect="1" noChangeArrowheads="1" noTextEdit="1"/>
          </p:cNvSpPr>
          <p:nvPr>
            <p:ph type="sldImg"/>
          </p:nvPr>
        </p:nvSpPr>
        <p:spPr>
          <a:xfrm>
            <a:off x="1001713" y="728663"/>
            <a:ext cx="4854575" cy="3641725"/>
          </a:xfrm>
          <a:solidFill>
            <a:srgbClr val="FFFFFF"/>
          </a:solidFill>
          <a:ln/>
        </p:spPr>
      </p:sp>
      <p:sp>
        <p:nvSpPr>
          <p:cNvPr id="454659" name="Rectangle 3"/>
          <p:cNvSpPr>
            <a:spLocks noGrp="1" noChangeArrowheads="1"/>
          </p:cNvSpPr>
          <p:nvPr>
            <p:ph type="body" idx="1"/>
          </p:nvPr>
        </p:nvSpPr>
        <p:spPr>
          <a:xfrm>
            <a:off x="914400" y="4614863"/>
            <a:ext cx="5027613" cy="4370387"/>
          </a:xfrm>
          <a:solidFill>
            <a:srgbClr val="FFFFFF"/>
          </a:solidFill>
          <a:ln>
            <a:solidFill>
              <a:srgbClr val="000000"/>
            </a:solidFill>
          </a:ln>
        </p:spPr>
        <p:txBody>
          <a:bodyPr/>
          <a:lstStyle/>
          <a:p>
            <a:endParaRPr lang="it-IT" smtClean="0"/>
          </a:p>
        </p:txBody>
      </p:sp>
    </p:spTree>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6705" name="Rectangle 7"/>
          <p:cNvSpPr>
            <a:spLocks noGrp="1" noChangeArrowheads="1"/>
          </p:cNvSpPr>
          <p:nvPr>
            <p:ph type="sldNum" sz="quarter" idx="5"/>
          </p:nvPr>
        </p:nvSpPr>
        <p:spPr>
          <a:noFill/>
        </p:spPr>
        <p:txBody>
          <a:bodyPr/>
          <a:lstStyle/>
          <a:p>
            <a:fld id="{04C8F993-8F0C-4373-A7EA-5C696D0F4D7B}" type="slidenum">
              <a:rPr lang="it-IT" smtClean="0"/>
              <a:pPr/>
              <a:t>105</a:t>
            </a:fld>
            <a:endParaRPr lang="it-IT" smtClean="0"/>
          </a:p>
        </p:txBody>
      </p:sp>
      <p:sp>
        <p:nvSpPr>
          <p:cNvPr id="456706" name="Rectangle 2"/>
          <p:cNvSpPr>
            <a:spLocks noGrp="1" noRot="1" noChangeAspect="1" noChangeArrowheads="1" noTextEdit="1"/>
          </p:cNvSpPr>
          <p:nvPr>
            <p:ph type="sldImg"/>
          </p:nvPr>
        </p:nvSpPr>
        <p:spPr>
          <a:xfrm>
            <a:off x="1001713" y="728663"/>
            <a:ext cx="4854575" cy="3641725"/>
          </a:xfrm>
          <a:solidFill>
            <a:srgbClr val="FFFFFF"/>
          </a:solidFill>
          <a:ln/>
        </p:spPr>
      </p:sp>
      <p:sp>
        <p:nvSpPr>
          <p:cNvPr id="456707" name="Rectangle 3"/>
          <p:cNvSpPr>
            <a:spLocks noGrp="1" noChangeArrowheads="1"/>
          </p:cNvSpPr>
          <p:nvPr>
            <p:ph type="body" idx="1"/>
          </p:nvPr>
        </p:nvSpPr>
        <p:spPr>
          <a:xfrm>
            <a:off x="914400" y="4614863"/>
            <a:ext cx="5027613" cy="4370387"/>
          </a:xfrm>
          <a:solidFill>
            <a:srgbClr val="FFFFFF"/>
          </a:solidFill>
          <a:ln>
            <a:solidFill>
              <a:srgbClr val="000000"/>
            </a:solidFill>
          </a:ln>
        </p:spPr>
        <p:txBody>
          <a:bodyPr/>
          <a:lstStyle/>
          <a:p>
            <a:endParaRPr lang="it-IT" smtClean="0"/>
          </a:p>
        </p:txBody>
      </p:sp>
    </p:spTree>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9777" name="Rectangle 7"/>
          <p:cNvSpPr>
            <a:spLocks noGrp="1" noChangeArrowheads="1"/>
          </p:cNvSpPr>
          <p:nvPr>
            <p:ph type="sldNum" sz="quarter" idx="5"/>
          </p:nvPr>
        </p:nvSpPr>
        <p:spPr>
          <a:noFill/>
        </p:spPr>
        <p:txBody>
          <a:bodyPr/>
          <a:lstStyle/>
          <a:p>
            <a:fld id="{38FD9EDD-A8F5-4DCF-BE86-719933682984}" type="slidenum">
              <a:rPr lang="it-IT" smtClean="0">
                <a:solidFill>
                  <a:srgbClr val="FFFFFF"/>
                </a:solidFill>
              </a:rPr>
              <a:pPr/>
              <a:t>107</a:t>
            </a:fld>
            <a:endParaRPr lang="it-IT" smtClean="0">
              <a:solidFill>
                <a:srgbClr val="FFFFFF"/>
              </a:solidFill>
            </a:endParaRPr>
          </a:p>
        </p:txBody>
      </p:sp>
      <p:sp>
        <p:nvSpPr>
          <p:cNvPr id="459778" name="Rectangle 2"/>
          <p:cNvSpPr>
            <a:spLocks noGrp="1" noRot="1" noChangeAspect="1" noChangeArrowheads="1" noTextEdit="1"/>
          </p:cNvSpPr>
          <p:nvPr>
            <p:ph type="sldImg"/>
          </p:nvPr>
        </p:nvSpPr>
        <p:spPr>
          <a:xfrm>
            <a:off x="1042988" y="762000"/>
            <a:ext cx="4772025" cy="3579813"/>
          </a:xfrm>
          <a:ln/>
        </p:spPr>
      </p:sp>
      <p:sp>
        <p:nvSpPr>
          <p:cNvPr id="459779" name="Rectangle 3"/>
          <p:cNvSpPr>
            <a:spLocks noGrp="1" noChangeArrowheads="1"/>
          </p:cNvSpPr>
          <p:nvPr>
            <p:ph type="body" idx="1"/>
          </p:nvPr>
        </p:nvSpPr>
        <p:spPr>
          <a:noFill/>
          <a:ln/>
        </p:spPr>
        <p:txBody>
          <a:bodyPr/>
          <a:lstStyle/>
          <a:p>
            <a:pPr marL="228600" indent="-228600">
              <a:lnSpc>
                <a:spcPct val="80000"/>
              </a:lnSpc>
            </a:pPr>
            <a:endParaRPr lang="it-IT" smtClean="0"/>
          </a:p>
        </p:txBody>
      </p:sp>
    </p:spTree>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61826" name="Rectangle 7"/>
          <p:cNvSpPr>
            <a:spLocks noGrp="1" noChangeArrowheads="1"/>
          </p:cNvSpPr>
          <p:nvPr>
            <p:ph type="sldNum" sz="quarter" idx="5"/>
          </p:nvPr>
        </p:nvSpPr>
        <p:spPr>
          <a:noFill/>
        </p:spPr>
        <p:txBody>
          <a:bodyPr/>
          <a:lstStyle/>
          <a:p>
            <a:fld id="{B117E9D6-B80F-43FB-A941-68030E2DA0E8}" type="slidenum">
              <a:rPr lang="it-IT" smtClean="0"/>
              <a:pPr/>
              <a:t>108</a:t>
            </a:fld>
            <a:endParaRPr lang="it-IT" smtClean="0"/>
          </a:p>
        </p:txBody>
      </p:sp>
      <p:sp>
        <p:nvSpPr>
          <p:cNvPr id="461827" name="Rectangle 2"/>
          <p:cNvSpPr>
            <a:spLocks noGrp="1" noRot="1" noChangeAspect="1" noChangeArrowheads="1" noTextEdit="1"/>
          </p:cNvSpPr>
          <p:nvPr>
            <p:ph type="sldImg"/>
          </p:nvPr>
        </p:nvSpPr>
        <p:spPr>
          <a:solidFill>
            <a:srgbClr val="FFFFFF"/>
          </a:solidFill>
          <a:ln/>
        </p:spPr>
      </p:sp>
      <p:sp>
        <p:nvSpPr>
          <p:cNvPr id="461828" name="Rectangle 3"/>
          <p:cNvSpPr>
            <a:spLocks noGrp="1" noChangeArrowheads="1"/>
          </p:cNvSpPr>
          <p:nvPr>
            <p:ph type="body" idx="1"/>
          </p:nvPr>
        </p:nvSpPr>
        <p:spPr>
          <a:xfrm>
            <a:off x="914400" y="4648200"/>
            <a:ext cx="5027613" cy="261938"/>
          </a:xfrm>
          <a:noFill/>
          <a:ln/>
        </p:spPr>
        <p:txBody>
          <a:bodyPr lIns="90000" tIns="46800" rIns="90000" bIns="46800">
            <a:spAutoFit/>
          </a:bodyPr>
          <a:lstStyle/>
          <a:p>
            <a:pPr defTabSz="449263" eaLnBrk="1" hangingPunct="1">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it-IT" smtClean="0">
              <a:cs typeface="Lucida Sans Unicode" pitchFamily="34" charset="0"/>
            </a:endParaRPr>
          </a:p>
        </p:txBody>
      </p:sp>
    </p:spTree>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63874" name="Rectangle 7"/>
          <p:cNvSpPr>
            <a:spLocks noGrp="1" noChangeArrowheads="1"/>
          </p:cNvSpPr>
          <p:nvPr>
            <p:ph type="sldNum" sz="quarter" idx="5"/>
          </p:nvPr>
        </p:nvSpPr>
        <p:spPr>
          <a:noFill/>
        </p:spPr>
        <p:txBody>
          <a:bodyPr/>
          <a:lstStyle/>
          <a:p>
            <a:fld id="{90272A91-7285-425E-B40E-CDDB372982D6}" type="slidenum">
              <a:rPr lang="it-IT" smtClean="0"/>
              <a:pPr/>
              <a:t>109</a:t>
            </a:fld>
            <a:endParaRPr lang="it-IT" smtClean="0"/>
          </a:p>
        </p:txBody>
      </p:sp>
      <p:sp>
        <p:nvSpPr>
          <p:cNvPr id="463875" name="Rectangle 2"/>
          <p:cNvSpPr>
            <a:spLocks noGrp="1" noRot="1" noChangeAspect="1" noChangeArrowheads="1" noTextEdit="1"/>
          </p:cNvSpPr>
          <p:nvPr>
            <p:ph type="sldImg"/>
          </p:nvPr>
        </p:nvSpPr>
        <p:spPr>
          <a:solidFill>
            <a:srgbClr val="FFFFFF"/>
          </a:solidFill>
          <a:ln/>
        </p:spPr>
      </p:sp>
      <p:sp>
        <p:nvSpPr>
          <p:cNvPr id="463876" name="Rectangle 3"/>
          <p:cNvSpPr>
            <a:spLocks noGrp="1" noChangeArrowheads="1"/>
          </p:cNvSpPr>
          <p:nvPr>
            <p:ph type="body" idx="1"/>
          </p:nvPr>
        </p:nvSpPr>
        <p:spPr>
          <a:xfrm>
            <a:off x="914400" y="4648200"/>
            <a:ext cx="5027613" cy="771525"/>
          </a:xfrm>
          <a:noFill/>
          <a:ln/>
        </p:spPr>
        <p:txBody>
          <a:bodyPr lIns="90000" tIns="46800" rIns="90000" bIns="46800">
            <a:spAutoFit/>
          </a:bodyPr>
          <a:lstStyle/>
          <a:p>
            <a:pPr defTabSz="449263" eaLnBrk="1" hangingPunct="1">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mtClean="0">
                <a:cs typeface="Lucida Sans Unicode" pitchFamily="34" charset="0"/>
              </a:rPr>
              <a:t>Una delle frasi che più frequentemente s sentono ripetere: dovunque. Per qualche strano motivo, nazionale di calcio e psicofarmaci sono tra gli argomenti sui quali ognuno pensa di poter avere un’opinione indipendentemente dalla conoscenza specifica</a:t>
            </a:r>
          </a:p>
        </p:txBody>
      </p:sp>
    </p:spTree>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65922" name="Rectangle 7"/>
          <p:cNvSpPr>
            <a:spLocks noGrp="1" noChangeArrowheads="1"/>
          </p:cNvSpPr>
          <p:nvPr>
            <p:ph type="sldNum" sz="quarter" idx="5"/>
          </p:nvPr>
        </p:nvSpPr>
        <p:spPr>
          <a:noFill/>
        </p:spPr>
        <p:txBody>
          <a:bodyPr/>
          <a:lstStyle/>
          <a:p>
            <a:fld id="{2EBBD530-0569-4FA0-8445-7F93BE23949C}" type="slidenum">
              <a:rPr lang="it-IT" smtClean="0">
                <a:solidFill>
                  <a:srgbClr val="000000"/>
                </a:solidFill>
              </a:rPr>
              <a:pPr/>
              <a:t>110</a:t>
            </a:fld>
            <a:endParaRPr lang="it-IT" smtClean="0">
              <a:solidFill>
                <a:srgbClr val="000000"/>
              </a:solidFill>
            </a:endParaRPr>
          </a:p>
        </p:txBody>
      </p:sp>
      <p:sp>
        <p:nvSpPr>
          <p:cNvPr id="465923" name="Rectangle 2"/>
          <p:cNvSpPr>
            <a:spLocks noGrp="1" noRot="1" noChangeAspect="1" noChangeArrowheads="1" noTextEdit="1"/>
          </p:cNvSpPr>
          <p:nvPr>
            <p:ph type="sldImg"/>
          </p:nvPr>
        </p:nvSpPr>
        <p:spPr>
          <a:xfrm>
            <a:off x="1042988" y="762000"/>
            <a:ext cx="4773612" cy="3579813"/>
          </a:xfrm>
          <a:solidFill>
            <a:srgbClr val="FFFFFF"/>
          </a:solidFill>
          <a:ln/>
        </p:spPr>
      </p:sp>
      <p:sp>
        <p:nvSpPr>
          <p:cNvPr id="465924" name="Rectangle 3"/>
          <p:cNvSpPr>
            <a:spLocks noGrp="1" noChangeArrowheads="1"/>
          </p:cNvSpPr>
          <p:nvPr>
            <p:ph type="body" idx="1"/>
          </p:nvPr>
        </p:nvSpPr>
        <p:spPr>
          <a:xfrm>
            <a:off x="914400" y="4646613"/>
            <a:ext cx="5027613" cy="257175"/>
          </a:xfrm>
          <a:noFill/>
          <a:ln/>
        </p:spPr>
        <p:txBody>
          <a:bodyPr lIns="90000" tIns="46800" rIns="90000" bIns="46800">
            <a:spAutoFit/>
          </a:bodyPr>
          <a:lstStyle/>
          <a:p>
            <a:r>
              <a:rPr lang="it-IT" smtClean="0"/>
              <a:t>Prima edizione americana, Settembre 2 007. Prima edizione italiana, Maggio 2010.</a:t>
            </a:r>
          </a:p>
          <a:p>
            <a:r>
              <a:rPr lang="it-IT" b="1" smtClean="0"/>
              <a:t>The Icarus Project</a:t>
            </a:r>
            <a:r>
              <a:rPr lang="it-IT" smtClean="0"/>
              <a:t>   www.theicarusproject.net    info@theicarusproject.net   C/o Fountain House   425 West 47th Street  New York, NY 10036 (877) 787-5883</a:t>
            </a:r>
          </a:p>
          <a:p>
            <a:r>
              <a:rPr lang="it-IT" b="1" smtClean="0"/>
              <a:t>Freedom Cent</a:t>
            </a:r>
            <a:r>
              <a:rPr lang="it-IT" smtClean="0"/>
              <a:t>er   www.freedom-center.org  info@freedom-center.org  Box 623  Northampton, MA 01062 (877) 677-6424</a:t>
            </a:r>
            <a:endParaRPr lang="it-IT" smtClean="0">
              <a:cs typeface="Lucida Sans Unicode" pitchFamily="34" charset="0"/>
            </a:endParaRPr>
          </a:p>
        </p:txBody>
      </p:sp>
    </p:spTree>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70018" name="Rectangle 7"/>
          <p:cNvSpPr>
            <a:spLocks noGrp="1" noChangeArrowheads="1"/>
          </p:cNvSpPr>
          <p:nvPr>
            <p:ph type="sldNum" sz="quarter" idx="5"/>
          </p:nvPr>
        </p:nvSpPr>
        <p:spPr>
          <a:noFill/>
        </p:spPr>
        <p:txBody>
          <a:bodyPr/>
          <a:lstStyle/>
          <a:p>
            <a:fld id="{C2CD8317-8333-47BF-BF3E-0E912A62DEF1}" type="slidenum">
              <a:rPr lang="it-IT" smtClean="0"/>
              <a:pPr/>
              <a:t>113</a:t>
            </a:fld>
            <a:endParaRPr lang="it-IT" smtClean="0"/>
          </a:p>
        </p:txBody>
      </p:sp>
      <p:sp>
        <p:nvSpPr>
          <p:cNvPr id="470019" name="Rectangle 2"/>
          <p:cNvSpPr>
            <a:spLocks noGrp="1" noRot="1" noChangeAspect="1" noChangeArrowheads="1" noTextEdit="1"/>
          </p:cNvSpPr>
          <p:nvPr>
            <p:ph type="sldImg"/>
          </p:nvPr>
        </p:nvSpPr>
        <p:spPr>
          <a:solidFill>
            <a:srgbClr val="FFFFFF"/>
          </a:solidFill>
          <a:ln/>
        </p:spPr>
      </p:sp>
      <p:sp>
        <p:nvSpPr>
          <p:cNvPr id="470020" name="Rectangle 3"/>
          <p:cNvSpPr>
            <a:spLocks noGrp="1" noChangeArrowheads="1"/>
          </p:cNvSpPr>
          <p:nvPr>
            <p:ph type="body" idx="1"/>
          </p:nvPr>
        </p:nvSpPr>
        <p:spPr>
          <a:xfrm>
            <a:off x="914400" y="4648200"/>
            <a:ext cx="5027613" cy="261938"/>
          </a:xfrm>
          <a:noFill/>
          <a:ln/>
        </p:spPr>
        <p:txBody>
          <a:bodyPr lIns="90000" tIns="46800" rIns="90000" bIns="46800">
            <a:spAutoFit/>
          </a:bodyPr>
          <a:lstStyle/>
          <a:p>
            <a:pPr defTabSz="449263" eaLnBrk="1" hangingPunct="1">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it-IT" smtClean="0"/>
          </a:p>
        </p:txBody>
      </p:sp>
    </p:spTree>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72066" name="Rectangle 7"/>
          <p:cNvSpPr txBox="1">
            <a:spLocks noGrp="1" noChangeArrowheads="1"/>
          </p:cNvSpPr>
          <p:nvPr/>
        </p:nvSpPr>
        <p:spPr bwMode="auto">
          <a:xfrm>
            <a:off x="3883025" y="9226550"/>
            <a:ext cx="2971800" cy="485775"/>
          </a:xfrm>
          <a:prstGeom prst="rect">
            <a:avLst/>
          </a:prstGeom>
          <a:noFill/>
          <a:ln w="9525">
            <a:noFill/>
            <a:miter lim="800000"/>
            <a:headEnd/>
            <a:tailEnd/>
          </a:ln>
        </p:spPr>
        <p:txBody>
          <a:bodyPr anchor="b"/>
          <a:lstStyle/>
          <a:p>
            <a:pPr algn="r"/>
            <a:fld id="{841AB796-04B0-47AC-ADA3-C7AF60AF8DEB}" type="slidenum">
              <a:rPr lang="it-IT" sz="1200">
                <a:solidFill>
                  <a:srgbClr val="000000"/>
                </a:solidFill>
              </a:rPr>
              <a:pPr algn="r"/>
              <a:t>114</a:t>
            </a:fld>
            <a:endParaRPr lang="it-IT" sz="1200">
              <a:solidFill>
                <a:srgbClr val="000000"/>
              </a:solidFill>
            </a:endParaRPr>
          </a:p>
        </p:txBody>
      </p:sp>
      <p:sp>
        <p:nvSpPr>
          <p:cNvPr id="472067" name="Rectangle 2"/>
          <p:cNvSpPr>
            <a:spLocks noGrp="1" noRot="1" noChangeAspect="1" noChangeArrowheads="1" noTextEdit="1"/>
          </p:cNvSpPr>
          <p:nvPr>
            <p:ph type="sldImg"/>
          </p:nvPr>
        </p:nvSpPr>
        <p:spPr>
          <a:xfrm>
            <a:off x="1042988" y="762000"/>
            <a:ext cx="4772025" cy="3579813"/>
          </a:xfrm>
          <a:solidFill>
            <a:srgbClr val="FFFFFF"/>
          </a:solidFill>
          <a:ln/>
        </p:spPr>
      </p:sp>
      <p:sp>
        <p:nvSpPr>
          <p:cNvPr id="472068" name="Text Box 3"/>
          <p:cNvSpPr>
            <a:spLocks noGrp="1" noChangeArrowheads="1"/>
          </p:cNvSpPr>
          <p:nvPr>
            <p:ph type="body" idx="1"/>
          </p:nvPr>
        </p:nvSpPr>
        <p:spPr>
          <a:xfrm>
            <a:off x="914400" y="4648200"/>
            <a:ext cx="5027613" cy="4344988"/>
          </a:xfrm>
          <a:noFill/>
          <a:ln/>
        </p:spPr>
        <p:txBody>
          <a:bodyPr wrap="none" anchor="ctr"/>
          <a:lstStyle/>
          <a:p>
            <a:pPr eaLnBrk="1" hangingPunct="1"/>
            <a:r>
              <a:rPr lang="it-IT" smtClean="0"/>
              <a:t>Soprattutto necessità di riconoscimento</a:t>
            </a:r>
          </a:p>
        </p:txBody>
      </p:sp>
    </p:spTree>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74114" name="Rectangle 7"/>
          <p:cNvSpPr>
            <a:spLocks noGrp="1" noChangeArrowheads="1"/>
          </p:cNvSpPr>
          <p:nvPr>
            <p:ph type="sldNum" sz="quarter" idx="5"/>
          </p:nvPr>
        </p:nvSpPr>
        <p:spPr>
          <a:noFill/>
        </p:spPr>
        <p:txBody>
          <a:bodyPr/>
          <a:lstStyle/>
          <a:p>
            <a:fld id="{2214BFD6-E9A3-442A-8E6B-E2DF4B98526E}" type="slidenum">
              <a:rPr lang="it-IT" smtClean="0"/>
              <a:pPr/>
              <a:t>115</a:t>
            </a:fld>
            <a:endParaRPr lang="it-IT" smtClean="0"/>
          </a:p>
        </p:txBody>
      </p:sp>
      <p:sp>
        <p:nvSpPr>
          <p:cNvPr id="474115" name="Rectangle 2"/>
          <p:cNvSpPr>
            <a:spLocks noGrp="1" noRot="1" noChangeAspect="1" noChangeArrowheads="1" noTextEdit="1"/>
          </p:cNvSpPr>
          <p:nvPr>
            <p:ph type="sldImg"/>
          </p:nvPr>
        </p:nvSpPr>
        <p:spPr>
          <a:solidFill>
            <a:srgbClr val="FFFFFF"/>
          </a:solidFill>
          <a:ln/>
        </p:spPr>
      </p:sp>
      <p:sp>
        <p:nvSpPr>
          <p:cNvPr id="474116" name="Rectangle 3"/>
          <p:cNvSpPr>
            <a:spLocks noGrp="1" noChangeArrowheads="1"/>
          </p:cNvSpPr>
          <p:nvPr>
            <p:ph type="body" idx="1"/>
          </p:nvPr>
        </p:nvSpPr>
        <p:spPr>
          <a:xfrm>
            <a:off x="914400" y="4648200"/>
            <a:ext cx="5027613" cy="261938"/>
          </a:xfrm>
          <a:noFill/>
          <a:ln/>
        </p:spPr>
        <p:txBody>
          <a:bodyPr lIns="90000" tIns="46800" rIns="90000" bIns="46800">
            <a:spAutoFit/>
          </a:bodyPr>
          <a:lstStyle/>
          <a:p>
            <a:pPr defTabSz="449263" eaLnBrk="1" hangingPunct="1">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it-IT" smtClean="0"/>
          </a:p>
        </p:txBody>
      </p:sp>
    </p:spTree>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76162" name="Rectangle 7"/>
          <p:cNvSpPr txBox="1">
            <a:spLocks noGrp="1" noChangeArrowheads="1"/>
          </p:cNvSpPr>
          <p:nvPr/>
        </p:nvSpPr>
        <p:spPr bwMode="auto">
          <a:xfrm>
            <a:off x="3886200" y="9220200"/>
            <a:ext cx="2971800" cy="457200"/>
          </a:xfrm>
          <a:prstGeom prst="rect">
            <a:avLst/>
          </a:prstGeom>
          <a:noFill/>
          <a:ln w="9525">
            <a:noFill/>
            <a:miter lim="800000"/>
            <a:headEnd/>
            <a:tailEnd/>
          </a:ln>
        </p:spPr>
        <p:txBody>
          <a:bodyPr anchor="b"/>
          <a:lstStyle/>
          <a:p>
            <a:pPr algn="r"/>
            <a:fld id="{9400AAAB-D063-45D3-9748-5EE96B7DCBB5}" type="slidenum">
              <a:rPr lang="it-IT" sz="1200"/>
              <a:pPr algn="r"/>
              <a:t>116</a:t>
            </a:fld>
            <a:endParaRPr lang="it-IT" sz="1200"/>
          </a:p>
        </p:txBody>
      </p:sp>
      <p:sp>
        <p:nvSpPr>
          <p:cNvPr id="476163" name="Rectangle 2"/>
          <p:cNvSpPr>
            <a:spLocks noGrp="1" noRot="1" noChangeAspect="1" noChangeArrowheads="1" noTextEdit="1"/>
          </p:cNvSpPr>
          <p:nvPr>
            <p:ph type="sldImg"/>
          </p:nvPr>
        </p:nvSpPr>
        <p:spPr>
          <a:solidFill>
            <a:srgbClr val="FFFFFF"/>
          </a:solidFill>
          <a:ln/>
        </p:spPr>
      </p:sp>
      <p:sp>
        <p:nvSpPr>
          <p:cNvPr id="476164" name="Rectangle 3"/>
          <p:cNvSpPr>
            <a:spLocks noGrp="1" noChangeArrowheads="1"/>
          </p:cNvSpPr>
          <p:nvPr>
            <p:ph type="body" idx="1"/>
          </p:nvPr>
        </p:nvSpPr>
        <p:spPr>
          <a:xfrm>
            <a:off x="914400" y="4648200"/>
            <a:ext cx="5027613" cy="261938"/>
          </a:xfrm>
          <a:noFill/>
          <a:ln/>
        </p:spPr>
        <p:txBody>
          <a:bodyPr lIns="90000" tIns="46800" rIns="90000" bIns="46800">
            <a:spAutoFit/>
          </a:bodyPr>
          <a:lstStyle/>
          <a:p>
            <a:pPr defTabSz="449263" eaLnBrk="1" hangingPunct="1">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it-IT" smtClean="0"/>
          </a:p>
        </p:txBody>
      </p:sp>
    </p:spTree>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78210" name="Rectangle 7"/>
          <p:cNvSpPr>
            <a:spLocks noGrp="1" noChangeArrowheads="1"/>
          </p:cNvSpPr>
          <p:nvPr>
            <p:ph type="sldNum" sz="quarter" idx="5"/>
          </p:nvPr>
        </p:nvSpPr>
        <p:spPr>
          <a:noFill/>
        </p:spPr>
        <p:txBody>
          <a:bodyPr/>
          <a:lstStyle/>
          <a:p>
            <a:fld id="{346E3787-3E71-45FD-A20D-9A718D6C4C92}" type="slidenum">
              <a:rPr lang="it-IT" smtClean="0">
                <a:solidFill>
                  <a:srgbClr val="000000"/>
                </a:solidFill>
              </a:rPr>
              <a:pPr/>
              <a:t>117</a:t>
            </a:fld>
            <a:endParaRPr lang="it-IT" smtClean="0">
              <a:solidFill>
                <a:srgbClr val="000000"/>
              </a:solidFill>
            </a:endParaRPr>
          </a:p>
        </p:txBody>
      </p:sp>
      <p:sp>
        <p:nvSpPr>
          <p:cNvPr id="478211" name="Rectangle 2"/>
          <p:cNvSpPr>
            <a:spLocks noGrp="1" noRot="1" noChangeAspect="1" noChangeArrowheads="1" noTextEdit="1"/>
          </p:cNvSpPr>
          <p:nvPr>
            <p:ph type="sldImg"/>
          </p:nvPr>
        </p:nvSpPr>
        <p:spPr>
          <a:xfrm>
            <a:off x="1042988" y="762000"/>
            <a:ext cx="4772025" cy="3579813"/>
          </a:xfrm>
          <a:solidFill>
            <a:srgbClr val="FFFFFF"/>
          </a:solidFill>
          <a:ln/>
        </p:spPr>
      </p:sp>
      <p:sp>
        <p:nvSpPr>
          <p:cNvPr id="478212" name="Text Box 3"/>
          <p:cNvSpPr>
            <a:spLocks noGrp="1" noChangeArrowheads="1"/>
          </p:cNvSpPr>
          <p:nvPr>
            <p:ph type="body" idx="1"/>
          </p:nvPr>
        </p:nvSpPr>
        <p:spPr>
          <a:xfrm>
            <a:off x="914400" y="4646613"/>
            <a:ext cx="5027613" cy="3270250"/>
          </a:xfrm>
          <a:noFill/>
          <a:ln/>
        </p:spPr>
        <p:txBody>
          <a:bodyPr lIns="90000" tIns="46800" rIns="90000" bIns="46800">
            <a:spAutoFit/>
          </a:bodyPr>
          <a:lstStyle/>
          <a:p>
            <a:pPr defTabSz="449263">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b="1" smtClean="0">
                <a:cs typeface="Lucida Sans Unicode" pitchFamily="34" charset="0"/>
              </a:rPr>
              <a:t>La nascita della psicofarmacologia contemporanea</a:t>
            </a:r>
            <a:r>
              <a:rPr lang="en-GB" smtClean="0">
                <a:cs typeface="Lucida Sans Unicode" pitchFamily="34" charset="0"/>
              </a:rPr>
              <a:t>: Il decennio che trascorse tra il 1950 ed il 1960 fu senza dubbio il più prolifico nella storia della psicofarmacologia. Ciò grazie alla genialità e intutito di pochi uomini: ricercatori e clinici (non eguagliati dalle grandi scoperte della biologia molecolare degli ultimi anni, nè dalle centnaia di migliaia di molecole sintetizzate automaticamente da braccia robotizzate).        Questi sono gli anni in cui la farmacologia assumeva il volto che oggi conosciamo attraverso una serie di scoperte straordinarie</a:t>
            </a:r>
          </a:p>
          <a:p>
            <a:pPr defTabSz="449263">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b="1" smtClean="0">
                <a:cs typeface="Lucida Sans Unicode" pitchFamily="34" charset="0"/>
              </a:rPr>
              <a:t>In soli dieci anni venivano gettate le basi del sapere neuropsicofarmacologico (AP, Ad, Ansiolitici).  </a:t>
            </a:r>
            <a:r>
              <a:rPr lang="en-GB" smtClean="0">
                <a:cs typeface="Lucida Sans Unicode" pitchFamily="34" charset="0"/>
              </a:rPr>
              <a:t>I decenni successivi hanno affinato il patrimonio delle conoscenze e ampliato la gamma delle molecolae a disposizione, ma non hanno sino ad ora, rappresentato un salto paradigmatico della portata di quello descritto nel decennio d’oro</a:t>
            </a:r>
          </a:p>
          <a:p>
            <a:pPr defTabSz="449263">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smtClean="0">
              <a:cs typeface="Lucida Sans Unicode" pitchFamily="34" charset="0"/>
            </a:endParaRPr>
          </a:p>
          <a:p>
            <a:pPr defTabSz="449263">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smtClean="0">
              <a:cs typeface="Lucida Sans Unicode" pitchFamily="34" charset="0"/>
            </a:endParaRPr>
          </a:p>
          <a:p>
            <a:pPr defTabSz="449263">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smtClean="0">
              <a:cs typeface="Lucida Sans Unicode" pitchFamily="34" charset="0"/>
            </a:endParaRPr>
          </a:p>
        </p:txBody>
      </p:sp>
    </p:spTree>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80258" name="Rectangle 7"/>
          <p:cNvSpPr txBox="1">
            <a:spLocks noGrp="1" noChangeArrowheads="1"/>
          </p:cNvSpPr>
          <p:nvPr/>
        </p:nvSpPr>
        <p:spPr bwMode="auto">
          <a:xfrm>
            <a:off x="3886200" y="9220200"/>
            <a:ext cx="2971800" cy="457200"/>
          </a:xfrm>
          <a:prstGeom prst="rect">
            <a:avLst/>
          </a:prstGeom>
          <a:noFill/>
          <a:ln w="9525">
            <a:noFill/>
            <a:miter lim="800000"/>
            <a:headEnd/>
            <a:tailEnd/>
          </a:ln>
        </p:spPr>
        <p:txBody>
          <a:bodyPr anchor="b"/>
          <a:lstStyle/>
          <a:p>
            <a:pPr algn="r"/>
            <a:fld id="{1B6FAA16-5ADE-49F4-8516-892E99527674}" type="slidenum">
              <a:rPr lang="it-IT" sz="1200">
                <a:solidFill>
                  <a:srgbClr val="000000"/>
                </a:solidFill>
              </a:rPr>
              <a:pPr algn="r"/>
              <a:t>118</a:t>
            </a:fld>
            <a:endParaRPr lang="it-IT" sz="1200">
              <a:solidFill>
                <a:srgbClr val="000000"/>
              </a:solidFill>
            </a:endParaRPr>
          </a:p>
        </p:txBody>
      </p:sp>
      <p:sp>
        <p:nvSpPr>
          <p:cNvPr id="480259" name="Rectangle 2"/>
          <p:cNvSpPr>
            <a:spLocks noGrp="1" noRot="1" noChangeAspect="1" noChangeArrowheads="1" noTextEdit="1"/>
          </p:cNvSpPr>
          <p:nvPr>
            <p:ph type="sldImg"/>
          </p:nvPr>
        </p:nvSpPr>
        <p:spPr>
          <a:xfrm>
            <a:off x="1042988" y="762000"/>
            <a:ext cx="4772025" cy="3579813"/>
          </a:xfrm>
          <a:solidFill>
            <a:srgbClr val="FFFFFF"/>
          </a:solidFill>
          <a:ln/>
        </p:spPr>
      </p:sp>
      <p:sp>
        <p:nvSpPr>
          <p:cNvPr id="480260" name="Rectangle 3"/>
          <p:cNvSpPr>
            <a:spLocks noGrp="1" noChangeArrowheads="1"/>
          </p:cNvSpPr>
          <p:nvPr>
            <p:ph type="body" idx="1"/>
          </p:nvPr>
        </p:nvSpPr>
        <p:spPr>
          <a:xfrm>
            <a:off x="914400" y="4646613"/>
            <a:ext cx="5027613" cy="266700"/>
          </a:xfrm>
          <a:noFill/>
          <a:ln/>
        </p:spPr>
        <p:txBody>
          <a:bodyPr lIns="90000" tIns="46800" rIns="90000" bIns="46800">
            <a:spAutoFit/>
          </a:bodyPr>
          <a:lstStyle/>
          <a:p>
            <a:pPr defTabSz="449263">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it-IT" smtClean="0">
              <a:cs typeface="Lucida Sans Unicode" pitchFamily="34" charset="0"/>
            </a:endParaRPr>
          </a:p>
        </p:txBody>
      </p:sp>
    </p:spTree>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82306" name="Rectangle 7"/>
          <p:cNvSpPr txBox="1">
            <a:spLocks noGrp="1" noChangeArrowheads="1"/>
          </p:cNvSpPr>
          <p:nvPr/>
        </p:nvSpPr>
        <p:spPr bwMode="auto">
          <a:xfrm>
            <a:off x="3886200" y="9220200"/>
            <a:ext cx="2971800" cy="457200"/>
          </a:xfrm>
          <a:prstGeom prst="rect">
            <a:avLst/>
          </a:prstGeom>
          <a:noFill/>
          <a:ln w="9525">
            <a:noFill/>
            <a:miter lim="800000"/>
            <a:headEnd/>
            <a:tailEnd/>
          </a:ln>
        </p:spPr>
        <p:txBody>
          <a:bodyPr anchor="b"/>
          <a:lstStyle/>
          <a:p>
            <a:pPr algn="r"/>
            <a:fld id="{BC3660FD-15F4-4DCC-9F42-263ABF57F585}" type="slidenum">
              <a:rPr lang="it-IT" sz="1200">
                <a:solidFill>
                  <a:srgbClr val="000000"/>
                </a:solidFill>
              </a:rPr>
              <a:pPr algn="r"/>
              <a:t>119</a:t>
            </a:fld>
            <a:endParaRPr lang="it-IT" sz="1200">
              <a:solidFill>
                <a:srgbClr val="000000"/>
              </a:solidFill>
            </a:endParaRPr>
          </a:p>
        </p:txBody>
      </p:sp>
      <p:sp>
        <p:nvSpPr>
          <p:cNvPr id="482307" name="Rectangle 2"/>
          <p:cNvSpPr>
            <a:spLocks noGrp="1" noRot="1" noChangeAspect="1" noChangeArrowheads="1" noTextEdit="1"/>
          </p:cNvSpPr>
          <p:nvPr>
            <p:ph type="sldImg"/>
          </p:nvPr>
        </p:nvSpPr>
        <p:spPr>
          <a:xfrm>
            <a:off x="1042988" y="762000"/>
            <a:ext cx="4772025" cy="3579813"/>
          </a:xfrm>
          <a:solidFill>
            <a:srgbClr val="FFFFFF"/>
          </a:solidFill>
          <a:ln/>
        </p:spPr>
      </p:sp>
      <p:sp>
        <p:nvSpPr>
          <p:cNvPr id="482308" name="Text Box 3"/>
          <p:cNvSpPr>
            <a:spLocks noGrp="1" noChangeArrowheads="1"/>
          </p:cNvSpPr>
          <p:nvPr>
            <p:ph type="body" idx="1"/>
          </p:nvPr>
        </p:nvSpPr>
        <p:spPr>
          <a:xfrm>
            <a:off x="914400" y="4646613"/>
            <a:ext cx="5027613" cy="266700"/>
          </a:xfrm>
          <a:noFill/>
          <a:ln/>
        </p:spPr>
        <p:txBody>
          <a:bodyPr lIns="90000" tIns="46800" rIns="90000" bIns="46800">
            <a:spAutoFit/>
          </a:bodyPr>
          <a:lstStyle/>
          <a:p>
            <a:pPr defTabSz="449263">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smtClean="0">
              <a:cs typeface="Lucida Sans Unicode" pitchFamily="34" charset="0"/>
            </a:endParaRPr>
          </a:p>
        </p:txBody>
      </p:sp>
    </p:spTree>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84354" name="Rectangle 7"/>
          <p:cNvSpPr txBox="1">
            <a:spLocks noGrp="1" noChangeArrowheads="1"/>
          </p:cNvSpPr>
          <p:nvPr/>
        </p:nvSpPr>
        <p:spPr bwMode="auto">
          <a:xfrm>
            <a:off x="3886200" y="9220200"/>
            <a:ext cx="2971800" cy="457200"/>
          </a:xfrm>
          <a:prstGeom prst="rect">
            <a:avLst/>
          </a:prstGeom>
          <a:noFill/>
          <a:ln w="9525">
            <a:noFill/>
            <a:miter lim="800000"/>
            <a:headEnd/>
            <a:tailEnd/>
          </a:ln>
        </p:spPr>
        <p:txBody>
          <a:bodyPr anchor="b"/>
          <a:lstStyle/>
          <a:p>
            <a:pPr algn="r"/>
            <a:fld id="{1656E5D3-8253-4594-A497-5A79BB097057}" type="slidenum">
              <a:rPr lang="it-IT" sz="1200">
                <a:solidFill>
                  <a:srgbClr val="000000"/>
                </a:solidFill>
              </a:rPr>
              <a:pPr algn="r"/>
              <a:t>120</a:t>
            </a:fld>
            <a:endParaRPr lang="it-IT" sz="1200">
              <a:solidFill>
                <a:srgbClr val="000000"/>
              </a:solidFill>
            </a:endParaRPr>
          </a:p>
        </p:txBody>
      </p:sp>
      <p:sp>
        <p:nvSpPr>
          <p:cNvPr id="484355" name="Rectangle 2"/>
          <p:cNvSpPr>
            <a:spLocks noGrp="1" noRot="1" noChangeAspect="1" noChangeArrowheads="1" noTextEdit="1"/>
          </p:cNvSpPr>
          <p:nvPr>
            <p:ph type="sldImg"/>
          </p:nvPr>
        </p:nvSpPr>
        <p:spPr>
          <a:xfrm>
            <a:off x="1042988" y="762000"/>
            <a:ext cx="4772025" cy="3579813"/>
          </a:xfrm>
          <a:solidFill>
            <a:srgbClr val="FFFFFF"/>
          </a:solidFill>
          <a:ln/>
        </p:spPr>
      </p:sp>
      <p:sp>
        <p:nvSpPr>
          <p:cNvPr id="484356" name="Rectangle 3"/>
          <p:cNvSpPr>
            <a:spLocks noGrp="1" noChangeArrowheads="1"/>
          </p:cNvSpPr>
          <p:nvPr>
            <p:ph type="body" idx="1"/>
          </p:nvPr>
        </p:nvSpPr>
        <p:spPr>
          <a:xfrm>
            <a:off x="914400" y="4646613"/>
            <a:ext cx="5027613" cy="266700"/>
          </a:xfrm>
          <a:noFill/>
          <a:ln/>
        </p:spPr>
        <p:txBody>
          <a:bodyPr lIns="90000" tIns="46800" rIns="90000" bIns="46800">
            <a:spAutoFit/>
          </a:bodyPr>
          <a:lstStyle/>
          <a:p>
            <a:pPr defTabSz="449263">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it-IT" smtClean="0">
              <a:cs typeface="Lucida Sans Unicode" pitchFamily="34" charset="0"/>
            </a:endParaRPr>
          </a:p>
        </p:txBody>
      </p:sp>
    </p:spTree>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6401" name="Segnaposto immagine diapositiva 1"/>
          <p:cNvSpPr>
            <a:spLocks noGrp="1" noRot="1" noChangeAspect="1" noTextEdit="1"/>
          </p:cNvSpPr>
          <p:nvPr>
            <p:ph type="sldImg"/>
          </p:nvPr>
        </p:nvSpPr>
        <p:spPr>
          <a:ln/>
        </p:spPr>
      </p:sp>
      <p:sp>
        <p:nvSpPr>
          <p:cNvPr id="486402" name="Segnaposto note 2"/>
          <p:cNvSpPr>
            <a:spLocks noGrp="1"/>
          </p:cNvSpPr>
          <p:nvPr>
            <p:ph type="body" idx="1"/>
          </p:nvPr>
        </p:nvSpPr>
        <p:spPr>
          <a:noFill/>
          <a:ln/>
        </p:spPr>
        <p:txBody>
          <a:bodyPr/>
          <a:lstStyle/>
          <a:p>
            <a:r>
              <a:rPr lang="it-IT" smtClean="0"/>
              <a:t>E’ ciò può riappacificarci con la spesa, quando andiamo a vedere quelloc he si spende in farmaci per la schizo e patologie correlate</a:t>
            </a:r>
          </a:p>
        </p:txBody>
      </p:sp>
      <p:sp>
        <p:nvSpPr>
          <p:cNvPr id="486403" name="Segnaposto numero diapositiva 3"/>
          <p:cNvSpPr txBox="1">
            <a:spLocks noGrp="1"/>
          </p:cNvSpPr>
          <p:nvPr/>
        </p:nvSpPr>
        <p:spPr bwMode="auto">
          <a:xfrm>
            <a:off x="3886200" y="9220200"/>
            <a:ext cx="2971800" cy="457200"/>
          </a:xfrm>
          <a:prstGeom prst="rect">
            <a:avLst/>
          </a:prstGeom>
          <a:noFill/>
          <a:ln w="9525">
            <a:noFill/>
            <a:miter lim="800000"/>
            <a:headEnd/>
            <a:tailEnd/>
          </a:ln>
        </p:spPr>
        <p:txBody>
          <a:bodyPr anchor="b"/>
          <a:lstStyle/>
          <a:p>
            <a:pPr algn="r"/>
            <a:fld id="{CCF187EF-7FE7-474C-971F-E87CDBD67201}" type="slidenum">
              <a:rPr lang="it-IT" sz="1200">
                <a:solidFill>
                  <a:srgbClr val="000000"/>
                </a:solidFill>
              </a:rPr>
              <a:pPr algn="r"/>
              <a:t>121</a:t>
            </a:fld>
            <a:endParaRPr lang="it-IT" sz="1200">
              <a:solidFill>
                <a:srgbClr val="000000"/>
              </a:solidFill>
            </a:endParaRPr>
          </a:p>
        </p:txBody>
      </p:sp>
    </p:spTree>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88450" name="Rectangle 7"/>
          <p:cNvSpPr txBox="1">
            <a:spLocks noGrp="1" noChangeArrowheads="1"/>
          </p:cNvSpPr>
          <p:nvPr/>
        </p:nvSpPr>
        <p:spPr bwMode="auto">
          <a:xfrm>
            <a:off x="3886200" y="9220200"/>
            <a:ext cx="2971800" cy="457200"/>
          </a:xfrm>
          <a:prstGeom prst="rect">
            <a:avLst/>
          </a:prstGeom>
          <a:noFill/>
          <a:ln w="9525">
            <a:noFill/>
            <a:miter lim="800000"/>
            <a:headEnd/>
            <a:tailEnd/>
          </a:ln>
        </p:spPr>
        <p:txBody>
          <a:bodyPr anchor="b"/>
          <a:lstStyle/>
          <a:p>
            <a:pPr algn="r"/>
            <a:fld id="{E1DC9E02-66C0-4543-94C5-FE9EE965BDBB}" type="slidenum">
              <a:rPr lang="it-IT" sz="1200">
                <a:solidFill>
                  <a:srgbClr val="000000"/>
                </a:solidFill>
              </a:rPr>
              <a:pPr algn="r"/>
              <a:t>122</a:t>
            </a:fld>
            <a:endParaRPr lang="it-IT" sz="1200">
              <a:solidFill>
                <a:srgbClr val="000000"/>
              </a:solidFill>
            </a:endParaRPr>
          </a:p>
        </p:txBody>
      </p:sp>
      <p:sp>
        <p:nvSpPr>
          <p:cNvPr id="488451" name="Rectangle 2"/>
          <p:cNvSpPr>
            <a:spLocks noGrp="1" noRot="1" noChangeAspect="1" noChangeArrowheads="1" noTextEdit="1"/>
          </p:cNvSpPr>
          <p:nvPr>
            <p:ph type="sldImg"/>
          </p:nvPr>
        </p:nvSpPr>
        <p:spPr>
          <a:xfrm>
            <a:off x="1042988" y="762000"/>
            <a:ext cx="4772025" cy="3579813"/>
          </a:xfrm>
          <a:solidFill>
            <a:srgbClr val="FFFFFF"/>
          </a:solidFill>
          <a:ln/>
        </p:spPr>
      </p:sp>
      <p:sp>
        <p:nvSpPr>
          <p:cNvPr id="488452" name="Rectangle 3"/>
          <p:cNvSpPr>
            <a:spLocks noGrp="1" noChangeArrowheads="1"/>
          </p:cNvSpPr>
          <p:nvPr>
            <p:ph type="body" idx="1"/>
          </p:nvPr>
        </p:nvSpPr>
        <p:spPr>
          <a:xfrm>
            <a:off x="914400" y="4646613"/>
            <a:ext cx="5027613" cy="266700"/>
          </a:xfrm>
          <a:noFill/>
          <a:ln/>
        </p:spPr>
        <p:txBody>
          <a:bodyPr lIns="90000" tIns="46800" rIns="90000" bIns="46800">
            <a:spAutoFit/>
          </a:bodyPr>
          <a:lstStyle/>
          <a:p>
            <a:pPr defTabSz="449263">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it-IT" smtClean="0">
              <a:cs typeface="Lucida Sans Unicode" pitchFamily="34" charset="0"/>
            </a:endParaRPr>
          </a:p>
        </p:txBody>
      </p:sp>
    </p:spTree>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91522" name="Rectangle 7"/>
          <p:cNvSpPr txBox="1">
            <a:spLocks noGrp="1" noChangeArrowheads="1"/>
          </p:cNvSpPr>
          <p:nvPr/>
        </p:nvSpPr>
        <p:spPr bwMode="auto">
          <a:xfrm>
            <a:off x="3886200" y="9220200"/>
            <a:ext cx="2971800" cy="457200"/>
          </a:xfrm>
          <a:prstGeom prst="rect">
            <a:avLst/>
          </a:prstGeom>
          <a:noFill/>
          <a:ln w="9525">
            <a:noFill/>
            <a:miter lim="800000"/>
            <a:headEnd/>
            <a:tailEnd/>
          </a:ln>
        </p:spPr>
        <p:txBody>
          <a:bodyPr anchor="b"/>
          <a:lstStyle/>
          <a:p>
            <a:pPr algn="r"/>
            <a:fld id="{383D9C72-56F3-4C0B-804F-1DCF57654203}" type="slidenum">
              <a:rPr lang="it-IT" sz="1200">
                <a:solidFill>
                  <a:srgbClr val="000000"/>
                </a:solidFill>
              </a:rPr>
              <a:pPr algn="r"/>
              <a:t>124</a:t>
            </a:fld>
            <a:endParaRPr lang="it-IT" sz="1200">
              <a:solidFill>
                <a:srgbClr val="000000"/>
              </a:solidFill>
            </a:endParaRPr>
          </a:p>
        </p:txBody>
      </p:sp>
      <p:sp>
        <p:nvSpPr>
          <p:cNvPr id="491523" name="Rectangle 2"/>
          <p:cNvSpPr>
            <a:spLocks noGrp="1" noRot="1" noChangeAspect="1" noChangeArrowheads="1" noTextEdit="1"/>
          </p:cNvSpPr>
          <p:nvPr>
            <p:ph type="sldImg"/>
          </p:nvPr>
        </p:nvSpPr>
        <p:spPr>
          <a:xfrm>
            <a:off x="1042988" y="762000"/>
            <a:ext cx="4772025" cy="3579813"/>
          </a:xfrm>
          <a:solidFill>
            <a:srgbClr val="FFFFFF"/>
          </a:solidFill>
          <a:ln/>
        </p:spPr>
      </p:sp>
      <p:sp>
        <p:nvSpPr>
          <p:cNvPr id="491524" name="Rectangle 3"/>
          <p:cNvSpPr>
            <a:spLocks noGrp="1" noChangeArrowheads="1"/>
          </p:cNvSpPr>
          <p:nvPr>
            <p:ph type="body" idx="1"/>
          </p:nvPr>
        </p:nvSpPr>
        <p:spPr>
          <a:xfrm>
            <a:off x="914400" y="4646613"/>
            <a:ext cx="5027613" cy="2690812"/>
          </a:xfrm>
          <a:noFill/>
          <a:ln/>
        </p:spPr>
        <p:txBody>
          <a:bodyPr lIns="90000" tIns="46800" rIns="90000" bIns="46800">
            <a:spAutoFit/>
          </a:bodyPr>
          <a:lstStyle/>
          <a:p>
            <a:pPr defTabSz="449263" eaLnBrk="1" hangingPunct="1">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altLang="en-GB" b="1" smtClean="0">
                <a:solidFill>
                  <a:srgbClr val="FFFFFF"/>
                </a:solidFill>
                <a:latin typeface="Tahoma" pitchFamily="34" charset="0"/>
              </a:rPr>
              <a:t>Per avvicinarsi al paziente: </a:t>
            </a:r>
            <a:r>
              <a:rPr lang="it-IT" b="1" smtClean="0">
                <a:solidFill>
                  <a:srgbClr val="FFFF00"/>
                </a:solidFill>
                <a:ea typeface="MS PGothic" pitchFamily="34" charset="-128"/>
              </a:rPr>
              <a:t>Questa è la modalità che privilegiamo (avvicinamento e apertura),  ed è all’interno di questa prospettiva ci muoviamo nell’analisi della tematica dei  trattamenti psicofarmacologici long-term.</a:t>
            </a:r>
          </a:p>
          <a:p>
            <a:pPr defTabSz="449263" eaLnBrk="1" hangingPunct="1">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b="1" smtClean="0">
                <a:solidFill>
                  <a:srgbClr val="FFFFFF"/>
                </a:solidFill>
                <a:ea typeface="MS PGothic" pitchFamily="34" charset="-128"/>
              </a:rPr>
              <a:t>In questa ottica lo psicofarmaco è utilizzato per diminuire o far scomparire disturbi che rendono difficile o impossibile il rapporto (agitazione, arresto psicomotorio, sintomi psicotici attivi);</a:t>
            </a:r>
            <a:br>
              <a:rPr lang="it-IT" b="1" smtClean="0">
                <a:solidFill>
                  <a:srgbClr val="FFFFFF"/>
                </a:solidFill>
                <a:ea typeface="MS PGothic" pitchFamily="34" charset="-128"/>
              </a:rPr>
            </a:br>
            <a:r>
              <a:rPr lang="it-IT" b="1" smtClean="0">
                <a:solidFill>
                  <a:srgbClr val="FFFFFF"/>
                </a:solidFill>
                <a:ea typeface="MS PGothic" pitchFamily="34" charset="-128"/>
              </a:rPr>
              <a:t>in questi casi, l’effetto sedativo o sbloccante, o antipsicotico (realmente connessi all’azione farmacodinamica) possono non solo favorire l’intervento, ma agire sul paziente, nel senso che migliorando la sua sintomatolgia viene accresciuta la possibiltà di rapporto</a:t>
            </a:r>
            <a:endParaRPr lang="it-IT" sz="1100" b="1" smtClean="0">
              <a:solidFill>
                <a:srgbClr val="FFFFFF"/>
              </a:solidFill>
              <a:ea typeface="MS PGothic" pitchFamily="34" charset="-128"/>
            </a:endParaRPr>
          </a:p>
          <a:p>
            <a:pPr defTabSz="449263" eaLnBrk="1" hangingPunct="1">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it-IT" b="1" smtClean="0">
              <a:solidFill>
                <a:srgbClr val="FFFF00"/>
              </a:solidFill>
              <a:ea typeface="MS PGothic" pitchFamily="34" charset="-128"/>
            </a:endParaRPr>
          </a:p>
          <a:p>
            <a:pPr defTabSz="449263">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AU" b="1" smtClean="0"/>
          </a:p>
        </p:txBody>
      </p:sp>
    </p:spTree>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3569" name="Rectangle 7"/>
          <p:cNvSpPr>
            <a:spLocks noGrp="1" noChangeArrowheads="1"/>
          </p:cNvSpPr>
          <p:nvPr>
            <p:ph type="sldNum" sz="quarter" idx="5"/>
          </p:nvPr>
        </p:nvSpPr>
        <p:spPr>
          <a:noFill/>
        </p:spPr>
        <p:txBody>
          <a:bodyPr/>
          <a:lstStyle/>
          <a:p>
            <a:fld id="{EB0AF7A3-ED69-4A3C-A7EF-EFD5886B16CF}" type="slidenum">
              <a:rPr lang="it-IT" smtClean="0"/>
              <a:pPr/>
              <a:t>125</a:t>
            </a:fld>
            <a:endParaRPr lang="it-IT" smtClean="0"/>
          </a:p>
        </p:txBody>
      </p:sp>
      <p:sp>
        <p:nvSpPr>
          <p:cNvPr id="493570" name="Rectangle 2"/>
          <p:cNvSpPr>
            <a:spLocks noGrp="1" noRot="1" noChangeAspect="1" noChangeArrowheads="1" noTextEdit="1"/>
          </p:cNvSpPr>
          <p:nvPr>
            <p:ph type="sldImg"/>
          </p:nvPr>
        </p:nvSpPr>
        <p:spPr>
          <a:solidFill>
            <a:srgbClr val="FFFFFF"/>
          </a:solidFill>
          <a:ln/>
        </p:spPr>
      </p:sp>
      <p:sp>
        <p:nvSpPr>
          <p:cNvPr id="493571" name="Rectangle 3"/>
          <p:cNvSpPr>
            <a:spLocks noGrp="1" noChangeArrowheads="1"/>
          </p:cNvSpPr>
          <p:nvPr>
            <p:ph type="body" idx="1"/>
          </p:nvPr>
        </p:nvSpPr>
        <p:spPr>
          <a:solidFill>
            <a:srgbClr val="FFFFFF"/>
          </a:solidFill>
          <a:ln>
            <a:solidFill>
              <a:srgbClr val="000000"/>
            </a:solidFill>
          </a:ln>
        </p:spPr>
        <p:txBody>
          <a:bodyPr/>
          <a:lstStyle/>
          <a:p>
            <a:r>
              <a:rPr lang="it-IT" smtClean="0"/>
              <a:t>Punto 2: di necessità virtù</a:t>
            </a:r>
          </a:p>
        </p:txBody>
      </p:sp>
    </p:spTree>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95618" name="Rectangle 7"/>
          <p:cNvSpPr txBox="1">
            <a:spLocks noGrp="1" noChangeArrowheads="1"/>
          </p:cNvSpPr>
          <p:nvPr/>
        </p:nvSpPr>
        <p:spPr bwMode="auto">
          <a:xfrm>
            <a:off x="3886200" y="9220200"/>
            <a:ext cx="2971800" cy="457200"/>
          </a:xfrm>
          <a:prstGeom prst="rect">
            <a:avLst/>
          </a:prstGeom>
          <a:noFill/>
          <a:ln w="9525">
            <a:noFill/>
            <a:miter lim="800000"/>
            <a:headEnd/>
            <a:tailEnd/>
          </a:ln>
        </p:spPr>
        <p:txBody>
          <a:bodyPr anchor="b"/>
          <a:lstStyle/>
          <a:p>
            <a:pPr algn="r"/>
            <a:fld id="{200C0D4B-1B59-47D5-BA59-EE659C766788}" type="slidenum">
              <a:rPr lang="it-IT" sz="1200">
                <a:solidFill>
                  <a:srgbClr val="000000"/>
                </a:solidFill>
              </a:rPr>
              <a:pPr algn="r"/>
              <a:t>126</a:t>
            </a:fld>
            <a:endParaRPr lang="it-IT" sz="1200">
              <a:solidFill>
                <a:srgbClr val="000000"/>
              </a:solidFill>
            </a:endParaRPr>
          </a:p>
        </p:txBody>
      </p:sp>
      <p:sp>
        <p:nvSpPr>
          <p:cNvPr id="495619" name="Rectangle 2"/>
          <p:cNvSpPr>
            <a:spLocks noGrp="1" noRot="1" noChangeAspect="1" noChangeArrowheads="1" noTextEdit="1"/>
          </p:cNvSpPr>
          <p:nvPr>
            <p:ph type="sldImg"/>
          </p:nvPr>
        </p:nvSpPr>
        <p:spPr>
          <a:xfrm>
            <a:off x="1042988" y="762000"/>
            <a:ext cx="4772025" cy="3579813"/>
          </a:xfrm>
          <a:solidFill>
            <a:srgbClr val="FFFFFF"/>
          </a:solidFill>
          <a:ln/>
        </p:spPr>
      </p:sp>
      <p:sp>
        <p:nvSpPr>
          <p:cNvPr id="495620" name="Text Box 3"/>
          <p:cNvSpPr>
            <a:spLocks noGrp="1" noChangeArrowheads="1"/>
          </p:cNvSpPr>
          <p:nvPr>
            <p:ph type="body" idx="1"/>
          </p:nvPr>
        </p:nvSpPr>
        <p:spPr>
          <a:xfrm>
            <a:off x="914400" y="4646613"/>
            <a:ext cx="5027613" cy="266700"/>
          </a:xfrm>
          <a:noFill/>
          <a:ln/>
        </p:spPr>
        <p:txBody>
          <a:bodyPr lIns="90000" tIns="46800" rIns="90000" bIns="46800">
            <a:spAutoFit/>
          </a:bodyPr>
          <a:lstStyle/>
          <a:p>
            <a:pPr defTabSz="449263">
              <a:lnSpc>
                <a:spcPct val="93000"/>
              </a:lnSpc>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AU" b="1"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F00AAB1E-BA22-48B3-8427-FE970D6C19B0}" type="slidenum">
              <a:rPr lang="it-IT"/>
              <a:pPr>
                <a:defRPr/>
              </a:pPr>
              <a:t>‹N›</a:t>
            </a:fld>
            <a:endParaRPr lang="it-IT"/>
          </a:p>
        </p:txBody>
      </p:sp>
    </p:spTree>
  </p:cSld>
  <p:clrMapOvr>
    <a:masterClrMapping/>
  </p:clrMapOvr>
  <p:transition>
    <p:strips dir="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04A0FE97-C851-404F-B3D5-D48CDD2ED708}" type="slidenum">
              <a:rPr lang="it-IT"/>
              <a:pPr>
                <a:defRPr/>
              </a:pPr>
              <a:t>‹N›</a:t>
            </a:fld>
            <a:endParaRPr lang="it-IT"/>
          </a:p>
        </p:txBody>
      </p:sp>
    </p:spTree>
  </p:cSld>
  <p:clrMapOvr>
    <a:masterClrMapping/>
  </p:clrMapOvr>
  <p:transition>
    <p:strips dir="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9FBF5F2F-217E-4223-BE3F-44AC9DB92D5B}" type="slidenum">
              <a:rPr lang="it-IT"/>
              <a:pPr>
                <a:defRPr/>
              </a:pPr>
              <a:t>‹N›</a:t>
            </a:fld>
            <a:endParaRPr lang="it-IT"/>
          </a:p>
        </p:txBody>
      </p:sp>
    </p:spTree>
  </p:cSld>
  <p:clrMapOvr>
    <a:masterClrMapping/>
  </p:clrMapOvr>
  <p:transition>
    <p:strips dir="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CDC6B024-1303-471A-801E-9519E8076983}" type="slidenum">
              <a:rPr lang="it-IT"/>
              <a:pPr>
                <a:defRPr/>
              </a:pPr>
              <a:t>‹N›</a:t>
            </a:fld>
            <a:endParaRPr lang="it-IT"/>
          </a:p>
        </p:txBody>
      </p:sp>
    </p:spTree>
  </p:cSld>
  <p:clrMapOvr>
    <a:masterClrMapping/>
  </p:clrMapOvr>
  <p:transition>
    <p:strips dir="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p>
        </p:txBody>
      </p:sp>
      <p:sp>
        <p:nvSpPr>
          <p:cNvPr id="8" name="Rectangle 5"/>
          <p:cNvSpPr>
            <a:spLocks noGrp="1" noChangeArrowheads="1"/>
          </p:cNvSpPr>
          <p:nvPr>
            <p:ph type="ftr" sz="quarter" idx="11"/>
          </p:nvPr>
        </p:nvSpPr>
        <p:spPr>
          <a:ln/>
        </p:spPr>
        <p:txBody>
          <a:bodyPr/>
          <a:lstStyle>
            <a:lvl1pPr>
              <a:defRPr/>
            </a:lvl1pPr>
          </a:lstStyle>
          <a:p>
            <a:pPr>
              <a:defRPr/>
            </a:pPr>
            <a:endParaRPr lang="it-IT"/>
          </a:p>
        </p:txBody>
      </p:sp>
      <p:sp>
        <p:nvSpPr>
          <p:cNvPr id="9" name="Rectangle 6"/>
          <p:cNvSpPr>
            <a:spLocks noGrp="1" noChangeArrowheads="1"/>
          </p:cNvSpPr>
          <p:nvPr>
            <p:ph type="sldNum" sz="quarter" idx="12"/>
          </p:nvPr>
        </p:nvSpPr>
        <p:spPr>
          <a:ln/>
        </p:spPr>
        <p:txBody>
          <a:bodyPr/>
          <a:lstStyle>
            <a:lvl1pPr>
              <a:defRPr/>
            </a:lvl1pPr>
          </a:lstStyle>
          <a:p>
            <a:pPr>
              <a:defRPr/>
            </a:pPr>
            <a:fld id="{2DDF7F1F-239A-482F-88E6-55DCAE3DE511}" type="slidenum">
              <a:rPr lang="it-IT"/>
              <a:pPr>
                <a:defRPr/>
              </a:pPr>
              <a:t>‹N›</a:t>
            </a:fld>
            <a:endParaRPr lang="it-IT"/>
          </a:p>
        </p:txBody>
      </p:sp>
    </p:spTree>
  </p:cSld>
  <p:clrMapOvr>
    <a:masterClrMapping/>
  </p:clrMapOvr>
  <p:transition>
    <p:strips dir="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Rectangle 4"/>
          <p:cNvSpPr>
            <a:spLocks noGrp="1" noChangeArrowheads="1"/>
          </p:cNvSpPr>
          <p:nvPr>
            <p:ph type="dt" sz="half" idx="10"/>
          </p:nvPr>
        </p:nvSpPr>
        <p:spPr>
          <a:ln/>
        </p:spPr>
        <p:txBody>
          <a:bodyPr/>
          <a:lstStyle>
            <a:lvl1pPr>
              <a:defRPr/>
            </a:lvl1pPr>
          </a:lstStyle>
          <a:p>
            <a:pPr>
              <a:defRPr/>
            </a:pPr>
            <a:endParaRPr lang="it-IT"/>
          </a:p>
        </p:txBody>
      </p:sp>
      <p:sp>
        <p:nvSpPr>
          <p:cNvPr id="4" name="Rectangle 5"/>
          <p:cNvSpPr>
            <a:spLocks noGrp="1" noChangeArrowheads="1"/>
          </p:cNvSpPr>
          <p:nvPr>
            <p:ph type="ftr" sz="quarter" idx="11"/>
          </p:nvPr>
        </p:nvSpPr>
        <p:spPr>
          <a:ln/>
        </p:spPr>
        <p:txBody>
          <a:bodyPr/>
          <a:lstStyle>
            <a:lvl1pPr>
              <a:defRPr/>
            </a:lvl1pPr>
          </a:lstStyle>
          <a:p>
            <a:pPr>
              <a:defRPr/>
            </a:pPr>
            <a:endParaRPr lang="it-IT"/>
          </a:p>
        </p:txBody>
      </p:sp>
      <p:sp>
        <p:nvSpPr>
          <p:cNvPr id="5" name="Rectangle 6"/>
          <p:cNvSpPr>
            <a:spLocks noGrp="1" noChangeArrowheads="1"/>
          </p:cNvSpPr>
          <p:nvPr>
            <p:ph type="sldNum" sz="quarter" idx="12"/>
          </p:nvPr>
        </p:nvSpPr>
        <p:spPr>
          <a:ln/>
        </p:spPr>
        <p:txBody>
          <a:bodyPr/>
          <a:lstStyle>
            <a:lvl1pPr>
              <a:defRPr/>
            </a:lvl1pPr>
          </a:lstStyle>
          <a:p>
            <a:pPr>
              <a:defRPr/>
            </a:pPr>
            <a:fld id="{F9220554-B8E8-46AC-8298-11D0A5676349}" type="slidenum">
              <a:rPr lang="it-IT"/>
              <a:pPr>
                <a:defRPr/>
              </a:pPr>
              <a:t>‹N›</a:t>
            </a:fld>
            <a:endParaRPr lang="it-IT"/>
          </a:p>
        </p:txBody>
      </p:sp>
    </p:spTree>
  </p:cSld>
  <p:clrMapOvr>
    <a:masterClrMapping/>
  </p:clrMapOvr>
  <p:transition>
    <p:strips dir="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p>
        </p:txBody>
      </p:sp>
      <p:sp>
        <p:nvSpPr>
          <p:cNvPr id="3" name="Rectangle 5"/>
          <p:cNvSpPr>
            <a:spLocks noGrp="1" noChangeArrowheads="1"/>
          </p:cNvSpPr>
          <p:nvPr>
            <p:ph type="ftr" sz="quarter" idx="11"/>
          </p:nvPr>
        </p:nvSpPr>
        <p:spPr>
          <a:ln/>
        </p:spPr>
        <p:txBody>
          <a:bodyPr/>
          <a:lstStyle>
            <a:lvl1pPr>
              <a:defRPr/>
            </a:lvl1pPr>
          </a:lstStyle>
          <a:p>
            <a:pPr>
              <a:defRPr/>
            </a:pPr>
            <a:endParaRPr lang="it-IT"/>
          </a:p>
        </p:txBody>
      </p:sp>
      <p:sp>
        <p:nvSpPr>
          <p:cNvPr id="4" name="Rectangle 6"/>
          <p:cNvSpPr>
            <a:spLocks noGrp="1" noChangeArrowheads="1"/>
          </p:cNvSpPr>
          <p:nvPr>
            <p:ph type="sldNum" sz="quarter" idx="12"/>
          </p:nvPr>
        </p:nvSpPr>
        <p:spPr>
          <a:ln/>
        </p:spPr>
        <p:txBody>
          <a:bodyPr/>
          <a:lstStyle>
            <a:lvl1pPr>
              <a:defRPr/>
            </a:lvl1pPr>
          </a:lstStyle>
          <a:p>
            <a:pPr>
              <a:defRPr/>
            </a:pPr>
            <a:fld id="{68B9088A-08DA-4319-9FD2-5EB914A2B84D}" type="slidenum">
              <a:rPr lang="it-IT"/>
              <a:pPr>
                <a:defRPr/>
              </a:pPr>
              <a:t>‹N›</a:t>
            </a:fld>
            <a:endParaRPr lang="it-IT"/>
          </a:p>
        </p:txBody>
      </p:sp>
    </p:spTree>
  </p:cSld>
  <p:clrMapOvr>
    <a:masterClrMapping/>
  </p:clrMapOvr>
  <p:transition>
    <p:strips dir="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2AA2C600-4393-46E0-8385-E0F52EF76F43}" type="slidenum">
              <a:rPr lang="it-IT"/>
              <a:pPr>
                <a:defRPr/>
              </a:pPr>
              <a:t>‹N›</a:t>
            </a:fld>
            <a:endParaRPr lang="it-IT"/>
          </a:p>
        </p:txBody>
      </p:sp>
    </p:spTree>
  </p:cSld>
  <p:clrMapOvr>
    <a:masterClrMapping/>
  </p:clrMapOvr>
  <p:transition>
    <p:strips dir="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fld id="{A476B19F-0340-4692-8271-DFEB27DB7A39}" type="slidenum">
              <a:rPr lang="it-IT"/>
              <a:pPr>
                <a:defRPr/>
              </a:pPr>
              <a:t>‹N›</a:t>
            </a:fld>
            <a:endParaRPr lang="it-IT"/>
          </a:p>
        </p:txBody>
      </p:sp>
    </p:spTree>
  </p:cSld>
  <p:clrMapOvr>
    <a:masterClrMapping/>
  </p:clrMapOvr>
  <p:transition>
    <p:strips dir="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1EE4AFB9-D1E5-4E96-BE03-B712E75179AD}" type="slidenum">
              <a:rPr lang="it-IT"/>
              <a:pPr>
                <a:defRPr/>
              </a:pPr>
              <a:t>‹N›</a:t>
            </a:fld>
            <a:endParaRPr lang="it-IT"/>
          </a:p>
        </p:txBody>
      </p:sp>
    </p:spTree>
  </p:cSld>
  <p:clrMapOvr>
    <a:masterClrMapping/>
  </p:clrMapOvr>
  <p:transition>
    <p:strips dir="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fld id="{F263D1BF-1112-4983-BADB-13ADBD681D6C}" type="slidenum">
              <a:rPr lang="it-IT"/>
              <a:pPr>
                <a:defRPr/>
              </a:pPr>
              <a:t>‹N›</a:t>
            </a:fld>
            <a:endParaRPr lang="it-IT"/>
          </a:p>
        </p:txBody>
      </p:sp>
    </p:spTree>
  </p:cSld>
  <p:clrMapOvr>
    <a:masterClrMapping/>
  </p:clrMapOvr>
  <p:transition>
    <p:strips dir="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dgm">
  <p:cSld name="Titolo, diagramma o organigramm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p>
            <a:r>
              <a:rPr lang="it-IT" smtClean="0"/>
              <a:t>Fare clic per modificare lo stile del titolo</a:t>
            </a:r>
            <a:endParaRPr lang="it-IT"/>
          </a:p>
        </p:txBody>
      </p:sp>
      <p:sp>
        <p:nvSpPr>
          <p:cNvPr id="3" name="Segnaposto SmartArt 2"/>
          <p:cNvSpPr>
            <a:spLocks noGrp="1"/>
          </p:cNvSpPr>
          <p:nvPr>
            <p:ph type="dgm" idx="1"/>
          </p:nvPr>
        </p:nvSpPr>
        <p:spPr>
          <a:xfrm>
            <a:off x="457200" y="1600200"/>
            <a:ext cx="8229600" cy="4525963"/>
          </a:xfrm>
        </p:spPr>
        <p:txBody>
          <a:bodyPr/>
          <a:lstStyle/>
          <a:p>
            <a:pPr lvl="0"/>
            <a:endParaRPr lang="it-IT" noProof="0"/>
          </a:p>
        </p:txBody>
      </p:sp>
      <p:sp>
        <p:nvSpPr>
          <p:cNvPr id="4" name="Segnaposto data 3"/>
          <p:cNvSpPr>
            <a:spLocks noGrp="1"/>
          </p:cNvSpPr>
          <p:nvPr>
            <p:ph type="dt" sz="half" idx="10"/>
          </p:nvPr>
        </p:nvSpPr>
        <p:spPr/>
        <p:txBody>
          <a:bodyPr/>
          <a:lstStyle>
            <a:lvl1pPr>
              <a:defRPr/>
            </a:lvl1pPr>
          </a:lstStyle>
          <a:p>
            <a:pPr>
              <a:defRPr/>
            </a:pPr>
            <a:endParaRPr lang="it-IT"/>
          </a:p>
        </p:txBody>
      </p:sp>
      <p:sp>
        <p:nvSpPr>
          <p:cNvPr id="5" name="Segnaposto piè di pagina 4"/>
          <p:cNvSpPr>
            <a:spLocks noGrp="1"/>
          </p:cNvSpPr>
          <p:nvPr>
            <p:ph type="ftr" sz="quarter" idx="11"/>
          </p:nvPr>
        </p:nvSpPr>
        <p:spPr/>
        <p:txBody>
          <a:bodyPr/>
          <a:lstStyle>
            <a:lvl1pPr>
              <a:defRPr/>
            </a:lvl1pPr>
          </a:lstStyle>
          <a:p>
            <a:pPr>
              <a:defRPr/>
            </a:pPr>
            <a:endParaRPr lang="it-IT"/>
          </a:p>
        </p:txBody>
      </p:sp>
      <p:sp>
        <p:nvSpPr>
          <p:cNvPr id="6" name="Segnaposto numero diapositiva 5"/>
          <p:cNvSpPr>
            <a:spLocks noGrp="1"/>
          </p:cNvSpPr>
          <p:nvPr>
            <p:ph type="sldNum" sz="quarter" idx="12"/>
          </p:nvPr>
        </p:nvSpPr>
        <p:spPr/>
        <p:txBody>
          <a:bodyPr/>
          <a:lstStyle>
            <a:lvl1pPr>
              <a:defRPr/>
            </a:lvl1pPr>
          </a:lstStyle>
          <a:p>
            <a:pPr>
              <a:defRPr/>
            </a:pPr>
            <a:fld id="{A3A46F30-61F6-4246-B18E-C9E3BBA36C0A}" type="slidenum">
              <a:rPr lang="it-IT"/>
              <a:pPr>
                <a:defRPr/>
              </a:pPr>
              <a:t>‹N›</a:t>
            </a:fld>
            <a:endParaRPr lang="it-IT"/>
          </a:p>
        </p:txBody>
      </p:sp>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lvl1pPr>
              <a:defRPr>
                <a:latin typeface="Arial" charset="0"/>
              </a:defRPr>
            </a:lvl1pPr>
          </a:lstStyle>
          <a:p>
            <a:pPr>
              <a:defRPr/>
            </a:pPr>
            <a:endParaRPr lang="it-IT"/>
          </a:p>
        </p:txBody>
      </p:sp>
      <p:sp>
        <p:nvSpPr>
          <p:cNvPr id="5" name="Segnaposto piè di pagina 4"/>
          <p:cNvSpPr>
            <a:spLocks noGrp="1"/>
          </p:cNvSpPr>
          <p:nvPr>
            <p:ph type="ftr" sz="quarter" idx="11"/>
          </p:nvPr>
        </p:nvSpPr>
        <p:spPr/>
        <p:txBody>
          <a:bodyPr/>
          <a:lstStyle>
            <a:lvl1pPr>
              <a:defRPr>
                <a:latin typeface="Arial" charset="0"/>
              </a:defRPr>
            </a:lvl1pPr>
          </a:lstStyle>
          <a:p>
            <a:pPr>
              <a:defRPr/>
            </a:pPr>
            <a:endParaRPr lang="it-IT"/>
          </a:p>
        </p:txBody>
      </p:sp>
      <p:sp>
        <p:nvSpPr>
          <p:cNvPr id="6" name="Segnaposto numero diapositiva 5"/>
          <p:cNvSpPr>
            <a:spLocks noGrp="1"/>
          </p:cNvSpPr>
          <p:nvPr>
            <p:ph type="sldNum" sz="quarter" idx="12"/>
          </p:nvPr>
        </p:nvSpPr>
        <p:spPr/>
        <p:txBody>
          <a:bodyPr/>
          <a:lstStyle>
            <a:lvl1pPr>
              <a:defRPr>
                <a:latin typeface="Arial" charset="0"/>
              </a:defRPr>
            </a:lvl1pPr>
          </a:lstStyle>
          <a:p>
            <a:pPr>
              <a:defRPr/>
            </a:pPr>
            <a:fld id="{10CEF1CB-9A0C-436E-940E-3C81787159D0}" type="slidenum">
              <a:rPr lang="it-IT"/>
              <a:pPr>
                <a:defRPr/>
              </a:pPr>
              <a:t>‹N›</a:t>
            </a:fld>
            <a:endParaRPr lang="it-IT"/>
          </a:p>
        </p:txBody>
      </p:sp>
    </p:spTree>
  </p:cSld>
  <p:clrMapOvr>
    <a:masterClrMapping/>
  </p:clrMapOvr>
  <p:transition>
    <p:strips dir="ru"/>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atin typeface="Arial" charset="0"/>
              </a:defRPr>
            </a:lvl1pPr>
          </a:lstStyle>
          <a:p>
            <a:pPr>
              <a:defRPr/>
            </a:pPr>
            <a:endParaRPr lang="it-IT"/>
          </a:p>
        </p:txBody>
      </p:sp>
      <p:sp>
        <p:nvSpPr>
          <p:cNvPr id="5" name="Segnaposto piè di pagina 4"/>
          <p:cNvSpPr>
            <a:spLocks noGrp="1"/>
          </p:cNvSpPr>
          <p:nvPr>
            <p:ph type="ftr" sz="quarter" idx="11"/>
          </p:nvPr>
        </p:nvSpPr>
        <p:spPr/>
        <p:txBody>
          <a:bodyPr/>
          <a:lstStyle>
            <a:lvl1pPr>
              <a:defRPr>
                <a:latin typeface="Arial" charset="0"/>
              </a:defRPr>
            </a:lvl1pPr>
          </a:lstStyle>
          <a:p>
            <a:pPr>
              <a:defRPr/>
            </a:pPr>
            <a:endParaRPr lang="it-IT"/>
          </a:p>
        </p:txBody>
      </p:sp>
      <p:sp>
        <p:nvSpPr>
          <p:cNvPr id="6" name="Segnaposto numero diapositiva 5"/>
          <p:cNvSpPr>
            <a:spLocks noGrp="1"/>
          </p:cNvSpPr>
          <p:nvPr>
            <p:ph type="sldNum" sz="quarter" idx="12"/>
          </p:nvPr>
        </p:nvSpPr>
        <p:spPr/>
        <p:txBody>
          <a:bodyPr/>
          <a:lstStyle>
            <a:lvl1pPr>
              <a:defRPr>
                <a:latin typeface="Arial" charset="0"/>
              </a:defRPr>
            </a:lvl1pPr>
          </a:lstStyle>
          <a:p>
            <a:pPr>
              <a:defRPr/>
            </a:pPr>
            <a:fld id="{AFB8C4DD-02C2-4BE3-BF21-811C99DFA32F}" type="slidenum">
              <a:rPr lang="it-IT"/>
              <a:pPr>
                <a:defRPr/>
              </a:pPr>
              <a:t>‹N›</a:t>
            </a:fld>
            <a:endParaRPr lang="it-IT"/>
          </a:p>
        </p:txBody>
      </p:sp>
    </p:spTree>
  </p:cSld>
  <p:clrMapOvr>
    <a:masterClrMapping/>
  </p:clrMapOvr>
  <p:transition>
    <p:strips dir="ru"/>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lvl1pPr>
              <a:defRPr>
                <a:latin typeface="Arial" charset="0"/>
              </a:defRPr>
            </a:lvl1pPr>
          </a:lstStyle>
          <a:p>
            <a:pPr>
              <a:defRPr/>
            </a:pPr>
            <a:endParaRPr lang="it-IT"/>
          </a:p>
        </p:txBody>
      </p:sp>
      <p:sp>
        <p:nvSpPr>
          <p:cNvPr id="5" name="Segnaposto piè di pagina 4"/>
          <p:cNvSpPr>
            <a:spLocks noGrp="1"/>
          </p:cNvSpPr>
          <p:nvPr>
            <p:ph type="ftr" sz="quarter" idx="11"/>
          </p:nvPr>
        </p:nvSpPr>
        <p:spPr/>
        <p:txBody>
          <a:bodyPr/>
          <a:lstStyle>
            <a:lvl1pPr>
              <a:defRPr>
                <a:latin typeface="Arial" charset="0"/>
              </a:defRPr>
            </a:lvl1pPr>
          </a:lstStyle>
          <a:p>
            <a:pPr>
              <a:defRPr/>
            </a:pPr>
            <a:endParaRPr lang="it-IT"/>
          </a:p>
        </p:txBody>
      </p:sp>
      <p:sp>
        <p:nvSpPr>
          <p:cNvPr id="6" name="Segnaposto numero diapositiva 5"/>
          <p:cNvSpPr>
            <a:spLocks noGrp="1"/>
          </p:cNvSpPr>
          <p:nvPr>
            <p:ph type="sldNum" sz="quarter" idx="12"/>
          </p:nvPr>
        </p:nvSpPr>
        <p:spPr/>
        <p:txBody>
          <a:bodyPr/>
          <a:lstStyle>
            <a:lvl1pPr>
              <a:defRPr>
                <a:latin typeface="Arial" charset="0"/>
              </a:defRPr>
            </a:lvl1pPr>
          </a:lstStyle>
          <a:p>
            <a:pPr>
              <a:defRPr/>
            </a:pPr>
            <a:fld id="{82463950-3F0A-4658-BEEC-2ABB8A959648}" type="slidenum">
              <a:rPr lang="it-IT"/>
              <a:pPr>
                <a:defRPr/>
              </a:pPr>
              <a:t>‹N›</a:t>
            </a:fld>
            <a:endParaRPr lang="it-IT"/>
          </a:p>
        </p:txBody>
      </p:sp>
    </p:spTree>
  </p:cSld>
  <p:clrMapOvr>
    <a:masterClrMapping/>
  </p:clrMapOvr>
  <p:transition>
    <p:strips dir="ru"/>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lvl1pPr>
              <a:defRPr>
                <a:latin typeface="Arial" charset="0"/>
              </a:defRPr>
            </a:lvl1pPr>
          </a:lstStyle>
          <a:p>
            <a:pPr>
              <a:defRPr/>
            </a:pPr>
            <a:endParaRPr lang="it-IT"/>
          </a:p>
        </p:txBody>
      </p:sp>
      <p:sp>
        <p:nvSpPr>
          <p:cNvPr id="6" name="Segnaposto piè di pagina 5"/>
          <p:cNvSpPr>
            <a:spLocks noGrp="1"/>
          </p:cNvSpPr>
          <p:nvPr>
            <p:ph type="ftr" sz="quarter" idx="11"/>
          </p:nvPr>
        </p:nvSpPr>
        <p:spPr/>
        <p:txBody>
          <a:bodyPr/>
          <a:lstStyle>
            <a:lvl1pPr>
              <a:defRPr>
                <a:latin typeface="Arial" charset="0"/>
              </a:defRPr>
            </a:lvl1pPr>
          </a:lstStyle>
          <a:p>
            <a:pPr>
              <a:defRPr/>
            </a:pPr>
            <a:endParaRPr lang="it-IT"/>
          </a:p>
        </p:txBody>
      </p:sp>
      <p:sp>
        <p:nvSpPr>
          <p:cNvPr id="7" name="Segnaposto numero diapositiva 6"/>
          <p:cNvSpPr>
            <a:spLocks noGrp="1"/>
          </p:cNvSpPr>
          <p:nvPr>
            <p:ph type="sldNum" sz="quarter" idx="12"/>
          </p:nvPr>
        </p:nvSpPr>
        <p:spPr/>
        <p:txBody>
          <a:bodyPr/>
          <a:lstStyle>
            <a:lvl1pPr>
              <a:defRPr>
                <a:latin typeface="Arial" charset="0"/>
              </a:defRPr>
            </a:lvl1pPr>
          </a:lstStyle>
          <a:p>
            <a:pPr>
              <a:defRPr/>
            </a:pPr>
            <a:fld id="{7C421044-0690-4E87-8890-77A96B7F674E}" type="slidenum">
              <a:rPr lang="it-IT"/>
              <a:pPr>
                <a:defRPr/>
              </a:pPr>
              <a:t>‹N›</a:t>
            </a:fld>
            <a:endParaRPr lang="it-IT"/>
          </a:p>
        </p:txBody>
      </p:sp>
    </p:spTree>
  </p:cSld>
  <p:clrMapOvr>
    <a:masterClrMapping/>
  </p:clrMapOvr>
  <p:transition>
    <p:strips dir="ru"/>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lvl1pPr>
              <a:defRPr>
                <a:latin typeface="Arial" charset="0"/>
              </a:defRPr>
            </a:lvl1pPr>
          </a:lstStyle>
          <a:p>
            <a:pPr>
              <a:defRPr/>
            </a:pPr>
            <a:endParaRPr lang="it-IT"/>
          </a:p>
        </p:txBody>
      </p:sp>
      <p:sp>
        <p:nvSpPr>
          <p:cNvPr id="8" name="Segnaposto piè di pagina 7"/>
          <p:cNvSpPr>
            <a:spLocks noGrp="1"/>
          </p:cNvSpPr>
          <p:nvPr>
            <p:ph type="ftr" sz="quarter" idx="11"/>
          </p:nvPr>
        </p:nvSpPr>
        <p:spPr/>
        <p:txBody>
          <a:bodyPr/>
          <a:lstStyle>
            <a:lvl1pPr>
              <a:defRPr>
                <a:latin typeface="Arial" charset="0"/>
              </a:defRPr>
            </a:lvl1pPr>
          </a:lstStyle>
          <a:p>
            <a:pPr>
              <a:defRPr/>
            </a:pPr>
            <a:endParaRPr lang="it-IT"/>
          </a:p>
        </p:txBody>
      </p:sp>
      <p:sp>
        <p:nvSpPr>
          <p:cNvPr id="9" name="Segnaposto numero diapositiva 8"/>
          <p:cNvSpPr>
            <a:spLocks noGrp="1"/>
          </p:cNvSpPr>
          <p:nvPr>
            <p:ph type="sldNum" sz="quarter" idx="12"/>
          </p:nvPr>
        </p:nvSpPr>
        <p:spPr/>
        <p:txBody>
          <a:bodyPr/>
          <a:lstStyle>
            <a:lvl1pPr>
              <a:defRPr>
                <a:latin typeface="Arial" charset="0"/>
              </a:defRPr>
            </a:lvl1pPr>
          </a:lstStyle>
          <a:p>
            <a:pPr>
              <a:defRPr/>
            </a:pPr>
            <a:fld id="{72C8D026-DF1D-4E23-B6DC-BACE03C88E57}" type="slidenum">
              <a:rPr lang="it-IT"/>
              <a:pPr>
                <a:defRPr/>
              </a:pPr>
              <a:t>‹N›</a:t>
            </a:fld>
            <a:endParaRPr lang="it-IT"/>
          </a:p>
        </p:txBody>
      </p:sp>
    </p:spTree>
  </p:cSld>
  <p:clrMapOvr>
    <a:masterClrMapping/>
  </p:clrMapOvr>
  <p:transition>
    <p:strips dir="ru"/>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lvl1pPr>
              <a:defRPr>
                <a:latin typeface="Arial" charset="0"/>
              </a:defRPr>
            </a:lvl1pPr>
          </a:lstStyle>
          <a:p>
            <a:pPr>
              <a:defRPr/>
            </a:pPr>
            <a:endParaRPr lang="it-IT"/>
          </a:p>
        </p:txBody>
      </p:sp>
      <p:sp>
        <p:nvSpPr>
          <p:cNvPr id="4" name="Segnaposto piè di pagina 3"/>
          <p:cNvSpPr>
            <a:spLocks noGrp="1"/>
          </p:cNvSpPr>
          <p:nvPr>
            <p:ph type="ftr" sz="quarter" idx="11"/>
          </p:nvPr>
        </p:nvSpPr>
        <p:spPr/>
        <p:txBody>
          <a:bodyPr/>
          <a:lstStyle>
            <a:lvl1pPr>
              <a:defRPr>
                <a:latin typeface="Arial" charset="0"/>
              </a:defRPr>
            </a:lvl1pPr>
          </a:lstStyle>
          <a:p>
            <a:pPr>
              <a:defRPr/>
            </a:pPr>
            <a:endParaRPr lang="it-IT"/>
          </a:p>
        </p:txBody>
      </p:sp>
      <p:sp>
        <p:nvSpPr>
          <p:cNvPr id="5" name="Segnaposto numero diapositiva 4"/>
          <p:cNvSpPr>
            <a:spLocks noGrp="1"/>
          </p:cNvSpPr>
          <p:nvPr>
            <p:ph type="sldNum" sz="quarter" idx="12"/>
          </p:nvPr>
        </p:nvSpPr>
        <p:spPr/>
        <p:txBody>
          <a:bodyPr/>
          <a:lstStyle>
            <a:lvl1pPr>
              <a:defRPr>
                <a:latin typeface="Arial" charset="0"/>
              </a:defRPr>
            </a:lvl1pPr>
          </a:lstStyle>
          <a:p>
            <a:pPr>
              <a:defRPr/>
            </a:pPr>
            <a:fld id="{42F34E22-5F2B-47D7-BB6F-2DAC2FAC0A13}" type="slidenum">
              <a:rPr lang="it-IT"/>
              <a:pPr>
                <a:defRPr/>
              </a:pPr>
              <a:t>‹N›</a:t>
            </a:fld>
            <a:endParaRPr lang="it-IT"/>
          </a:p>
        </p:txBody>
      </p:sp>
    </p:spTree>
  </p:cSld>
  <p:clrMapOvr>
    <a:masterClrMapping/>
  </p:clrMapOvr>
  <p:transition>
    <p:strips dir="ru"/>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lvl1pPr>
              <a:defRPr>
                <a:latin typeface="Arial" charset="0"/>
              </a:defRPr>
            </a:lvl1pPr>
          </a:lstStyle>
          <a:p>
            <a:pPr>
              <a:defRPr/>
            </a:pPr>
            <a:endParaRPr lang="it-IT"/>
          </a:p>
        </p:txBody>
      </p:sp>
      <p:sp>
        <p:nvSpPr>
          <p:cNvPr id="3" name="Segnaposto piè di pagina 2"/>
          <p:cNvSpPr>
            <a:spLocks noGrp="1"/>
          </p:cNvSpPr>
          <p:nvPr>
            <p:ph type="ftr" sz="quarter" idx="11"/>
          </p:nvPr>
        </p:nvSpPr>
        <p:spPr/>
        <p:txBody>
          <a:bodyPr/>
          <a:lstStyle>
            <a:lvl1pPr>
              <a:defRPr>
                <a:latin typeface="Arial" charset="0"/>
              </a:defRPr>
            </a:lvl1pPr>
          </a:lstStyle>
          <a:p>
            <a:pPr>
              <a:defRPr/>
            </a:pPr>
            <a:endParaRPr lang="it-IT"/>
          </a:p>
        </p:txBody>
      </p:sp>
      <p:sp>
        <p:nvSpPr>
          <p:cNvPr id="4" name="Segnaposto numero diapositiva 3"/>
          <p:cNvSpPr>
            <a:spLocks noGrp="1"/>
          </p:cNvSpPr>
          <p:nvPr>
            <p:ph type="sldNum" sz="quarter" idx="12"/>
          </p:nvPr>
        </p:nvSpPr>
        <p:spPr/>
        <p:txBody>
          <a:bodyPr/>
          <a:lstStyle>
            <a:lvl1pPr>
              <a:defRPr>
                <a:latin typeface="Arial" charset="0"/>
              </a:defRPr>
            </a:lvl1pPr>
          </a:lstStyle>
          <a:p>
            <a:pPr>
              <a:defRPr/>
            </a:pPr>
            <a:fld id="{3E484025-7820-4CC9-93FB-AEC61235B8E5}" type="slidenum">
              <a:rPr lang="it-IT"/>
              <a:pPr>
                <a:defRPr/>
              </a:pPr>
              <a:t>‹N›</a:t>
            </a:fld>
            <a:endParaRPr lang="it-IT"/>
          </a:p>
        </p:txBody>
      </p:sp>
    </p:spTree>
  </p:cSld>
  <p:clrMapOvr>
    <a:masterClrMapping/>
  </p:clrMapOvr>
  <p:transition>
    <p:strips dir="ru"/>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lvl1pPr>
              <a:defRPr>
                <a:latin typeface="Arial" charset="0"/>
              </a:defRPr>
            </a:lvl1pPr>
          </a:lstStyle>
          <a:p>
            <a:pPr>
              <a:defRPr/>
            </a:pPr>
            <a:endParaRPr lang="it-IT"/>
          </a:p>
        </p:txBody>
      </p:sp>
      <p:sp>
        <p:nvSpPr>
          <p:cNvPr id="6" name="Segnaposto piè di pagina 5"/>
          <p:cNvSpPr>
            <a:spLocks noGrp="1"/>
          </p:cNvSpPr>
          <p:nvPr>
            <p:ph type="ftr" sz="quarter" idx="11"/>
          </p:nvPr>
        </p:nvSpPr>
        <p:spPr/>
        <p:txBody>
          <a:bodyPr/>
          <a:lstStyle>
            <a:lvl1pPr>
              <a:defRPr>
                <a:latin typeface="Arial" charset="0"/>
              </a:defRPr>
            </a:lvl1pPr>
          </a:lstStyle>
          <a:p>
            <a:pPr>
              <a:defRPr/>
            </a:pPr>
            <a:endParaRPr lang="it-IT"/>
          </a:p>
        </p:txBody>
      </p:sp>
      <p:sp>
        <p:nvSpPr>
          <p:cNvPr id="7" name="Segnaposto numero diapositiva 6"/>
          <p:cNvSpPr>
            <a:spLocks noGrp="1"/>
          </p:cNvSpPr>
          <p:nvPr>
            <p:ph type="sldNum" sz="quarter" idx="12"/>
          </p:nvPr>
        </p:nvSpPr>
        <p:spPr/>
        <p:txBody>
          <a:bodyPr/>
          <a:lstStyle>
            <a:lvl1pPr>
              <a:defRPr>
                <a:latin typeface="Arial" charset="0"/>
              </a:defRPr>
            </a:lvl1pPr>
          </a:lstStyle>
          <a:p>
            <a:pPr>
              <a:defRPr/>
            </a:pPr>
            <a:fld id="{0DDC8C49-FF09-46BD-95C5-982B93F85662}" type="slidenum">
              <a:rPr lang="it-IT"/>
              <a:pPr>
                <a:defRPr/>
              </a:pPr>
              <a:t>‹N›</a:t>
            </a:fld>
            <a:endParaRPr lang="it-IT"/>
          </a:p>
        </p:txBody>
      </p:sp>
    </p:spTree>
  </p:cSld>
  <p:clrMapOvr>
    <a:masterClrMapping/>
  </p:clrMapOvr>
  <p:transition>
    <p:strips dir="ru"/>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lvl1pPr>
              <a:defRPr>
                <a:latin typeface="Arial" charset="0"/>
              </a:defRPr>
            </a:lvl1pPr>
          </a:lstStyle>
          <a:p>
            <a:pPr>
              <a:defRPr/>
            </a:pPr>
            <a:endParaRPr lang="it-IT"/>
          </a:p>
        </p:txBody>
      </p:sp>
      <p:sp>
        <p:nvSpPr>
          <p:cNvPr id="6" name="Segnaposto piè di pagina 5"/>
          <p:cNvSpPr>
            <a:spLocks noGrp="1"/>
          </p:cNvSpPr>
          <p:nvPr>
            <p:ph type="ftr" sz="quarter" idx="11"/>
          </p:nvPr>
        </p:nvSpPr>
        <p:spPr/>
        <p:txBody>
          <a:bodyPr/>
          <a:lstStyle>
            <a:lvl1pPr>
              <a:defRPr>
                <a:latin typeface="Arial" charset="0"/>
              </a:defRPr>
            </a:lvl1pPr>
          </a:lstStyle>
          <a:p>
            <a:pPr>
              <a:defRPr/>
            </a:pPr>
            <a:endParaRPr lang="it-IT"/>
          </a:p>
        </p:txBody>
      </p:sp>
      <p:sp>
        <p:nvSpPr>
          <p:cNvPr id="7" name="Segnaposto numero diapositiva 6"/>
          <p:cNvSpPr>
            <a:spLocks noGrp="1"/>
          </p:cNvSpPr>
          <p:nvPr>
            <p:ph type="sldNum" sz="quarter" idx="12"/>
          </p:nvPr>
        </p:nvSpPr>
        <p:spPr/>
        <p:txBody>
          <a:bodyPr/>
          <a:lstStyle>
            <a:lvl1pPr>
              <a:defRPr>
                <a:latin typeface="Arial" charset="0"/>
              </a:defRPr>
            </a:lvl1pPr>
          </a:lstStyle>
          <a:p>
            <a:pPr>
              <a:defRPr/>
            </a:pPr>
            <a:fld id="{ED15815F-F661-4B26-AEAB-7B6B10F227AE}" type="slidenum">
              <a:rPr lang="it-IT"/>
              <a:pPr>
                <a:defRPr/>
              </a:pPr>
              <a:t>‹N›</a:t>
            </a:fld>
            <a:endParaRPr lang="it-IT"/>
          </a:p>
        </p:txBody>
      </p:sp>
    </p:spTree>
  </p:cSld>
  <p:clrMapOvr>
    <a:masterClrMapping/>
  </p:clrMapOvr>
  <p:transition>
    <p:strips dir="ru"/>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atin typeface="Arial" charset="0"/>
              </a:defRPr>
            </a:lvl1pPr>
          </a:lstStyle>
          <a:p>
            <a:pPr>
              <a:defRPr/>
            </a:pPr>
            <a:endParaRPr lang="it-IT"/>
          </a:p>
        </p:txBody>
      </p:sp>
      <p:sp>
        <p:nvSpPr>
          <p:cNvPr id="5" name="Segnaposto piè di pagina 4"/>
          <p:cNvSpPr>
            <a:spLocks noGrp="1"/>
          </p:cNvSpPr>
          <p:nvPr>
            <p:ph type="ftr" sz="quarter" idx="11"/>
          </p:nvPr>
        </p:nvSpPr>
        <p:spPr/>
        <p:txBody>
          <a:bodyPr/>
          <a:lstStyle>
            <a:lvl1pPr>
              <a:defRPr>
                <a:latin typeface="Arial" charset="0"/>
              </a:defRPr>
            </a:lvl1pPr>
          </a:lstStyle>
          <a:p>
            <a:pPr>
              <a:defRPr/>
            </a:pPr>
            <a:endParaRPr lang="it-IT"/>
          </a:p>
        </p:txBody>
      </p:sp>
      <p:sp>
        <p:nvSpPr>
          <p:cNvPr id="6" name="Segnaposto numero diapositiva 5"/>
          <p:cNvSpPr>
            <a:spLocks noGrp="1"/>
          </p:cNvSpPr>
          <p:nvPr>
            <p:ph type="sldNum" sz="quarter" idx="12"/>
          </p:nvPr>
        </p:nvSpPr>
        <p:spPr/>
        <p:txBody>
          <a:bodyPr/>
          <a:lstStyle>
            <a:lvl1pPr>
              <a:defRPr>
                <a:latin typeface="Arial" charset="0"/>
              </a:defRPr>
            </a:lvl1pPr>
          </a:lstStyle>
          <a:p>
            <a:pPr>
              <a:defRPr/>
            </a:pPr>
            <a:fld id="{DDACE4A2-16B2-4EE4-B171-150C7F08AD22}" type="slidenum">
              <a:rPr lang="it-IT"/>
              <a:pPr>
                <a:defRPr/>
              </a:pPr>
              <a:t>‹N›</a:t>
            </a:fld>
            <a:endParaRPr lang="it-IT"/>
          </a:p>
        </p:txBody>
      </p:sp>
    </p:spTree>
  </p:cSld>
  <p:clrMapOvr>
    <a:masterClrMapping/>
  </p:clrMapOvr>
  <p:transition>
    <p:strips dir="ru"/>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atin typeface="Arial" charset="0"/>
              </a:defRPr>
            </a:lvl1pPr>
          </a:lstStyle>
          <a:p>
            <a:pPr>
              <a:defRPr/>
            </a:pPr>
            <a:endParaRPr lang="it-IT"/>
          </a:p>
        </p:txBody>
      </p:sp>
      <p:sp>
        <p:nvSpPr>
          <p:cNvPr id="5" name="Segnaposto piè di pagina 4"/>
          <p:cNvSpPr>
            <a:spLocks noGrp="1"/>
          </p:cNvSpPr>
          <p:nvPr>
            <p:ph type="ftr" sz="quarter" idx="11"/>
          </p:nvPr>
        </p:nvSpPr>
        <p:spPr/>
        <p:txBody>
          <a:bodyPr/>
          <a:lstStyle>
            <a:lvl1pPr>
              <a:defRPr>
                <a:latin typeface="Arial" charset="0"/>
              </a:defRPr>
            </a:lvl1pPr>
          </a:lstStyle>
          <a:p>
            <a:pPr>
              <a:defRPr/>
            </a:pPr>
            <a:endParaRPr lang="it-IT"/>
          </a:p>
        </p:txBody>
      </p:sp>
      <p:sp>
        <p:nvSpPr>
          <p:cNvPr id="6" name="Segnaposto numero diapositiva 5"/>
          <p:cNvSpPr>
            <a:spLocks noGrp="1"/>
          </p:cNvSpPr>
          <p:nvPr>
            <p:ph type="sldNum" sz="quarter" idx="12"/>
          </p:nvPr>
        </p:nvSpPr>
        <p:spPr/>
        <p:txBody>
          <a:bodyPr/>
          <a:lstStyle>
            <a:lvl1pPr>
              <a:defRPr>
                <a:latin typeface="Arial" charset="0"/>
              </a:defRPr>
            </a:lvl1pPr>
          </a:lstStyle>
          <a:p>
            <a:pPr>
              <a:defRPr/>
            </a:pPr>
            <a:fld id="{22092A9B-C1C5-4D7C-A048-6991D53F07C9}" type="slidenum">
              <a:rPr lang="it-IT"/>
              <a:pPr>
                <a:defRPr/>
              </a:pPr>
              <a:t>‹N›</a:t>
            </a:fld>
            <a:endParaRPr lang="it-IT"/>
          </a:p>
        </p:txBody>
      </p:sp>
    </p:spTree>
  </p:cSld>
  <p:clrMapOvr>
    <a:masterClrMapping/>
  </p:clrMapOvr>
  <p:transition>
    <p:strips dir="ru"/>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F98C2E69-4E87-43FD-B5D1-DB866DBD4DF6}" type="datetimeFigureOut">
              <a:rPr lang="it-IT"/>
              <a:pPr>
                <a:defRPr/>
              </a:pPr>
              <a:t>09/10/2014</a:t>
            </a:fld>
            <a:endParaRPr lang="it-IT"/>
          </a:p>
        </p:txBody>
      </p:sp>
      <p:sp>
        <p:nvSpPr>
          <p:cNvPr id="5" name="Segnaposto piè di pagina 4"/>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it-IT"/>
          </a:p>
        </p:txBody>
      </p:sp>
      <p:sp>
        <p:nvSpPr>
          <p:cNvPr id="6" name="Segnaposto numero diapositiva 5"/>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74F75A92-6773-4A82-812C-3ABAD75A9E5B}" type="slidenum">
              <a:rPr lang="it-IT"/>
              <a:pPr>
                <a:defRPr/>
              </a:pPr>
              <a:t>‹N›</a:t>
            </a:fld>
            <a:endParaRPr lang="it-IT"/>
          </a:p>
        </p:txBody>
      </p:sp>
    </p:spTree>
  </p:cSld>
  <p:clrMapOvr>
    <a:masterClrMapping/>
  </p:clrMapOvr>
  <p:transition>
    <p:strips dir="ru"/>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80F4B084-A2E4-48A9-ABC6-BD3E26C03311}" type="datetimeFigureOut">
              <a:rPr lang="it-IT"/>
              <a:pPr>
                <a:defRPr/>
              </a:pPr>
              <a:t>09/10/2014</a:t>
            </a:fld>
            <a:endParaRPr lang="it-IT"/>
          </a:p>
        </p:txBody>
      </p:sp>
      <p:sp>
        <p:nvSpPr>
          <p:cNvPr id="5" name="Segnaposto piè di pagina 4"/>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it-IT"/>
          </a:p>
        </p:txBody>
      </p:sp>
      <p:sp>
        <p:nvSpPr>
          <p:cNvPr id="6" name="Segnaposto numero diapositiva 5"/>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DB21663B-E040-47D0-9176-B3AF9D427E98}" type="slidenum">
              <a:rPr lang="it-IT"/>
              <a:pPr>
                <a:defRPr/>
              </a:pPr>
              <a:t>‹N›</a:t>
            </a:fld>
            <a:endParaRPr lang="it-IT"/>
          </a:p>
        </p:txBody>
      </p:sp>
    </p:spTree>
  </p:cSld>
  <p:clrMapOvr>
    <a:masterClrMapping/>
  </p:clrMapOvr>
  <p:transition>
    <p:strips dir="ru"/>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2DC614E5-1304-4EDD-AA64-001B611EBD6E}" type="datetimeFigureOut">
              <a:rPr lang="it-IT"/>
              <a:pPr>
                <a:defRPr/>
              </a:pPr>
              <a:t>09/10/2014</a:t>
            </a:fld>
            <a:endParaRPr lang="it-IT"/>
          </a:p>
        </p:txBody>
      </p:sp>
      <p:sp>
        <p:nvSpPr>
          <p:cNvPr id="6" name="Segnaposto piè di pagina 5"/>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it-IT"/>
          </a:p>
        </p:txBody>
      </p:sp>
      <p:sp>
        <p:nvSpPr>
          <p:cNvPr id="7" name="Segnaposto numero diapositiva 6"/>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4CA9E044-E4FA-4D17-B4E6-74915E043C04}" type="slidenum">
              <a:rPr lang="it-IT"/>
              <a:pPr>
                <a:defRPr/>
              </a:pPr>
              <a:t>‹N›</a:t>
            </a:fld>
            <a:endParaRPr lang="it-IT"/>
          </a:p>
        </p:txBody>
      </p:sp>
    </p:spTree>
  </p:cSld>
  <p:clrMapOvr>
    <a:masterClrMapping/>
  </p:clrMapOvr>
  <p:transition>
    <p:strips dir="ru"/>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FE446CF3-E5E7-4C77-BD5B-B52BB5174CC7}" type="datetimeFigureOut">
              <a:rPr lang="it-IT"/>
              <a:pPr>
                <a:defRPr/>
              </a:pPr>
              <a:t>09/10/2014</a:t>
            </a:fld>
            <a:endParaRPr lang="it-IT"/>
          </a:p>
        </p:txBody>
      </p:sp>
      <p:sp>
        <p:nvSpPr>
          <p:cNvPr id="8" name="Segnaposto piè di pagina 7"/>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it-IT"/>
          </a:p>
        </p:txBody>
      </p:sp>
      <p:sp>
        <p:nvSpPr>
          <p:cNvPr id="9" name="Segnaposto numero diapositiva 8"/>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3AF9B6D6-AD62-431B-891E-46791D58B221}" type="slidenum">
              <a:rPr lang="it-IT"/>
              <a:pPr>
                <a:defRPr/>
              </a:pPr>
              <a:t>‹N›</a:t>
            </a:fld>
            <a:endParaRPr lang="it-IT"/>
          </a:p>
        </p:txBody>
      </p:sp>
    </p:spTree>
  </p:cSld>
  <p:clrMapOvr>
    <a:masterClrMapping/>
  </p:clrMapOvr>
  <p:transition>
    <p:strips dir="ru"/>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88CCC8E2-3CAB-4081-845B-E6C260711AAD}" type="datetimeFigureOut">
              <a:rPr lang="it-IT"/>
              <a:pPr>
                <a:defRPr/>
              </a:pPr>
              <a:t>09/10/2014</a:t>
            </a:fld>
            <a:endParaRPr lang="it-IT"/>
          </a:p>
        </p:txBody>
      </p:sp>
      <p:sp>
        <p:nvSpPr>
          <p:cNvPr id="4" name="Segnaposto piè di pagina 3"/>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it-IT"/>
          </a:p>
        </p:txBody>
      </p:sp>
      <p:sp>
        <p:nvSpPr>
          <p:cNvPr id="5" name="Segnaposto numero diapositiva 4"/>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035B4C66-1C0B-445C-BD59-1FFE4E4A9347}" type="slidenum">
              <a:rPr lang="it-IT"/>
              <a:pPr>
                <a:defRPr/>
              </a:pPr>
              <a:t>‹N›</a:t>
            </a:fld>
            <a:endParaRPr lang="it-IT"/>
          </a:p>
        </p:txBody>
      </p:sp>
    </p:spTree>
  </p:cSld>
  <p:clrMapOvr>
    <a:masterClrMapping/>
  </p:clrMapOvr>
  <p:transition>
    <p:strips dir="ru"/>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32DC364E-8AC5-41E6-8A78-D79155CF1748}" type="datetimeFigureOut">
              <a:rPr lang="it-IT"/>
              <a:pPr>
                <a:defRPr/>
              </a:pPr>
              <a:t>09/10/2014</a:t>
            </a:fld>
            <a:endParaRPr lang="it-IT"/>
          </a:p>
        </p:txBody>
      </p:sp>
      <p:sp>
        <p:nvSpPr>
          <p:cNvPr id="3" name="Segnaposto piè di pagina 2"/>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it-IT"/>
          </a:p>
        </p:txBody>
      </p:sp>
      <p:sp>
        <p:nvSpPr>
          <p:cNvPr id="4" name="Segnaposto numero diapositiva 3"/>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7ED5827C-A7EE-444C-B3AF-E364FC39ABAB}" type="slidenum">
              <a:rPr lang="it-IT"/>
              <a:pPr>
                <a:defRPr/>
              </a:pPr>
              <a:t>‹N›</a:t>
            </a:fld>
            <a:endParaRPr lang="it-IT"/>
          </a:p>
        </p:txBody>
      </p:sp>
    </p:spTree>
  </p:cSld>
  <p:clrMapOvr>
    <a:masterClrMapping/>
  </p:clrMapOvr>
  <p:transition>
    <p:strips dir="ru"/>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76A201E1-5969-4A31-88C8-9033FCC70FDA}" type="datetimeFigureOut">
              <a:rPr lang="it-IT"/>
              <a:pPr>
                <a:defRPr/>
              </a:pPr>
              <a:t>09/10/2014</a:t>
            </a:fld>
            <a:endParaRPr lang="it-IT"/>
          </a:p>
        </p:txBody>
      </p:sp>
      <p:sp>
        <p:nvSpPr>
          <p:cNvPr id="6" name="Segnaposto piè di pagina 5"/>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it-IT"/>
          </a:p>
        </p:txBody>
      </p:sp>
      <p:sp>
        <p:nvSpPr>
          <p:cNvPr id="7" name="Segnaposto numero diapositiva 6"/>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928A5163-391D-4078-B4B2-93C1D9575FEA}" type="slidenum">
              <a:rPr lang="it-IT"/>
              <a:pPr>
                <a:defRPr/>
              </a:pPr>
              <a:t>‹N›</a:t>
            </a:fld>
            <a:endParaRPr lang="it-IT"/>
          </a:p>
        </p:txBody>
      </p:sp>
    </p:spTree>
  </p:cSld>
  <p:clrMapOvr>
    <a:masterClrMapping/>
  </p:clrMapOvr>
  <p:transition>
    <p:strips dir="ru"/>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5DD8FA92-C024-4A09-BF1C-4E48B9C61EFC}" type="datetimeFigureOut">
              <a:rPr lang="it-IT"/>
              <a:pPr>
                <a:defRPr/>
              </a:pPr>
              <a:t>09/10/2014</a:t>
            </a:fld>
            <a:endParaRPr lang="it-IT"/>
          </a:p>
        </p:txBody>
      </p:sp>
      <p:sp>
        <p:nvSpPr>
          <p:cNvPr id="6" name="Segnaposto piè di pagina 5"/>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it-IT"/>
          </a:p>
        </p:txBody>
      </p:sp>
      <p:sp>
        <p:nvSpPr>
          <p:cNvPr id="7" name="Segnaposto numero diapositiva 6"/>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0E8A1178-FA2A-43F0-B418-98F1C146C49B}" type="slidenum">
              <a:rPr lang="it-IT"/>
              <a:pPr>
                <a:defRPr/>
              </a:pPr>
              <a:t>‹N›</a:t>
            </a:fld>
            <a:endParaRPr lang="it-IT"/>
          </a:p>
        </p:txBody>
      </p:sp>
    </p:spTree>
  </p:cSld>
  <p:clrMapOvr>
    <a:masterClrMapping/>
  </p:clrMapOvr>
  <p:transition>
    <p:strips dir="ru"/>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C3D8660E-ED9F-4E1E-88AF-463B2B07BC66}" type="datetimeFigureOut">
              <a:rPr lang="it-IT"/>
              <a:pPr>
                <a:defRPr/>
              </a:pPr>
              <a:t>09/10/2014</a:t>
            </a:fld>
            <a:endParaRPr lang="it-IT"/>
          </a:p>
        </p:txBody>
      </p:sp>
      <p:sp>
        <p:nvSpPr>
          <p:cNvPr id="5" name="Segnaposto piè di pagina 4"/>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it-IT"/>
          </a:p>
        </p:txBody>
      </p:sp>
      <p:sp>
        <p:nvSpPr>
          <p:cNvPr id="6" name="Segnaposto numero diapositiva 5"/>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B091EF13-9710-4455-8D27-E242B6E98729}" type="slidenum">
              <a:rPr lang="it-IT"/>
              <a:pPr>
                <a:defRPr/>
              </a:pPr>
              <a:t>‹N›</a:t>
            </a:fld>
            <a:endParaRPr lang="it-IT"/>
          </a:p>
        </p:txBody>
      </p:sp>
    </p:spTree>
  </p:cSld>
  <p:clrMapOvr>
    <a:masterClrMapping/>
  </p:clrMapOvr>
  <p:transition>
    <p:strips dir="ru"/>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fontAlgn="base">
              <a:spcBef>
                <a:spcPct val="0"/>
              </a:spcBef>
              <a:spcAft>
                <a:spcPct val="0"/>
              </a:spcAft>
              <a:defRPr>
                <a:latin typeface="Arial" charset="0"/>
              </a:defRPr>
            </a:lvl1pPr>
          </a:lstStyle>
          <a:p>
            <a:pPr>
              <a:defRPr/>
            </a:pPr>
            <a:fld id="{85B6C32B-A37E-473D-A282-96493FB95089}" type="datetimeFigureOut">
              <a:rPr lang="it-IT"/>
              <a:pPr>
                <a:defRPr/>
              </a:pPr>
              <a:t>09/10/2014</a:t>
            </a:fld>
            <a:endParaRPr lang="it-IT"/>
          </a:p>
        </p:txBody>
      </p:sp>
      <p:sp>
        <p:nvSpPr>
          <p:cNvPr id="5" name="Segnaposto piè di pagina 4"/>
          <p:cNvSpPr>
            <a:spLocks noGrp="1"/>
          </p:cNvSpPr>
          <p:nvPr>
            <p:ph type="ftr" sz="quarter" idx="11"/>
          </p:nvPr>
        </p:nvSpPr>
        <p:spPr/>
        <p:txBody>
          <a:bodyPr/>
          <a:lstStyle>
            <a:lvl1pPr fontAlgn="base">
              <a:spcBef>
                <a:spcPct val="0"/>
              </a:spcBef>
              <a:spcAft>
                <a:spcPct val="0"/>
              </a:spcAft>
              <a:defRPr>
                <a:latin typeface="Arial" charset="0"/>
              </a:defRPr>
            </a:lvl1pPr>
          </a:lstStyle>
          <a:p>
            <a:pPr>
              <a:defRPr/>
            </a:pPr>
            <a:endParaRPr lang="it-IT"/>
          </a:p>
        </p:txBody>
      </p:sp>
      <p:sp>
        <p:nvSpPr>
          <p:cNvPr id="6" name="Segnaposto numero diapositiva 5"/>
          <p:cNvSpPr>
            <a:spLocks noGrp="1"/>
          </p:cNvSpPr>
          <p:nvPr>
            <p:ph type="sldNum" sz="quarter" idx="12"/>
          </p:nvPr>
        </p:nvSpPr>
        <p:spPr/>
        <p:txBody>
          <a:bodyPr/>
          <a:lstStyle>
            <a:lvl1pPr fontAlgn="base">
              <a:spcBef>
                <a:spcPct val="0"/>
              </a:spcBef>
              <a:spcAft>
                <a:spcPct val="0"/>
              </a:spcAft>
              <a:defRPr>
                <a:latin typeface="Arial" charset="0"/>
              </a:defRPr>
            </a:lvl1pPr>
          </a:lstStyle>
          <a:p>
            <a:pPr>
              <a:defRPr/>
            </a:pPr>
            <a:fld id="{9FD1E1CE-374E-404C-858D-15FF838FCD70}" type="slidenum">
              <a:rPr lang="it-IT"/>
              <a:pPr>
                <a:defRPr/>
              </a:pPr>
              <a:t>‹N›</a:t>
            </a:fld>
            <a:endParaRPr lang="it-IT"/>
          </a:p>
        </p:txBody>
      </p:sp>
    </p:spTree>
  </p:cSld>
  <p:clrMapOvr>
    <a:masterClrMapping/>
  </p:clrMapOvr>
  <p:transition>
    <p:strips dir="ru"/>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lvl1pPr>
              <a:spcBef>
                <a:spcPts val="1200"/>
              </a:spcBef>
              <a:buClr>
                <a:srgbClr val="000000"/>
              </a:buClr>
              <a:buSzPct val="100000"/>
              <a:buFont typeface="Times New Roman" pitchFamily="16" charset="0"/>
              <a:buNone/>
              <a:defRPr>
                <a:latin typeface="+mn-lt"/>
                <a:cs typeface="+mn-cs"/>
              </a:defRPr>
            </a:lvl1pPr>
          </a:lstStyle>
          <a:p>
            <a:pPr>
              <a:defRPr/>
            </a:pPr>
            <a:endParaRPr lang="it-IT"/>
          </a:p>
        </p:txBody>
      </p:sp>
      <p:sp>
        <p:nvSpPr>
          <p:cNvPr id="5" name="Segnaposto piè di pagina 4"/>
          <p:cNvSpPr>
            <a:spLocks noGrp="1"/>
          </p:cNvSpPr>
          <p:nvPr>
            <p:ph type="ftr" sz="quarter" idx="11"/>
          </p:nvPr>
        </p:nvSpPr>
        <p:spPr/>
        <p:txBody>
          <a:bodyPr/>
          <a:lstStyle>
            <a:lvl1pPr>
              <a:spcBef>
                <a:spcPts val="1200"/>
              </a:spcBef>
              <a:buClr>
                <a:srgbClr val="000000"/>
              </a:buClr>
              <a:buSzPct val="100000"/>
              <a:buFont typeface="Times New Roman" pitchFamily="16" charset="0"/>
              <a:buNone/>
              <a:defRPr>
                <a:latin typeface="+mn-lt"/>
                <a:cs typeface="+mn-cs"/>
              </a:defRPr>
            </a:lvl1pPr>
          </a:lstStyle>
          <a:p>
            <a:pPr>
              <a:defRPr/>
            </a:pPr>
            <a:endParaRPr lang="it-IT"/>
          </a:p>
        </p:txBody>
      </p:sp>
      <p:sp>
        <p:nvSpPr>
          <p:cNvPr id="6" name="Segnaposto numero diapositiva 5"/>
          <p:cNvSpPr>
            <a:spLocks noGrp="1"/>
          </p:cNvSpPr>
          <p:nvPr>
            <p:ph type="sldNum" sz="quarter" idx="12"/>
          </p:nvPr>
        </p:nvSpPr>
        <p:spPr/>
        <p:txBody>
          <a:bodyPr/>
          <a:lstStyle>
            <a:lvl1pPr>
              <a:spcBef>
                <a:spcPts val="1200"/>
              </a:spcBef>
              <a:buClr>
                <a:srgbClr val="000000"/>
              </a:buClr>
              <a:buSzPct val="100000"/>
              <a:buFont typeface="Times New Roman" pitchFamily="16" charset="0"/>
              <a:buNone/>
              <a:defRPr>
                <a:latin typeface="+mn-lt"/>
                <a:cs typeface="+mn-cs"/>
              </a:defRPr>
            </a:lvl1pPr>
          </a:lstStyle>
          <a:p>
            <a:pPr>
              <a:defRPr/>
            </a:pPr>
            <a:fld id="{67E446C6-9BF2-4A1B-910C-14FDB53CC18B}" type="slidenum">
              <a:rPr lang="it-IT"/>
              <a:pPr>
                <a:defRPr/>
              </a:pPr>
              <a:t>‹N›</a:t>
            </a:fld>
            <a:endParaRPr lang="it-IT"/>
          </a:p>
        </p:txBody>
      </p:sp>
    </p:spTree>
  </p:cSld>
  <p:clrMapOvr>
    <a:masterClrMapping/>
  </p:clrMapOvr>
  <p:transition spd="med">
    <p:strips dir="ru"/>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spcBef>
                <a:spcPts val="1200"/>
              </a:spcBef>
              <a:buClr>
                <a:srgbClr val="000000"/>
              </a:buClr>
              <a:buSzPct val="100000"/>
              <a:buFont typeface="Times New Roman" pitchFamily="16" charset="0"/>
              <a:buNone/>
              <a:defRPr>
                <a:latin typeface="+mn-lt"/>
                <a:cs typeface="+mn-cs"/>
              </a:defRPr>
            </a:lvl1pPr>
          </a:lstStyle>
          <a:p>
            <a:pPr>
              <a:defRPr/>
            </a:pPr>
            <a:endParaRPr lang="it-IT"/>
          </a:p>
        </p:txBody>
      </p:sp>
      <p:sp>
        <p:nvSpPr>
          <p:cNvPr id="5" name="Segnaposto piè di pagina 4"/>
          <p:cNvSpPr>
            <a:spLocks noGrp="1"/>
          </p:cNvSpPr>
          <p:nvPr>
            <p:ph type="ftr" sz="quarter" idx="11"/>
          </p:nvPr>
        </p:nvSpPr>
        <p:spPr/>
        <p:txBody>
          <a:bodyPr/>
          <a:lstStyle>
            <a:lvl1pPr>
              <a:spcBef>
                <a:spcPts val="1200"/>
              </a:spcBef>
              <a:buClr>
                <a:srgbClr val="000000"/>
              </a:buClr>
              <a:buSzPct val="100000"/>
              <a:buFont typeface="Times New Roman" pitchFamily="16" charset="0"/>
              <a:buNone/>
              <a:defRPr>
                <a:latin typeface="+mn-lt"/>
                <a:cs typeface="+mn-cs"/>
              </a:defRPr>
            </a:lvl1pPr>
          </a:lstStyle>
          <a:p>
            <a:pPr>
              <a:defRPr/>
            </a:pPr>
            <a:endParaRPr lang="it-IT"/>
          </a:p>
        </p:txBody>
      </p:sp>
      <p:sp>
        <p:nvSpPr>
          <p:cNvPr id="6" name="Segnaposto numero diapositiva 5"/>
          <p:cNvSpPr>
            <a:spLocks noGrp="1"/>
          </p:cNvSpPr>
          <p:nvPr>
            <p:ph type="sldNum" sz="quarter" idx="12"/>
          </p:nvPr>
        </p:nvSpPr>
        <p:spPr/>
        <p:txBody>
          <a:bodyPr/>
          <a:lstStyle>
            <a:lvl1pPr>
              <a:spcBef>
                <a:spcPts val="1200"/>
              </a:spcBef>
              <a:buClr>
                <a:srgbClr val="000000"/>
              </a:buClr>
              <a:buSzPct val="100000"/>
              <a:buFont typeface="Times New Roman" pitchFamily="16" charset="0"/>
              <a:buNone/>
              <a:defRPr>
                <a:latin typeface="+mn-lt"/>
                <a:cs typeface="+mn-cs"/>
              </a:defRPr>
            </a:lvl1pPr>
          </a:lstStyle>
          <a:p>
            <a:pPr>
              <a:defRPr/>
            </a:pPr>
            <a:fld id="{105CC38F-A0E9-4DC7-8CB1-7B8E3AFAF8C0}" type="slidenum">
              <a:rPr lang="it-IT"/>
              <a:pPr>
                <a:defRPr/>
              </a:pPr>
              <a:t>‹N›</a:t>
            </a:fld>
            <a:endParaRPr lang="it-IT"/>
          </a:p>
        </p:txBody>
      </p:sp>
    </p:spTree>
  </p:cSld>
  <p:clrMapOvr>
    <a:masterClrMapping/>
  </p:clrMapOvr>
  <p:transition spd="med">
    <p:strips dir="ru"/>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lvl1pPr>
              <a:spcBef>
                <a:spcPts val="1200"/>
              </a:spcBef>
              <a:buClr>
                <a:srgbClr val="000000"/>
              </a:buClr>
              <a:buSzPct val="100000"/>
              <a:buFont typeface="Times New Roman" pitchFamily="16" charset="0"/>
              <a:buNone/>
              <a:defRPr>
                <a:latin typeface="+mn-lt"/>
                <a:cs typeface="+mn-cs"/>
              </a:defRPr>
            </a:lvl1pPr>
          </a:lstStyle>
          <a:p>
            <a:pPr>
              <a:defRPr/>
            </a:pPr>
            <a:endParaRPr lang="it-IT"/>
          </a:p>
        </p:txBody>
      </p:sp>
      <p:sp>
        <p:nvSpPr>
          <p:cNvPr id="5" name="Segnaposto piè di pagina 4"/>
          <p:cNvSpPr>
            <a:spLocks noGrp="1"/>
          </p:cNvSpPr>
          <p:nvPr>
            <p:ph type="ftr" sz="quarter" idx="11"/>
          </p:nvPr>
        </p:nvSpPr>
        <p:spPr/>
        <p:txBody>
          <a:bodyPr/>
          <a:lstStyle>
            <a:lvl1pPr>
              <a:spcBef>
                <a:spcPts val="1200"/>
              </a:spcBef>
              <a:buClr>
                <a:srgbClr val="000000"/>
              </a:buClr>
              <a:buSzPct val="100000"/>
              <a:buFont typeface="Times New Roman" pitchFamily="16" charset="0"/>
              <a:buNone/>
              <a:defRPr>
                <a:latin typeface="+mn-lt"/>
                <a:cs typeface="+mn-cs"/>
              </a:defRPr>
            </a:lvl1pPr>
          </a:lstStyle>
          <a:p>
            <a:pPr>
              <a:defRPr/>
            </a:pPr>
            <a:endParaRPr lang="it-IT"/>
          </a:p>
        </p:txBody>
      </p:sp>
      <p:sp>
        <p:nvSpPr>
          <p:cNvPr id="6" name="Segnaposto numero diapositiva 5"/>
          <p:cNvSpPr>
            <a:spLocks noGrp="1"/>
          </p:cNvSpPr>
          <p:nvPr>
            <p:ph type="sldNum" sz="quarter" idx="12"/>
          </p:nvPr>
        </p:nvSpPr>
        <p:spPr/>
        <p:txBody>
          <a:bodyPr/>
          <a:lstStyle>
            <a:lvl1pPr>
              <a:spcBef>
                <a:spcPts val="1200"/>
              </a:spcBef>
              <a:buClr>
                <a:srgbClr val="000000"/>
              </a:buClr>
              <a:buSzPct val="100000"/>
              <a:buFont typeface="Times New Roman" pitchFamily="16" charset="0"/>
              <a:buNone/>
              <a:defRPr>
                <a:latin typeface="+mn-lt"/>
                <a:cs typeface="+mn-cs"/>
              </a:defRPr>
            </a:lvl1pPr>
          </a:lstStyle>
          <a:p>
            <a:pPr>
              <a:defRPr/>
            </a:pPr>
            <a:fld id="{8F47DF27-862A-4E47-8018-C3CFEA6DA935}" type="slidenum">
              <a:rPr lang="it-IT"/>
              <a:pPr>
                <a:defRPr/>
              </a:pPr>
              <a:t>‹N›</a:t>
            </a:fld>
            <a:endParaRPr lang="it-IT"/>
          </a:p>
        </p:txBody>
      </p:sp>
    </p:spTree>
  </p:cSld>
  <p:clrMapOvr>
    <a:masterClrMapping/>
  </p:clrMapOvr>
  <p:transition spd="med">
    <p:strips dir="ru"/>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lvl1pPr>
              <a:spcBef>
                <a:spcPts val="1200"/>
              </a:spcBef>
              <a:buClr>
                <a:srgbClr val="000000"/>
              </a:buClr>
              <a:buSzPct val="100000"/>
              <a:buFont typeface="Times New Roman" pitchFamily="16" charset="0"/>
              <a:buNone/>
              <a:defRPr>
                <a:latin typeface="+mn-lt"/>
                <a:cs typeface="+mn-cs"/>
              </a:defRPr>
            </a:lvl1pPr>
          </a:lstStyle>
          <a:p>
            <a:pPr>
              <a:defRPr/>
            </a:pPr>
            <a:endParaRPr lang="it-IT"/>
          </a:p>
        </p:txBody>
      </p:sp>
      <p:sp>
        <p:nvSpPr>
          <p:cNvPr id="6" name="Segnaposto piè di pagina 5"/>
          <p:cNvSpPr>
            <a:spLocks noGrp="1"/>
          </p:cNvSpPr>
          <p:nvPr>
            <p:ph type="ftr" sz="quarter" idx="11"/>
          </p:nvPr>
        </p:nvSpPr>
        <p:spPr/>
        <p:txBody>
          <a:bodyPr/>
          <a:lstStyle>
            <a:lvl1pPr>
              <a:spcBef>
                <a:spcPts val="1200"/>
              </a:spcBef>
              <a:buClr>
                <a:srgbClr val="000000"/>
              </a:buClr>
              <a:buSzPct val="100000"/>
              <a:buFont typeface="Times New Roman" pitchFamily="16" charset="0"/>
              <a:buNone/>
              <a:defRPr>
                <a:latin typeface="+mn-lt"/>
                <a:cs typeface="+mn-cs"/>
              </a:defRPr>
            </a:lvl1pPr>
          </a:lstStyle>
          <a:p>
            <a:pPr>
              <a:defRPr/>
            </a:pPr>
            <a:endParaRPr lang="it-IT"/>
          </a:p>
        </p:txBody>
      </p:sp>
      <p:sp>
        <p:nvSpPr>
          <p:cNvPr id="7" name="Segnaposto numero diapositiva 6"/>
          <p:cNvSpPr>
            <a:spLocks noGrp="1"/>
          </p:cNvSpPr>
          <p:nvPr>
            <p:ph type="sldNum" sz="quarter" idx="12"/>
          </p:nvPr>
        </p:nvSpPr>
        <p:spPr/>
        <p:txBody>
          <a:bodyPr/>
          <a:lstStyle>
            <a:lvl1pPr>
              <a:spcBef>
                <a:spcPts val="1200"/>
              </a:spcBef>
              <a:buClr>
                <a:srgbClr val="000000"/>
              </a:buClr>
              <a:buSzPct val="100000"/>
              <a:buFont typeface="Times New Roman" pitchFamily="16" charset="0"/>
              <a:buNone/>
              <a:defRPr>
                <a:latin typeface="+mn-lt"/>
                <a:cs typeface="+mn-cs"/>
              </a:defRPr>
            </a:lvl1pPr>
          </a:lstStyle>
          <a:p>
            <a:pPr>
              <a:defRPr/>
            </a:pPr>
            <a:fld id="{FC757829-DD6F-4100-A8A0-7DCFBA087C08}" type="slidenum">
              <a:rPr lang="it-IT"/>
              <a:pPr>
                <a:defRPr/>
              </a:pPr>
              <a:t>‹N›</a:t>
            </a:fld>
            <a:endParaRPr lang="it-IT"/>
          </a:p>
        </p:txBody>
      </p:sp>
    </p:spTree>
  </p:cSld>
  <p:clrMapOvr>
    <a:masterClrMapping/>
  </p:clrMapOvr>
  <p:transition spd="med">
    <p:strips dir="ru"/>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lvl1pPr>
              <a:spcBef>
                <a:spcPts val="1200"/>
              </a:spcBef>
              <a:buClr>
                <a:srgbClr val="000000"/>
              </a:buClr>
              <a:buSzPct val="100000"/>
              <a:buFont typeface="Times New Roman" pitchFamily="16" charset="0"/>
              <a:buNone/>
              <a:defRPr>
                <a:latin typeface="+mn-lt"/>
                <a:cs typeface="+mn-cs"/>
              </a:defRPr>
            </a:lvl1pPr>
          </a:lstStyle>
          <a:p>
            <a:pPr>
              <a:defRPr/>
            </a:pPr>
            <a:endParaRPr lang="it-IT"/>
          </a:p>
        </p:txBody>
      </p:sp>
      <p:sp>
        <p:nvSpPr>
          <p:cNvPr id="8" name="Segnaposto piè di pagina 7"/>
          <p:cNvSpPr>
            <a:spLocks noGrp="1"/>
          </p:cNvSpPr>
          <p:nvPr>
            <p:ph type="ftr" sz="quarter" idx="11"/>
          </p:nvPr>
        </p:nvSpPr>
        <p:spPr/>
        <p:txBody>
          <a:bodyPr/>
          <a:lstStyle>
            <a:lvl1pPr>
              <a:spcBef>
                <a:spcPts val="1200"/>
              </a:spcBef>
              <a:buClr>
                <a:srgbClr val="000000"/>
              </a:buClr>
              <a:buSzPct val="100000"/>
              <a:buFont typeface="Times New Roman" pitchFamily="16" charset="0"/>
              <a:buNone/>
              <a:defRPr>
                <a:latin typeface="+mn-lt"/>
                <a:cs typeface="+mn-cs"/>
              </a:defRPr>
            </a:lvl1pPr>
          </a:lstStyle>
          <a:p>
            <a:pPr>
              <a:defRPr/>
            </a:pPr>
            <a:endParaRPr lang="it-IT"/>
          </a:p>
        </p:txBody>
      </p:sp>
      <p:sp>
        <p:nvSpPr>
          <p:cNvPr id="9" name="Segnaposto numero diapositiva 8"/>
          <p:cNvSpPr>
            <a:spLocks noGrp="1"/>
          </p:cNvSpPr>
          <p:nvPr>
            <p:ph type="sldNum" sz="quarter" idx="12"/>
          </p:nvPr>
        </p:nvSpPr>
        <p:spPr/>
        <p:txBody>
          <a:bodyPr/>
          <a:lstStyle>
            <a:lvl1pPr>
              <a:spcBef>
                <a:spcPts val="1200"/>
              </a:spcBef>
              <a:buClr>
                <a:srgbClr val="000000"/>
              </a:buClr>
              <a:buSzPct val="100000"/>
              <a:buFont typeface="Times New Roman" pitchFamily="16" charset="0"/>
              <a:buNone/>
              <a:defRPr>
                <a:latin typeface="+mn-lt"/>
                <a:cs typeface="+mn-cs"/>
              </a:defRPr>
            </a:lvl1pPr>
          </a:lstStyle>
          <a:p>
            <a:pPr>
              <a:defRPr/>
            </a:pPr>
            <a:fld id="{2A0ADB7B-F0FD-40E9-8C96-962770FA531D}" type="slidenum">
              <a:rPr lang="it-IT"/>
              <a:pPr>
                <a:defRPr/>
              </a:pPr>
              <a:t>‹N›</a:t>
            </a:fld>
            <a:endParaRPr lang="it-IT"/>
          </a:p>
        </p:txBody>
      </p:sp>
    </p:spTree>
  </p:cSld>
  <p:clrMapOvr>
    <a:masterClrMapping/>
  </p:clrMapOvr>
  <p:transition spd="med">
    <p:strips dir="ru"/>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lvl1pPr>
              <a:spcBef>
                <a:spcPts val="1200"/>
              </a:spcBef>
              <a:buClr>
                <a:srgbClr val="000000"/>
              </a:buClr>
              <a:buSzPct val="100000"/>
              <a:buFont typeface="Times New Roman" pitchFamily="16" charset="0"/>
              <a:buNone/>
              <a:defRPr>
                <a:latin typeface="+mn-lt"/>
                <a:cs typeface="+mn-cs"/>
              </a:defRPr>
            </a:lvl1pPr>
          </a:lstStyle>
          <a:p>
            <a:pPr>
              <a:defRPr/>
            </a:pPr>
            <a:endParaRPr lang="it-IT"/>
          </a:p>
        </p:txBody>
      </p:sp>
      <p:sp>
        <p:nvSpPr>
          <p:cNvPr id="4" name="Segnaposto piè di pagina 3"/>
          <p:cNvSpPr>
            <a:spLocks noGrp="1"/>
          </p:cNvSpPr>
          <p:nvPr>
            <p:ph type="ftr" sz="quarter" idx="11"/>
          </p:nvPr>
        </p:nvSpPr>
        <p:spPr/>
        <p:txBody>
          <a:bodyPr/>
          <a:lstStyle>
            <a:lvl1pPr>
              <a:spcBef>
                <a:spcPts val="1200"/>
              </a:spcBef>
              <a:buClr>
                <a:srgbClr val="000000"/>
              </a:buClr>
              <a:buSzPct val="100000"/>
              <a:buFont typeface="Times New Roman" pitchFamily="16" charset="0"/>
              <a:buNone/>
              <a:defRPr>
                <a:latin typeface="+mn-lt"/>
                <a:cs typeface="+mn-cs"/>
              </a:defRPr>
            </a:lvl1pPr>
          </a:lstStyle>
          <a:p>
            <a:pPr>
              <a:defRPr/>
            </a:pPr>
            <a:endParaRPr lang="it-IT"/>
          </a:p>
        </p:txBody>
      </p:sp>
      <p:sp>
        <p:nvSpPr>
          <p:cNvPr id="5" name="Segnaposto numero diapositiva 4"/>
          <p:cNvSpPr>
            <a:spLocks noGrp="1"/>
          </p:cNvSpPr>
          <p:nvPr>
            <p:ph type="sldNum" sz="quarter" idx="12"/>
          </p:nvPr>
        </p:nvSpPr>
        <p:spPr/>
        <p:txBody>
          <a:bodyPr/>
          <a:lstStyle>
            <a:lvl1pPr>
              <a:spcBef>
                <a:spcPts val="1200"/>
              </a:spcBef>
              <a:buClr>
                <a:srgbClr val="000000"/>
              </a:buClr>
              <a:buSzPct val="100000"/>
              <a:buFont typeface="Times New Roman" pitchFamily="16" charset="0"/>
              <a:buNone/>
              <a:defRPr>
                <a:latin typeface="+mn-lt"/>
                <a:cs typeface="+mn-cs"/>
              </a:defRPr>
            </a:lvl1pPr>
          </a:lstStyle>
          <a:p>
            <a:pPr>
              <a:defRPr/>
            </a:pPr>
            <a:fld id="{0919D26C-3BAF-411D-9AF3-052EA19AD50B}" type="slidenum">
              <a:rPr lang="it-IT"/>
              <a:pPr>
                <a:defRPr/>
              </a:pPr>
              <a:t>‹N›</a:t>
            </a:fld>
            <a:endParaRPr lang="it-IT"/>
          </a:p>
        </p:txBody>
      </p:sp>
    </p:spTree>
  </p:cSld>
  <p:clrMapOvr>
    <a:masterClrMapping/>
  </p:clrMapOvr>
  <p:transition spd="med">
    <p:strips dir="ru"/>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lvl1pPr>
              <a:spcBef>
                <a:spcPts val="1200"/>
              </a:spcBef>
              <a:buClr>
                <a:srgbClr val="000000"/>
              </a:buClr>
              <a:buSzPct val="100000"/>
              <a:buFont typeface="Times New Roman" pitchFamily="16" charset="0"/>
              <a:buNone/>
              <a:defRPr>
                <a:latin typeface="+mn-lt"/>
                <a:cs typeface="+mn-cs"/>
              </a:defRPr>
            </a:lvl1pPr>
          </a:lstStyle>
          <a:p>
            <a:pPr>
              <a:defRPr/>
            </a:pPr>
            <a:endParaRPr lang="it-IT"/>
          </a:p>
        </p:txBody>
      </p:sp>
      <p:sp>
        <p:nvSpPr>
          <p:cNvPr id="3" name="Segnaposto piè di pagina 2"/>
          <p:cNvSpPr>
            <a:spLocks noGrp="1"/>
          </p:cNvSpPr>
          <p:nvPr>
            <p:ph type="ftr" sz="quarter" idx="11"/>
          </p:nvPr>
        </p:nvSpPr>
        <p:spPr/>
        <p:txBody>
          <a:bodyPr/>
          <a:lstStyle>
            <a:lvl1pPr>
              <a:spcBef>
                <a:spcPts val="1200"/>
              </a:spcBef>
              <a:buClr>
                <a:srgbClr val="000000"/>
              </a:buClr>
              <a:buSzPct val="100000"/>
              <a:buFont typeface="Times New Roman" pitchFamily="16" charset="0"/>
              <a:buNone/>
              <a:defRPr>
                <a:latin typeface="+mn-lt"/>
                <a:cs typeface="+mn-cs"/>
              </a:defRPr>
            </a:lvl1pPr>
          </a:lstStyle>
          <a:p>
            <a:pPr>
              <a:defRPr/>
            </a:pPr>
            <a:endParaRPr lang="it-IT"/>
          </a:p>
        </p:txBody>
      </p:sp>
      <p:sp>
        <p:nvSpPr>
          <p:cNvPr id="4" name="Segnaposto numero diapositiva 3"/>
          <p:cNvSpPr>
            <a:spLocks noGrp="1"/>
          </p:cNvSpPr>
          <p:nvPr>
            <p:ph type="sldNum" sz="quarter" idx="12"/>
          </p:nvPr>
        </p:nvSpPr>
        <p:spPr/>
        <p:txBody>
          <a:bodyPr/>
          <a:lstStyle>
            <a:lvl1pPr>
              <a:spcBef>
                <a:spcPts val="1200"/>
              </a:spcBef>
              <a:buClr>
                <a:srgbClr val="000000"/>
              </a:buClr>
              <a:buSzPct val="100000"/>
              <a:buFont typeface="Times New Roman" pitchFamily="16" charset="0"/>
              <a:buNone/>
              <a:defRPr>
                <a:latin typeface="+mn-lt"/>
                <a:cs typeface="+mn-cs"/>
              </a:defRPr>
            </a:lvl1pPr>
          </a:lstStyle>
          <a:p>
            <a:pPr>
              <a:defRPr/>
            </a:pPr>
            <a:fld id="{93F7F61D-8238-4946-8EF5-E9AD27F31B65}" type="slidenum">
              <a:rPr lang="it-IT"/>
              <a:pPr>
                <a:defRPr/>
              </a:pPr>
              <a:t>‹N›</a:t>
            </a:fld>
            <a:endParaRPr lang="it-IT"/>
          </a:p>
        </p:txBody>
      </p:sp>
    </p:spTree>
  </p:cSld>
  <p:clrMapOvr>
    <a:masterClrMapping/>
  </p:clrMapOvr>
  <p:transition spd="med">
    <p:strips dir="ru"/>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lvl1pPr>
              <a:spcBef>
                <a:spcPts val="1200"/>
              </a:spcBef>
              <a:buClr>
                <a:srgbClr val="000000"/>
              </a:buClr>
              <a:buSzPct val="100000"/>
              <a:buFont typeface="Times New Roman" pitchFamily="16" charset="0"/>
              <a:buNone/>
              <a:defRPr>
                <a:latin typeface="+mn-lt"/>
                <a:cs typeface="+mn-cs"/>
              </a:defRPr>
            </a:lvl1pPr>
          </a:lstStyle>
          <a:p>
            <a:pPr>
              <a:defRPr/>
            </a:pPr>
            <a:endParaRPr lang="it-IT"/>
          </a:p>
        </p:txBody>
      </p:sp>
      <p:sp>
        <p:nvSpPr>
          <p:cNvPr id="6" name="Segnaposto piè di pagina 5"/>
          <p:cNvSpPr>
            <a:spLocks noGrp="1"/>
          </p:cNvSpPr>
          <p:nvPr>
            <p:ph type="ftr" sz="quarter" idx="11"/>
          </p:nvPr>
        </p:nvSpPr>
        <p:spPr/>
        <p:txBody>
          <a:bodyPr/>
          <a:lstStyle>
            <a:lvl1pPr>
              <a:spcBef>
                <a:spcPts val="1200"/>
              </a:spcBef>
              <a:buClr>
                <a:srgbClr val="000000"/>
              </a:buClr>
              <a:buSzPct val="100000"/>
              <a:buFont typeface="Times New Roman" pitchFamily="16" charset="0"/>
              <a:buNone/>
              <a:defRPr>
                <a:latin typeface="+mn-lt"/>
                <a:cs typeface="+mn-cs"/>
              </a:defRPr>
            </a:lvl1pPr>
          </a:lstStyle>
          <a:p>
            <a:pPr>
              <a:defRPr/>
            </a:pPr>
            <a:endParaRPr lang="it-IT"/>
          </a:p>
        </p:txBody>
      </p:sp>
      <p:sp>
        <p:nvSpPr>
          <p:cNvPr id="7" name="Segnaposto numero diapositiva 6"/>
          <p:cNvSpPr>
            <a:spLocks noGrp="1"/>
          </p:cNvSpPr>
          <p:nvPr>
            <p:ph type="sldNum" sz="quarter" idx="12"/>
          </p:nvPr>
        </p:nvSpPr>
        <p:spPr/>
        <p:txBody>
          <a:bodyPr/>
          <a:lstStyle>
            <a:lvl1pPr>
              <a:spcBef>
                <a:spcPts val="1200"/>
              </a:spcBef>
              <a:buClr>
                <a:srgbClr val="000000"/>
              </a:buClr>
              <a:buSzPct val="100000"/>
              <a:buFont typeface="Times New Roman" pitchFamily="16" charset="0"/>
              <a:buNone/>
              <a:defRPr>
                <a:latin typeface="+mn-lt"/>
                <a:cs typeface="+mn-cs"/>
              </a:defRPr>
            </a:lvl1pPr>
          </a:lstStyle>
          <a:p>
            <a:pPr>
              <a:defRPr/>
            </a:pPr>
            <a:fld id="{BD189648-942D-4DF5-9047-B467753272A5}" type="slidenum">
              <a:rPr lang="it-IT"/>
              <a:pPr>
                <a:defRPr/>
              </a:pPr>
              <a:t>‹N›</a:t>
            </a:fld>
            <a:endParaRPr lang="it-IT"/>
          </a:p>
        </p:txBody>
      </p:sp>
    </p:spTree>
  </p:cSld>
  <p:clrMapOvr>
    <a:masterClrMapping/>
  </p:clrMapOvr>
  <p:transition spd="med">
    <p:strips dir="ru"/>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lvl1pPr>
              <a:spcBef>
                <a:spcPts val="1200"/>
              </a:spcBef>
              <a:buClr>
                <a:srgbClr val="000000"/>
              </a:buClr>
              <a:buSzPct val="100000"/>
              <a:buFont typeface="Times New Roman" pitchFamily="16" charset="0"/>
              <a:buNone/>
              <a:defRPr>
                <a:latin typeface="+mn-lt"/>
                <a:cs typeface="+mn-cs"/>
              </a:defRPr>
            </a:lvl1pPr>
          </a:lstStyle>
          <a:p>
            <a:pPr>
              <a:defRPr/>
            </a:pPr>
            <a:endParaRPr lang="it-IT"/>
          </a:p>
        </p:txBody>
      </p:sp>
      <p:sp>
        <p:nvSpPr>
          <p:cNvPr id="6" name="Segnaposto piè di pagina 5"/>
          <p:cNvSpPr>
            <a:spLocks noGrp="1"/>
          </p:cNvSpPr>
          <p:nvPr>
            <p:ph type="ftr" sz="quarter" idx="11"/>
          </p:nvPr>
        </p:nvSpPr>
        <p:spPr/>
        <p:txBody>
          <a:bodyPr/>
          <a:lstStyle>
            <a:lvl1pPr>
              <a:spcBef>
                <a:spcPts val="1200"/>
              </a:spcBef>
              <a:buClr>
                <a:srgbClr val="000000"/>
              </a:buClr>
              <a:buSzPct val="100000"/>
              <a:buFont typeface="Times New Roman" pitchFamily="16" charset="0"/>
              <a:buNone/>
              <a:defRPr>
                <a:latin typeface="+mn-lt"/>
                <a:cs typeface="+mn-cs"/>
              </a:defRPr>
            </a:lvl1pPr>
          </a:lstStyle>
          <a:p>
            <a:pPr>
              <a:defRPr/>
            </a:pPr>
            <a:endParaRPr lang="it-IT"/>
          </a:p>
        </p:txBody>
      </p:sp>
      <p:sp>
        <p:nvSpPr>
          <p:cNvPr id="7" name="Segnaposto numero diapositiva 6"/>
          <p:cNvSpPr>
            <a:spLocks noGrp="1"/>
          </p:cNvSpPr>
          <p:nvPr>
            <p:ph type="sldNum" sz="quarter" idx="12"/>
          </p:nvPr>
        </p:nvSpPr>
        <p:spPr/>
        <p:txBody>
          <a:bodyPr/>
          <a:lstStyle>
            <a:lvl1pPr>
              <a:spcBef>
                <a:spcPts val="1200"/>
              </a:spcBef>
              <a:buClr>
                <a:srgbClr val="000000"/>
              </a:buClr>
              <a:buSzPct val="100000"/>
              <a:buFont typeface="Times New Roman" pitchFamily="16" charset="0"/>
              <a:buNone/>
              <a:defRPr>
                <a:latin typeface="+mn-lt"/>
                <a:cs typeface="+mn-cs"/>
              </a:defRPr>
            </a:lvl1pPr>
          </a:lstStyle>
          <a:p>
            <a:pPr>
              <a:defRPr/>
            </a:pPr>
            <a:fld id="{B835CEE6-9041-461D-9A98-646B026DFA54}" type="slidenum">
              <a:rPr lang="it-IT"/>
              <a:pPr>
                <a:defRPr/>
              </a:pPr>
              <a:t>‹N›</a:t>
            </a:fld>
            <a:endParaRPr lang="it-IT"/>
          </a:p>
        </p:txBody>
      </p:sp>
    </p:spTree>
  </p:cSld>
  <p:clrMapOvr>
    <a:masterClrMapping/>
  </p:clrMapOvr>
  <p:transition spd="med">
    <p:strips dir="ru"/>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spcBef>
                <a:spcPts val="1200"/>
              </a:spcBef>
              <a:buClr>
                <a:srgbClr val="000000"/>
              </a:buClr>
              <a:buSzPct val="100000"/>
              <a:buFont typeface="Times New Roman" pitchFamily="16" charset="0"/>
              <a:buNone/>
              <a:defRPr>
                <a:latin typeface="+mn-lt"/>
                <a:cs typeface="+mn-cs"/>
              </a:defRPr>
            </a:lvl1pPr>
          </a:lstStyle>
          <a:p>
            <a:pPr>
              <a:defRPr/>
            </a:pPr>
            <a:endParaRPr lang="it-IT"/>
          </a:p>
        </p:txBody>
      </p:sp>
      <p:sp>
        <p:nvSpPr>
          <p:cNvPr id="5" name="Segnaposto piè di pagina 4"/>
          <p:cNvSpPr>
            <a:spLocks noGrp="1"/>
          </p:cNvSpPr>
          <p:nvPr>
            <p:ph type="ftr" sz="quarter" idx="11"/>
          </p:nvPr>
        </p:nvSpPr>
        <p:spPr/>
        <p:txBody>
          <a:bodyPr/>
          <a:lstStyle>
            <a:lvl1pPr>
              <a:spcBef>
                <a:spcPts val="1200"/>
              </a:spcBef>
              <a:buClr>
                <a:srgbClr val="000000"/>
              </a:buClr>
              <a:buSzPct val="100000"/>
              <a:buFont typeface="Times New Roman" pitchFamily="16" charset="0"/>
              <a:buNone/>
              <a:defRPr>
                <a:latin typeface="+mn-lt"/>
                <a:cs typeface="+mn-cs"/>
              </a:defRPr>
            </a:lvl1pPr>
          </a:lstStyle>
          <a:p>
            <a:pPr>
              <a:defRPr/>
            </a:pPr>
            <a:endParaRPr lang="it-IT"/>
          </a:p>
        </p:txBody>
      </p:sp>
      <p:sp>
        <p:nvSpPr>
          <p:cNvPr id="6" name="Segnaposto numero diapositiva 5"/>
          <p:cNvSpPr>
            <a:spLocks noGrp="1"/>
          </p:cNvSpPr>
          <p:nvPr>
            <p:ph type="sldNum" sz="quarter" idx="12"/>
          </p:nvPr>
        </p:nvSpPr>
        <p:spPr/>
        <p:txBody>
          <a:bodyPr/>
          <a:lstStyle>
            <a:lvl1pPr>
              <a:spcBef>
                <a:spcPts val="1200"/>
              </a:spcBef>
              <a:buClr>
                <a:srgbClr val="000000"/>
              </a:buClr>
              <a:buSzPct val="100000"/>
              <a:buFont typeface="Times New Roman" pitchFamily="16" charset="0"/>
              <a:buNone/>
              <a:defRPr>
                <a:latin typeface="+mn-lt"/>
                <a:cs typeface="+mn-cs"/>
              </a:defRPr>
            </a:lvl1pPr>
          </a:lstStyle>
          <a:p>
            <a:pPr>
              <a:defRPr/>
            </a:pPr>
            <a:fld id="{B12D15F8-2B15-407A-9696-9CB7AB835D5E}" type="slidenum">
              <a:rPr lang="it-IT"/>
              <a:pPr>
                <a:defRPr/>
              </a:pPr>
              <a:t>‹N›</a:t>
            </a:fld>
            <a:endParaRPr lang="it-IT"/>
          </a:p>
        </p:txBody>
      </p:sp>
    </p:spTree>
  </p:cSld>
  <p:clrMapOvr>
    <a:masterClrMapping/>
  </p:clrMapOvr>
  <p:transition spd="med">
    <p:strips dir="ru"/>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spcBef>
                <a:spcPts val="1200"/>
              </a:spcBef>
              <a:buClr>
                <a:srgbClr val="000000"/>
              </a:buClr>
              <a:buSzPct val="100000"/>
              <a:buFont typeface="Times New Roman" pitchFamily="16" charset="0"/>
              <a:buNone/>
              <a:defRPr>
                <a:latin typeface="+mn-lt"/>
                <a:cs typeface="+mn-cs"/>
              </a:defRPr>
            </a:lvl1pPr>
          </a:lstStyle>
          <a:p>
            <a:pPr>
              <a:defRPr/>
            </a:pPr>
            <a:endParaRPr lang="it-IT"/>
          </a:p>
        </p:txBody>
      </p:sp>
      <p:sp>
        <p:nvSpPr>
          <p:cNvPr id="5" name="Segnaposto piè di pagina 4"/>
          <p:cNvSpPr>
            <a:spLocks noGrp="1"/>
          </p:cNvSpPr>
          <p:nvPr>
            <p:ph type="ftr" sz="quarter" idx="11"/>
          </p:nvPr>
        </p:nvSpPr>
        <p:spPr/>
        <p:txBody>
          <a:bodyPr/>
          <a:lstStyle>
            <a:lvl1pPr>
              <a:spcBef>
                <a:spcPts val="1200"/>
              </a:spcBef>
              <a:buClr>
                <a:srgbClr val="000000"/>
              </a:buClr>
              <a:buSzPct val="100000"/>
              <a:buFont typeface="Times New Roman" pitchFamily="16" charset="0"/>
              <a:buNone/>
              <a:defRPr>
                <a:latin typeface="+mn-lt"/>
                <a:cs typeface="+mn-cs"/>
              </a:defRPr>
            </a:lvl1pPr>
          </a:lstStyle>
          <a:p>
            <a:pPr>
              <a:defRPr/>
            </a:pPr>
            <a:endParaRPr lang="it-IT"/>
          </a:p>
        </p:txBody>
      </p:sp>
      <p:sp>
        <p:nvSpPr>
          <p:cNvPr id="6" name="Segnaposto numero diapositiva 5"/>
          <p:cNvSpPr>
            <a:spLocks noGrp="1"/>
          </p:cNvSpPr>
          <p:nvPr>
            <p:ph type="sldNum" sz="quarter" idx="12"/>
          </p:nvPr>
        </p:nvSpPr>
        <p:spPr/>
        <p:txBody>
          <a:bodyPr/>
          <a:lstStyle>
            <a:lvl1pPr>
              <a:spcBef>
                <a:spcPts val="1200"/>
              </a:spcBef>
              <a:buClr>
                <a:srgbClr val="000000"/>
              </a:buClr>
              <a:buSzPct val="100000"/>
              <a:buFont typeface="Times New Roman" pitchFamily="16" charset="0"/>
              <a:buNone/>
              <a:defRPr>
                <a:latin typeface="+mn-lt"/>
                <a:cs typeface="+mn-cs"/>
              </a:defRPr>
            </a:lvl1pPr>
          </a:lstStyle>
          <a:p>
            <a:pPr>
              <a:defRPr/>
            </a:pPr>
            <a:fld id="{35E70A6A-E2C8-46CF-8EF4-8ED023924291}" type="slidenum">
              <a:rPr lang="it-IT"/>
              <a:pPr>
                <a:defRPr/>
              </a:pPr>
              <a:t>‹N›</a:t>
            </a:fld>
            <a:endParaRPr lang="it-IT"/>
          </a:p>
        </p:txBody>
      </p:sp>
    </p:spTree>
  </p:cSld>
  <p:clrMapOvr>
    <a:masterClrMapping/>
  </p:clrMapOvr>
  <p:transition spd="med">
    <p:strips dir="ru"/>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clipArtAndTx">
  <p:cSld name="Titolo, ClipArt e tes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p>
            <a:r>
              <a:rPr lang="it-IT" smtClean="0"/>
              <a:t>Fare clic per modificare lo stile del titolo</a:t>
            </a:r>
            <a:endParaRPr lang="it-IT"/>
          </a:p>
        </p:txBody>
      </p:sp>
      <p:sp>
        <p:nvSpPr>
          <p:cNvPr id="3" name="Segnaposto ClipArt 2"/>
          <p:cNvSpPr>
            <a:spLocks noGrp="1"/>
          </p:cNvSpPr>
          <p:nvPr>
            <p:ph type="clipArt" sz="half" idx="1"/>
          </p:nvPr>
        </p:nvSpPr>
        <p:spPr>
          <a:xfrm>
            <a:off x="457200" y="1600200"/>
            <a:ext cx="4038600" cy="4525963"/>
          </a:xfrm>
        </p:spPr>
        <p:txBody>
          <a:bodyPr/>
          <a:lstStyle/>
          <a:p>
            <a:pPr lvl="0"/>
            <a:endParaRPr lang="it-IT" noProof="0"/>
          </a:p>
        </p:txBody>
      </p:sp>
      <p:sp>
        <p:nvSpPr>
          <p:cNvPr id="4" name="Segnaposto testo 3"/>
          <p:cNvSpPr>
            <a:spLocks noGrp="1"/>
          </p:cNvSpPr>
          <p:nvPr>
            <p:ph type="body" sz="half" idx="2"/>
          </p:nvPr>
        </p:nvSpPr>
        <p:spPr>
          <a:xfrm>
            <a:off x="4648200" y="1600200"/>
            <a:ext cx="4038600" cy="4525963"/>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lvl1pPr>
              <a:defRPr>
                <a:cs typeface="+mn-cs"/>
              </a:defRPr>
            </a:lvl1pPr>
          </a:lstStyle>
          <a:p>
            <a:pPr>
              <a:defRPr/>
            </a:pPr>
            <a:endParaRPr lang="it-IT"/>
          </a:p>
        </p:txBody>
      </p:sp>
      <p:sp>
        <p:nvSpPr>
          <p:cNvPr id="6" name="Segnaposto piè di pagina 5"/>
          <p:cNvSpPr>
            <a:spLocks noGrp="1"/>
          </p:cNvSpPr>
          <p:nvPr>
            <p:ph type="ftr" sz="quarter" idx="11"/>
          </p:nvPr>
        </p:nvSpPr>
        <p:spPr/>
        <p:txBody>
          <a:bodyPr/>
          <a:lstStyle>
            <a:lvl1pPr>
              <a:defRPr>
                <a:cs typeface="+mn-cs"/>
              </a:defRPr>
            </a:lvl1pPr>
          </a:lstStyle>
          <a:p>
            <a:pPr>
              <a:defRPr/>
            </a:pPr>
            <a:endParaRPr lang="it-IT"/>
          </a:p>
        </p:txBody>
      </p:sp>
      <p:sp>
        <p:nvSpPr>
          <p:cNvPr id="7" name="Segnaposto numero diapositiva 6"/>
          <p:cNvSpPr>
            <a:spLocks noGrp="1"/>
          </p:cNvSpPr>
          <p:nvPr>
            <p:ph type="sldNum" sz="quarter" idx="12"/>
          </p:nvPr>
        </p:nvSpPr>
        <p:spPr/>
        <p:txBody>
          <a:bodyPr/>
          <a:lstStyle>
            <a:lvl1pPr>
              <a:defRPr>
                <a:cs typeface="+mn-cs"/>
              </a:defRPr>
            </a:lvl1pPr>
          </a:lstStyle>
          <a:p>
            <a:pPr>
              <a:defRPr/>
            </a:pPr>
            <a:fld id="{3A24463A-B2AC-425F-96CD-1A3A15E4BACD}" type="slidenum">
              <a:rPr lang="it-IT"/>
              <a:pPr>
                <a:defRPr/>
              </a:pPr>
              <a:t>‹N›</a:t>
            </a:fld>
            <a:endParaRPr lang="it-IT"/>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theme" Target="../theme/theme3.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theme" Target="../theme/theme4.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3333CC"/>
            </a:gs>
            <a:gs pos="50000">
              <a:srgbClr val="000000"/>
            </a:gs>
            <a:gs pos="100000">
              <a:srgbClr val="3333CC"/>
            </a:gs>
          </a:gsLst>
          <a:lin ang="27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it-IT" smtClean="0"/>
              <a:t>Fare clic per modificare lo stile del titolo</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defRPr>
            </a:lvl1pPr>
          </a:lstStyle>
          <a:p>
            <a:pPr>
              <a:defRPr/>
            </a:pPr>
            <a:endParaRPr lang="it-IT"/>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charset="0"/>
              </a:defRPr>
            </a:lvl1pPr>
          </a:lstStyle>
          <a:p>
            <a:pPr>
              <a:defRPr/>
            </a:pPr>
            <a:endParaRPr lang="it-IT"/>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charset="0"/>
              </a:defRPr>
            </a:lvl1pPr>
          </a:lstStyle>
          <a:p>
            <a:pPr>
              <a:defRPr/>
            </a:pPr>
            <a:fld id="{F14CD90B-138A-44A8-BE33-268DDA0C45A5}" type="slidenum">
              <a:rPr lang="it-IT"/>
              <a:pPr>
                <a:defRPr/>
              </a:pPr>
              <a:t>‹N›</a:t>
            </a:fld>
            <a:endParaRPr lang="it-IT"/>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88" r:id="rId3"/>
    <p:sldLayoutId id="2147483789" r:id="rId4"/>
    <p:sldLayoutId id="2147483790" r:id="rId5"/>
    <p:sldLayoutId id="2147483791" r:id="rId6"/>
    <p:sldLayoutId id="2147483792" r:id="rId7"/>
    <p:sldLayoutId id="2147483793" r:id="rId8"/>
    <p:sldLayoutId id="2147483794" r:id="rId9"/>
    <p:sldLayoutId id="2147483795" r:id="rId10"/>
    <p:sldLayoutId id="2147483796" r:id="rId11"/>
    <p:sldLayoutId id="2147483797" r:id="rId12"/>
  </p:sldLayoutIdLst>
  <p:transition>
    <p:strips dir="ru"/>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3333CC"/>
            </a:gs>
            <a:gs pos="50000">
              <a:srgbClr val="000000"/>
            </a:gs>
            <a:gs pos="100000">
              <a:srgbClr val="3333CC"/>
            </a:gs>
          </a:gsLst>
          <a:lin ang="2700000" scaled="1"/>
        </a:gradFill>
        <a:effectLst/>
      </p:bgPr>
    </p:bg>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it-IT" smtClean="0"/>
              <a:t>Fare clic per modificare lo stile del titolo</a:t>
            </a:r>
          </a:p>
        </p:txBody>
      </p:sp>
      <p:sp>
        <p:nvSpPr>
          <p:cNvPr id="143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922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latin typeface="Arial"/>
              </a:defRPr>
            </a:lvl1pPr>
          </a:lstStyle>
          <a:p>
            <a:pPr>
              <a:defRPr/>
            </a:pPr>
            <a:endParaRPr lang="it-IT"/>
          </a:p>
        </p:txBody>
      </p:sp>
      <p:sp>
        <p:nvSpPr>
          <p:cNvPr id="922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solidFill>
                  <a:srgbClr val="000000"/>
                </a:solidFill>
                <a:latin typeface="Arial"/>
              </a:defRPr>
            </a:lvl1pPr>
          </a:lstStyle>
          <a:p>
            <a:pPr>
              <a:defRPr/>
            </a:pPr>
            <a:endParaRPr lang="it-IT"/>
          </a:p>
        </p:txBody>
      </p:sp>
      <p:sp>
        <p:nvSpPr>
          <p:cNvPr id="922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solidFill>
                  <a:srgbClr val="000000"/>
                </a:solidFill>
                <a:latin typeface="Arial"/>
              </a:defRPr>
            </a:lvl1pPr>
          </a:lstStyle>
          <a:p>
            <a:pPr>
              <a:defRPr/>
            </a:pPr>
            <a:fld id="{FFD9BE2F-4E7F-40FF-A41B-D0AA5CCDD1CC}" type="slidenum">
              <a:rPr lang="it-IT"/>
              <a:pPr>
                <a:defRPr/>
              </a:pPr>
              <a:t>‹N›</a:t>
            </a:fld>
            <a:endParaRPr lang="it-IT"/>
          </a:p>
        </p:txBody>
      </p:sp>
    </p:spTree>
  </p:cSld>
  <p:clrMap bg1="lt1" tx1="dk1" bg2="lt2" tx2="dk2" accent1="accent1" accent2="accent2" accent3="accent3" accent4="accent4" accent5="accent5" accent6="accent6" hlink="hlink" folHlink="folHlink"/>
  <p:sldLayoutIdLst>
    <p:sldLayoutId id="2147483798" r:id="rId1"/>
    <p:sldLayoutId id="2147483799" r:id="rId2"/>
    <p:sldLayoutId id="2147483800" r:id="rId3"/>
    <p:sldLayoutId id="2147483801" r:id="rId4"/>
    <p:sldLayoutId id="2147483802" r:id="rId5"/>
    <p:sldLayoutId id="2147483803" r:id="rId6"/>
    <p:sldLayoutId id="2147483804" r:id="rId7"/>
    <p:sldLayoutId id="2147483805" r:id="rId8"/>
    <p:sldLayoutId id="2147483806" r:id="rId9"/>
    <p:sldLayoutId id="2147483807" r:id="rId10"/>
    <p:sldLayoutId id="2147483808" r:id="rId11"/>
  </p:sldLayoutIdLst>
  <p:transition>
    <p:strips dir="ru"/>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6626" name="Segnaposto titolo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it-IT" smtClean="0"/>
              <a:t>Fare clic per modificare lo stile del titolo</a:t>
            </a:r>
          </a:p>
        </p:txBody>
      </p:sp>
      <p:sp>
        <p:nvSpPr>
          <p:cNvPr id="26627" name="Segnaposto testo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prstClr val="black">
                    <a:tint val="75000"/>
                  </a:prstClr>
                </a:solidFill>
                <a:latin typeface="Calibri"/>
              </a:defRPr>
            </a:lvl1pPr>
          </a:lstStyle>
          <a:p>
            <a:pPr>
              <a:defRPr/>
            </a:pPr>
            <a:fld id="{266A8B61-2EDE-4034-B7FD-FF98010D2F37}" type="datetimeFigureOut">
              <a:rPr lang="it-IT"/>
              <a:pPr>
                <a:defRPr/>
              </a:pPr>
              <a:t>09/10/2014</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Calibri"/>
              </a:defRPr>
            </a:lvl1pPr>
          </a:lstStyle>
          <a:p>
            <a:pPr>
              <a:defRPr/>
            </a:pPr>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prstClr val="black">
                    <a:tint val="75000"/>
                  </a:prstClr>
                </a:solidFill>
                <a:latin typeface="Calibri"/>
              </a:defRPr>
            </a:lvl1pPr>
          </a:lstStyle>
          <a:p>
            <a:pPr>
              <a:defRPr/>
            </a:pPr>
            <a:fld id="{65D9100F-D9AF-49AE-B7DA-11927004ACAE}" type="slidenum">
              <a:rPr lang="it-IT"/>
              <a:pPr>
                <a:defRPr/>
              </a:pPr>
              <a:t>‹N›</a:t>
            </a:fld>
            <a:endParaRPr lang="it-IT"/>
          </a:p>
        </p:txBody>
      </p:sp>
    </p:spTree>
  </p:cSld>
  <p:clrMap bg1="lt1" tx1="dk1" bg2="lt2" tx2="dk2" accent1="accent1" accent2="accent2" accent3="accent3" accent4="accent4" accent5="accent5" accent6="accent6" hlink="hlink" folHlink="folHlink"/>
  <p:sldLayoutIdLst>
    <p:sldLayoutId id="2147483809" r:id="rId1"/>
    <p:sldLayoutId id="2147483810" r:id="rId2"/>
    <p:sldLayoutId id="2147483811" r:id="rId3"/>
    <p:sldLayoutId id="2147483812" r:id="rId4"/>
    <p:sldLayoutId id="2147483813" r:id="rId5"/>
    <p:sldLayoutId id="2147483814" r:id="rId6"/>
    <p:sldLayoutId id="2147483815" r:id="rId7"/>
    <p:sldLayoutId id="2147483816" r:id="rId8"/>
    <p:sldLayoutId id="2147483817" r:id="rId9"/>
    <p:sldLayoutId id="2147483818" r:id="rId10"/>
  </p:sldLayoutIdLst>
  <p:transition>
    <p:strips dir="ru"/>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3333CC"/>
            </a:gs>
            <a:gs pos="50000">
              <a:srgbClr val="000000"/>
            </a:gs>
            <a:gs pos="100000">
              <a:srgbClr val="3333CC"/>
            </a:gs>
          </a:gsLst>
          <a:lin ang="2700000" scaled="1"/>
        </a:gradFill>
        <a:effectLst/>
      </p:bgPr>
    </p:bg>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it-IT" smtClean="0"/>
              <a:t>Fare clic per modificare lo stile del titolo</a:t>
            </a:r>
          </a:p>
        </p:txBody>
      </p:sp>
      <p:sp>
        <p:nvSpPr>
          <p:cNvPr id="37891"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cs typeface="Lucida Sans Unicode" pitchFamily="34" charset="0"/>
              </a:defRPr>
            </a:lvl1pPr>
          </a:lstStyle>
          <a:p>
            <a:pPr>
              <a:defRPr/>
            </a:pPr>
            <a:endParaRPr lang="it-IT"/>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solidFill>
                  <a:srgbClr val="000000"/>
                </a:solidFill>
                <a:cs typeface="Lucida Sans Unicode" pitchFamily="34" charset="0"/>
              </a:defRPr>
            </a:lvl1pPr>
          </a:lstStyle>
          <a:p>
            <a:pPr>
              <a:defRPr/>
            </a:pPr>
            <a:endParaRPr lang="it-IT"/>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solidFill>
                  <a:srgbClr val="000000"/>
                </a:solidFill>
                <a:cs typeface="Lucida Sans Unicode" pitchFamily="34" charset="0"/>
              </a:defRPr>
            </a:lvl1pPr>
          </a:lstStyle>
          <a:p>
            <a:pPr>
              <a:defRPr/>
            </a:pPr>
            <a:fld id="{324D3FCE-1C3A-4712-A51F-BC882CE3AEC6}" type="slidenum">
              <a:rPr lang="it-IT"/>
              <a:pPr>
                <a:defRPr/>
              </a:pPr>
              <a:t>‹N›</a:t>
            </a:fld>
            <a:endParaRPr lang="it-IT"/>
          </a:p>
        </p:txBody>
      </p:sp>
    </p:spTree>
  </p:cSld>
  <p:clrMap bg1="lt1" tx1="dk1" bg2="lt2" tx2="dk2" accent1="accent1" accent2="accent2" accent3="accent3" accent4="accent4" accent5="accent5" accent6="accent6" hlink="hlink" folHlink="folHlink"/>
  <p:sldLayoutIdLst>
    <p:sldLayoutId id="2147483819" r:id="rId1"/>
    <p:sldLayoutId id="2147483820" r:id="rId2"/>
    <p:sldLayoutId id="2147483821" r:id="rId3"/>
    <p:sldLayoutId id="2147483822" r:id="rId4"/>
    <p:sldLayoutId id="2147483823" r:id="rId5"/>
    <p:sldLayoutId id="2147483824" r:id="rId6"/>
    <p:sldLayoutId id="2147483825" r:id="rId7"/>
    <p:sldLayoutId id="2147483826" r:id="rId8"/>
    <p:sldLayoutId id="2147483827" r:id="rId9"/>
    <p:sldLayoutId id="2147483828" r:id="rId10"/>
    <p:sldLayoutId id="2147483829" r:id="rId11"/>
    <p:sldLayoutId id="2147483830" r:id="rId12"/>
  </p:sldLayoutIdLst>
  <p:transition spd="med">
    <p:strips dir="ru"/>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file:///C:\WINDOWS\Desktop\whr_header.gif" TargetMode="Externa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7"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oleObject" Target="../embeddings/oleObject2.bin"/></Relationships>
</file>

<file path=ppt/slides/_rels/slide15.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3.emf"/></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6.png"/></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2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7.wmf"/><Relationship Id="rId2" Type="http://schemas.openxmlformats.org/officeDocument/2006/relationships/notesSlide" Target="../notesSlides/notesSlide38.xml"/><Relationship Id="rId1" Type="http://schemas.openxmlformats.org/officeDocument/2006/relationships/slideLayout" Target="../slideLayouts/slideLayout7.xml"/><Relationship Id="rId4" Type="http://schemas.openxmlformats.org/officeDocument/2006/relationships/image" Target="../media/image28.wmf"/></Relationships>
</file>

<file path=ppt/slides/_rels/slide3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9.xml"/><Relationship Id="rId1" Type="http://schemas.openxmlformats.org/officeDocument/2006/relationships/slideLayout" Target="../slideLayouts/slideLayout2.xml"/><Relationship Id="rId5" Type="http://schemas.openxmlformats.org/officeDocument/2006/relationships/image" Target="../media/image31.jpeg"/><Relationship Id="rId4" Type="http://schemas.openxmlformats.org/officeDocument/2006/relationships/image" Target="../media/image30.png"/></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notesSlide" Target="../notesSlides/notesSlide62.xml"/><Relationship Id="rId2" Type="http://schemas.openxmlformats.org/officeDocument/2006/relationships/slideLayout" Target="../slideLayouts/slideLayout12.xml"/><Relationship Id="rId1" Type="http://schemas.openxmlformats.org/officeDocument/2006/relationships/vmlDrawing" Target="../drawings/vmlDrawing3.vml"/><Relationship Id="rId6" Type="http://schemas.openxmlformats.org/officeDocument/2006/relationships/oleObject" Target="../embeddings/oleObject5.bin"/><Relationship Id="rId5" Type="http://schemas.openxmlformats.org/officeDocument/2006/relationships/oleObject" Target="../embeddings/oleObject4.bin"/><Relationship Id="rId4" Type="http://schemas.openxmlformats.org/officeDocument/2006/relationships/oleObject" Target="../embeddings/oleObject3.bin"/></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35.xml"/></Relationships>
</file>

<file path=ppt/slides/_rels/slide6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66.xml"/><Relationship Id="rId1" Type="http://schemas.openxmlformats.org/officeDocument/2006/relationships/slideLayout" Target="../slideLayouts/slideLayout40.xml"/></Relationships>
</file>

<file path=ppt/slides/_rels/slide6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67.xml"/><Relationship Id="rId1" Type="http://schemas.openxmlformats.org/officeDocument/2006/relationships/slideLayout" Target="../slideLayouts/slideLayout40.xml"/></Relationships>
</file>

<file path=ppt/slides/_rels/slide6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68.xml"/><Relationship Id="rId1" Type="http://schemas.openxmlformats.org/officeDocument/2006/relationships/slideLayout" Target="../slideLayouts/slideLayout35.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40.xml"/></Relationships>
</file>

<file path=ppt/slides/_rels/slide71.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70.xml"/><Relationship Id="rId1" Type="http://schemas.openxmlformats.org/officeDocument/2006/relationships/slideLayout" Target="../slideLayouts/slideLayout35.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40.xml"/></Relationships>
</file>

<file path=ppt/slides/_rels/slide7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72.xml"/><Relationship Id="rId1" Type="http://schemas.openxmlformats.org/officeDocument/2006/relationships/slideLayout" Target="../slideLayouts/slideLayout35.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40.xml"/></Relationships>
</file>

<file path=ppt/slides/_rels/slide7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74.xml"/><Relationship Id="rId1" Type="http://schemas.openxmlformats.org/officeDocument/2006/relationships/slideLayout" Target="../slideLayouts/slideLayout40.xml"/></Relationships>
</file>

<file path=ppt/slides/_rels/slide78.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75.xml"/><Relationship Id="rId1" Type="http://schemas.openxmlformats.org/officeDocument/2006/relationships/slideLayout" Target="../slideLayouts/slideLayout35.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35.xml"/></Relationships>
</file>

<file path=ppt/slides/_rels/slide8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77.xml"/><Relationship Id="rId1" Type="http://schemas.openxmlformats.org/officeDocument/2006/relationships/slideLayout" Target="../slideLayouts/slideLayout40.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45.xml"/></Relationships>
</file>

<file path=ppt/slides/_rels/slide82.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45.xml"/><Relationship Id="rId4" Type="http://schemas.openxmlformats.org/officeDocument/2006/relationships/image" Target="../media/image44.jpeg"/></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40.xml"/></Relationships>
</file>

<file path=ppt/slides/_rels/slide84.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80.xml"/><Relationship Id="rId1" Type="http://schemas.openxmlformats.org/officeDocument/2006/relationships/slideLayout" Target="../slideLayouts/slideLayout37.xml"/></Relationships>
</file>

<file path=ppt/slides/_rels/slide8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35.xml"/></Relationships>
</file>

<file path=ppt/slides/_rels/slide86.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81.xml"/><Relationship Id="rId1" Type="http://schemas.openxmlformats.org/officeDocument/2006/relationships/slideLayout" Target="../slideLayouts/slideLayout37.xml"/><Relationship Id="rId4" Type="http://schemas.openxmlformats.org/officeDocument/2006/relationships/image" Target="../media/image48.jpeg"/></Relationships>
</file>

<file path=ppt/slides/_rels/slide8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35.xml"/></Relationships>
</file>

<file path=ppt/slides/_rels/slide88.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82.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88.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3" Type="http://schemas.openxmlformats.org/officeDocument/2006/relationships/notesSlide" Target="../notesSlides/notesSlide91.xml"/><Relationship Id="rId2" Type="http://schemas.openxmlformats.org/officeDocument/2006/relationships/slideLayout" Target="../slideLayouts/slideLayout2.xml"/><Relationship Id="rId1" Type="http://schemas.openxmlformats.org/officeDocument/2006/relationships/vmlDrawing" Target="../drawings/vmlDrawing4.vml"/><Relationship Id="rId4" Type="http://schemas.openxmlformats.org/officeDocument/2006/relationships/oleObject" Target="../embeddings/oleObject6.bin"/></Relationships>
</file>

<file path=ppt/slides/_rels/slide99.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92.xm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93.xml"/><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94.xml"/><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95.xml"/><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97.xml"/><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98.xml"/><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9.xml"/><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100.xml"/><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101.xml"/><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102.xml"/><Relationship Id="rId1" Type="http://schemas.openxmlformats.org/officeDocument/2006/relationships/slideLayout" Target="../slideLayouts/slideLayout2.xml"/><Relationship Id="rId4" Type="http://schemas.openxmlformats.org/officeDocument/2006/relationships/image" Target="../media/image61.png"/></Relationships>
</file>

<file path=ppt/slides/_rels/slide111.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103.xml"/><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104.xml"/><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2" Type="http://schemas.openxmlformats.org/officeDocument/2006/relationships/notesSlide" Target="../notesSlides/notesSlide105.xml"/><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2" Type="http://schemas.openxmlformats.org/officeDocument/2006/relationships/notesSlide" Target="../notesSlides/notesSlide106.xml"/><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2" Type="http://schemas.openxmlformats.org/officeDocument/2006/relationships/notesSlide" Target="../notesSlides/notesSlide107.xml"/><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2" Type="http://schemas.openxmlformats.org/officeDocument/2006/relationships/notesSlide" Target="../notesSlides/notesSlide108.xml"/><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2" Type="http://schemas.openxmlformats.org/officeDocument/2006/relationships/notesSlide" Target="../notesSlides/notesSlide109.xml"/><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2" Type="http://schemas.openxmlformats.org/officeDocument/2006/relationships/notesSlide" Target="../notesSlides/notesSlide110.xml"/><Relationship Id="rId1" Type="http://schemas.openxmlformats.org/officeDocument/2006/relationships/slideLayout" Target="../slideLayouts/slideLayout7.xml"/></Relationships>
</file>

<file path=ppt/slides/_rels/slide121.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111.xml"/><Relationship Id="rId1" Type="http://schemas.openxmlformats.org/officeDocument/2006/relationships/slideLayout" Target="../slideLayouts/slideLayout7.xml"/></Relationships>
</file>

<file path=ppt/slides/_rels/slide122.xml.rels><?xml version="1.0" encoding="UTF-8" standalone="yes"?>
<Relationships xmlns="http://schemas.openxmlformats.org/package/2006/relationships"><Relationship Id="rId2" Type="http://schemas.openxmlformats.org/officeDocument/2006/relationships/notesSlide" Target="../notesSlides/notesSlide112.xml"/><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4.xml.rels><?xml version="1.0" encoding="UTF-8" standalone="yes"?>
<Relationships xmlns="http://schemas.openxmlformats.org/package/2006/relationships"><Relationship Id="rId2" Type="http://schemas.openxmlformats.org/officeDocument/2006/relationships/notesSlide" Target="../notesSlides/notesSlide113.xml"/><Relationship Id="rId1" Type="http://schemas.openxmlformats.org/officeDocument/2006/relationships/slideLayout" Target="../slideLayouts/slideLayout7.xml"/></Relationships>
</file>

<file path=ppt/slides/_rels/slide125.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114.xml"/><Relationship Id="rId1" Type="http://schemas.openxmlformats.org/officeDocument/2006/relationships/slideLayout" Target="../slideLayouts/slideLayout2.xml"/><Relationship Id="rId4" Type="http://schemas.openxmlformats.org/officeDocument/2006/relationships/image" Target="../media/image68.png"/></Relationships>
</file>

<file path=ppt/slides/_rels/slide126.xml.rels><?xml version="1.0" encoding="UTF-8" standalone="yes"?>
<Relationships xmlns="http://schemas.openxmlformats.org/package/2006/relationships"><Relationship Id="rId2" Type="http://schemas.openxmlformats.org/officeDocument/2006/relationships/notesSlide" Target="../notesSlides/notesSlide115.xml"/><Relationship Id="rId1" Type="http://schemas.openxmlformats.org/officeDocument/2006/relationships/slideLayout" Target="../slideLayouts/slideLayout7.xml"/></Relationships>
</file>

<file path=ppt/slides/_rels/slide127.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bg>
      <p:bgPr>
        <a:gradFill rotWithShape="0">
          <a:gsLst>
            <a:gs pos="0">
              <a:srgbClr val="FF9900"/>
            </a:gs>
            <a:gs pos="100000">
              <a:srgbClr val="764700"/>
            </a:gs>
          </a:gsLst>
          <a:path path="rect">
            <a:fillToRect r="100000" b="100000"/>
          </a:path>
        </a:gradFill>
        <a:effectLst/>
      </p:bgPr>
    </p:bg>
    <p:spTree>
      <p:nvGrpSpPr>
        <p:cNvPr id="1" name=""/>
        <p:cNvGrpSpPr/>
        <p:nvPr/>
      </p:nvGrpSpPr>
      <p:grpSpPr>
        <a:xfrm>
          <a:off x="0" y="0"/>
          <a:ext cx="0" cy="0"/>
          <a:chOff x="0" y="0"/>
          <a:chExt cx="0" cy="0"/>
        </a:xfrm>
      </p:grpSpPr>
      <p:sp>
        <p:nvSpPr>
          <p:cNvPr id="53250" name="Rectangle 3"/>
          <p:cNvSpPr>
            <a:spLocks noChangeArrowheads="1"/>
          </p:cNvSpPr>
          <p:nvPr/>
        </p:nvSpPr>
        <p:spPr bwMode="auto">
          <a:xfrm>
            <a:off x="3995738" y="4292600"/>
            <a:ext cx="3455987" cy="604838"/>
          </a:xfrm>
          <a:prstGeom prst="rect">
            <a:avLst/>
          </a:prstGeom>
          <a:noFill/>
          <a:ln w="9525">
            <a:noFill/>
            <a:miter lim="800000"/>
            <a:headEnd/>
            <a:tailEnd/>
          </a:ln>
        </p:spPr>
        <p:txBody>
          <a:bodyPr/>
          <a:lstStyle/>
          <a:p>
            <a:pPr algn="ctr">
              <a:spcBef>
                <a:spcPct val="20000"/>
              </a:spcBef>
            </a:pPr>
            <a:r>
              <a:rPr lang="it-IT" sz="2000" b="1">
                <a:solidFill>
                  <a:schemeClr val="bg1"/>
                </a:solidFill>
              </a:rPr>
              <a:t>Carlo Fraticelli</a:t>
            </a:r>
          </a:p>
          <a:p>
            <a:pPr algn="ctr">
              <a:spcBef>
                <a:spcPct val="20000"/>
              </a:spcBef>
            </a:pPr>
            <a:endParaRPr lang="it-IT" sz="2800">
              <a:solidFill>
                <a:schemeClr val="bg1"/>
              </a:solidFill>
            </a:endParaRPr>
          </a:p>
        </p:txBody>
      </p:sp>
      <p:sp>
        <p:nvSpPr>
          <p:cNvPr id="53251" name="Rectangle 4"/>
          <p:cNvSpPr>
            <a:spLocks noChangeArrowheads="1"/>
          </p:cNvSpPr>
          <p:nvPr/>
        </p:nvSpPr>
        <p:spPr bwMode="auto">
          <a:xfrm>
            <a:off x="3132138" y="5300663"/>
            <a:ext cx="5040312" cy="631825"/>
          </a:xfrm>
          <a:prstGeom prst="rect">
            <a:avLst/>
          </a:prstGeom>
          <a:noFill/>
          <a:ln w="9525">
            <a:noFill/>
            <a:miter lim="800000"/>
            <a:headEnd/>
            <a:tailEnd/>
          </a:ln>
        </p:spPr>
        <p:txBody>
          <a:bodyPr>
            <a:spAutoFit/>
          </a:bodyPr>
          <a:lstStyle/>
          <a:p>
            <a:pPr algn="ctr" eaLnBrk="0" hangingPunct="0">
              <a:spcBef>
                <a:spcPct val="50000"/>
              </a:spcBef>
            </a:pPr>
            <a:r>
              <a:rPr lang="it-IT" sz="1400" i="1">
                <a:solidFill>
                  <a:schemeClr val="bg1"/>
                </a:solidFill>
                <a:latin typeface="Arial Black" pitchFamily="34" charset="0"/>
              </a:rPr>
              <a:t>UO Psichiatria Cantù</a:t>
            </a:r>
          </a:p>
          <a:p>
            <a:pPr algn="ctr" eaLnBrk="0" hangingPunct="0">
              <a:spcBef>
                <a:spcPct val="50000"/>
              </a:spcBef>
            </a:pPr>
            <a:r>
              <a:rPr lang="it-IT" sz="1400" i="1">
                <a:solidFill>
                  <a:schemeClr val="bg1"/>
                </a:solidFill>
                <a:latin typeface="Arial Black" pitchFamily="34" charset="0"/>
              </a:rPr>
              <a:t> DSM - Azienda Ospedaliera Sant’Anna di Como</a:t>
            </a:r>
          </a:p>
        </p:txBody>
      </p:sp>
      <p:pic>
        <p:nvPicPr>
          <p:cNvPr id="53252" name="Picture 7" descr="fascia laterale albero chiave"/>
          <p:cNvPicPr>
            <a:picLocks noChangeAspect="1" noChangeArrowheads="1"/>
          </p:cNvPicPr>
          <p:nvPr/>
        </p:nvPicPr>
        <p:blipFill>
          <a:blip r:embed="rId3" cstate="print"/>
          <a:srcRect/>
          <a:stretch>
            <a:fillRect/>
          </a:stretch>
        </p:blipFill>
        <p:spPr bwMode="auto">
          <a:xfrm>
            <a:off x="0" y="0"/>
            <a:ext cx="2627313" cy="6858000"/>
          </a:xfrm>
          <a:prstGeom prst="rect">
            <a:avLst/>
          </a:prstGeom>
          <a:noFill/>
          <a:ln w="9525">
            <a:noFill/>
            <a:miter lim="800000"/>
            <a:headEnd/>
            <a:tailEnd/>
          </a:ln>
        </p:spPr>
      </p:pic>
      <p:sp>
        <p:nvSpPr>
          <p:cNvPr id="53253" name="Line 8"/>
          <p:cNvSpPr>
            <a:spLocks noChangeShapeType="1"/>
          </p:cNvSpPr>
          <p:nvPr/>
        </p:nvSpPr>
        <p:spPr bwMode="auto">
          <a:xfrm>
            <a:off x="2627313" y="0"/>
            <a:ext cx="0" cy="6858000"/>
          </a:xfrm>
          <a:prstGeom prst="line">
            <a:avLst/>
          </a:prstGeom>
          <a:noFill/>
          <a:ln w="76200">
            <a:solidFill>
              <a:srgbClr val="FFFF66"/>
            </a:solidFill>
            <a:round/>
            <a:headEnd/>
            <a:tailEnd/>
          </a:ln>
        </p:spPr>
        <p:txBody>
          <a:bodyPr wrap="none" anchor="ctr"/>
          <a:lstStyle/>
          <a:p>
            <a:endParaRPr lang="it-IT"/>
          </a:p>
        </p:txBody>
      </p:sp>
      <p:sp>
        <p:nvSpPr>
          <p:cNvPr id="53254" name="Rectangle 9"/>
          <p:cNvSpPr>
            <a:spLocks noChangeArrowheads="1"/>
          </p:cNvSpPr>
          <p:nvPr/>
        </p:nvSpPr>
        <p:spPr bwMode="auto">
          <a:xfrm>
            <a:off x="3203575" y="2276475"/>
            <a:ext cx="5329238" cy="1323975"/>
          </a:xfrm>
          <a:prstGeom prst="rect">
            <a:avLst/>
          </a:prstGeom>
          <a:noFill/>
          <a:ln w="9525">
            <a:noFill/>
            <a:miter lim="800000"/>
            <a:headEnd/>
            <a:tailEnd/>
          </a:ln>
        </p:spPr>
        <p:txBody>
          <a:bodyPr>
            <a:spAutoFit/>
          </a:bodyPr>
          <a:lstStyle/>
          <a:p>
            <a:pPr algn="ctr"/>
            <a:r>
              <a:rPr lang="it-IT" sz="4000" b="1">
                <a:solidFill>
                  <a:schemeClr val="bg1"/>
                </a:solidFill>
              </a:rPr>
              <a:t>Malattia mentale o sofferenza umana?</a:t>
            </a:r>
          </a:p>
        </p:txBody>
      </p:sp>
      <p:sp>
        <p:nvSpPr>
          <p:cNvPr id="9" name="Rettangolo 8"/>
          <p:cNvSpPr/>
          <p:nvPr/>
        </p:nvSpPr>
        <p:spPr>
          <a:xfrm>
            <a:off x="4427538" y="476250"/>
            <a:ext cx="4716462" cy="612775"/>
          </a:xfrm>
          <a:prstGeom prst="rect">
            <a:avLst/>
          </a:prstGeom>
          <a:solidFill>
            <a:srgbClr val="FFFF6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t-IT" sz="1600" b="1" i="1">
                <a:solidFill>
                  <a:srgbClr val="000000"/>
                </a:solidFill>
              </a:rPr>
              <a:t>                                    </a:t>
            </a:r>
            <a:r>
              <a:rPr lang="it-IT" sz="1600" b="1" i="1" smtClean="0">
                <a:solidFill>
                  <a:srgbClr val="000000"/>
                </a:solidFill>
              </a:rPr>
              <a:t>Cantù, 9 </a:t>
            </a:r>
            <a:r>
              <a:rPr lang="it-IT" sz="1600" b="1" i="1">
                <a:solidFill>
                  <a:srgbClr val="000000"/>
                </a:solidFill>
              </a:rPr>
              <a:t>Ottobre </a:t>
            </a:r>
            <a:r>
              <a:rPr lang="it-IT" sz="1600" b="1" i="1" smtClean="0">
                <a:solidFill>
                  <a:srgbClr val="000000"/>
                </a:solidFill>
              </a:rPr>
              <a:t>2014</a:t>
            </a:r>
            <a:endParaRPr lang="it-IT" dirty="0"/>
          </a:p>
        </p:txBody>
      </p:sp>
      <p:pic>
        <p:nvPicPr>
          <p:cNvPr id="295942" name="Picture 6" descr="header"/>
          <p:cNvPicPr>
            <a:picLocks noChangeAspect="1" noChangeArrowheads="1"/>
          </p:cNvPicPr>
          <p:nvPr/>
        </p:nvPicPr>
        <p:blipFill>
          <a:blip r:embed="rId4" cstate="print"/>
          <a:srcRect/>
          <a:stretch>
            <a:fillRect/>
          </a:stretch>
        </p:blipFill>
        <p:spPr bwMode="auto">
          <a:xfrm>
            <a:off x="4500563" y="549275"/>
            <a:ext cx="1962150" cy="466725"/>
          </a:xfrm>
          <a:prstGeom prst="rect">
            <a:avLst/>
          </a:prstGeom>
          <a:noFill/>
          <a:ln w="9525">
            <a:noFill/>
            <a:miter lim="800000"/>
            <a:headEnd/>
            <a:tailEnd/>
          </a:ln>
        </p:spPr>
      </p:pic>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1+#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295942"/>
                                        </p:tgtEl>
                                        <p:attrNameLst>
                                          <p:attrName>style.visibility</p:attrName>
                                        </p:attrNameLst>
                                      </p:cBhvr>
                                      <p:to>
                                        <p:strVal val="visible"/>
                                      </p:to>
                                    </p:set>
                                    <p:animEffect transition="in" filter="fade">
                                      <p:cBhvr>
                                        <p:cTn id="12" dur="1000"/>
                                        <p:tgtEl>
                                          <p:spTgt spid="2959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5297" name="Rectangle 2"/>
          <p:cNvSpPr>
            <a:spLocks noGrp="1" noChangeArrowheads="1"/>
          </p:cNvSpPr>
          <p:nvPr>
            <p:ph type="title"/>
          </p:nvPr>
        </p:nvSpPr>
        <p:spPr>
          <a:xfrm>
            <a:off x="677863" y="228600"/>
            <a:ext cx="7772400" cy="1143000"/>
          </a:xfrm>
        </p:spPr>
        <p:txBody>
          <a:bodyPr/>
          <a:lstStyle/>
          <a:p>
            <a:r>
              <a:rPr lang="it-IT" sz="3700" b="1" smtClean="0">
                <a:solidFill>
                  <a:srgbClr val="FF9900"/>
                </a:solidFill>
                <a:latin typeface="Times New Roman" pitchFamily="18" charset="0"/>
              </a:rPr>
              <a:t>Argomenti trattati</a:t>
            </a:r>
          </a:p>
        </p:txBody>
      </p:sp>
      <p:sp>
        <p:nvSpPr>
          <p:cNvPr id="11267" name="Rectangle 3"/>
          <p:cNvSpPr>
            <a:spLocks noChangeArrowheads="1"/>
          </p:cNvSpPr>
          <p:nvPr/>
        </p:nvSpPr>
        <p:spPr bwMode="auto">
          <a:xfrm>
            <a:off x="900113" y="1989138"/>
            <a:ext cx="7559675" cy="3668712"/>
          </a:xfrm>
          <a:prstGeom prst="rect">
            <a:avLst/>
          </a:prstGeom>
          <a:noFill/>
          <a:ln w="12700">
            <a:noFill/>
            <a:miter lim="800000"/>
            <a:headEnd/>
            <a:tailEnd/>
          </a:ln>
        </p:spPr>
        <p:txBody>
          <a:bodyPr>
            <a:spAutoFit/>
          </a:bodyPr>
          <a:lstStyle/>
          <a:p>
            <a:pPr marL="476250" indent="-476250" defTabSz="762000">
              <a:lnSpc>
                <a:spcPct val="105000"/>
              </a:lnSpc>
              <a:spcBef>
                <a:spcPct val="50000"/>
              </a:spcBef>
              <a:buClr>
                <a:srgbClr val="FF3300"/>
              </a:buClr>
              <a:buSzPct val="75000"/>
              <a:buFont typeface="Wingdings" pitchFamily="2" charset="2"/>
              <a:buBlip>
                <a:blip r:embed="rId3"/>
              </a:buBlip>
            </a:pPr>
            <a:r>
              <a:rPr lang="it-IT" sz="2800">
                <a:solidFill>
                  <a:srgbClr val="FFFFFF"/>
                </a:solidFill>
                <a:latin typeface="Tw Cen MT Condensed Extra Bold" pitchFamily="34" charset="0"/>
              </a:rPr>
              <a:t>Malattia mentale: alla ricerca di una definizione</a:t>
            </a:r>
          </a:p>
          <a:p>
            <a:pPr marL="476250" indent="-476250" defTabSz="762000">
              <a:lnSpc>
                <a:spcPct val="105000"/>
              </a:lnSpc>
              <a:spcBef>
                <a:spcPct val="50000"/>
              </a:spcBef>
              <a:buClr>
                <a:srgbClr val="FF3300"/>
              </a:buClr>
              <a:buSzPct val="75000"/>
              <a:buFont typeface="Wingdings" pitchFamily="2" charset="2"/>
              <a:buBlip>
                <a:blip r:embed="rId3"/>
              </a:buBlip>
            </a:pPr>
            <a:r>
              <a:rPr lang="it-IT" sz="2800">
                <a:solidFill>
                  <a:srgbClr val="FFFFFF"/>
                </a:solidFill>
                <a:latin typeface="Tw Cen MT Condensed Extra Bold" pitchFamily="34" charset="0"/>
              </a:rPr>
              <a:t>Pregiudizi, false credenze e malattie mentali</a:t>
            </a:r>
          </a:p>
          <a:p>
            <a:pPr marL="476250" indent="-476250" defTabSz="762000">
              <a:lnSpc>
                <a:spcPct val="105000"/>
              </a:lnSpc>
              <a:spcBef>
                <a:spcPct val="50000"/>
              </a:spcBef>
              <a:buClr>
                <a:srgbClr val="FF3300"/>
              </a:buClr>
              <a:buSzPct val="75000"/>
              <a:buFont typeface="Wingdings" pitchFamily="2" charset="2"/>
              <a:buBlip>
                <a:blip r:embed="rId3"/>
              </a:buBlip>
            </a:pPr>
            <a:r>
              <a:rPr lang="it-IT" sz="2800">
                <a:solidFill>
                  <a:srgbClr val="FFFFFF"/>
                </a:solidFill>
                <a:latin typeface="Tw Cen MT Condensed Extra Bold" pitchFamily="34" charset="0"/>
              </a:rPr>
              <a:t>Dall’Ospedale psichiatrico alla psichiatria di Comunità</a:t>
            </a:r>
          </a:p>
          <a:p>
            <a:pPr marL="476250" indent="-476250" defTabSz="762000">
              <a:lnSpc>
                <a:spcPct val="105000"/>
              </a:lnSpc>
              <a:spcBef>
                <a:spcPct val="50000"/>
              </a:spcBef>
              <a:buClr>
                <a:srgbClr val="FF3300"/>
              </a:buClr>
              <a:buSzPct val="75000"/>
              <a:buFont typeface="Wingdings" pitchFamily="2" charset="2"/>
              <a:buBlip>
                <a:blip r:embed="rId3"/>
              </a:buBlip>
            </a:pPr>
            <a:r>
              <a:rPr lang="it-IT" sz="2800">
                <a:solidFill>
                  <a:srgbClr val="FFFFFF"/>
                </a:solidFill>
                <a:latin typeface="Tw Cen MT Condensed Extra Bold" pitchFamily="34" charset="0"/>
              </a:rPr>
              <a:t>Importanza della relazione</a:t>
            </a:r>
          </a:p>
          <a:p>
            <a:pPr marL="476250" indent="-476250" defTabSz="762000">
              <a:lnSpc>
                <a:spcPct val="105000"/>
              </a:lnSpc>
              <a:spcBef>
                <a:spcPct val="50000"/>
              </a:spcBef>
              <a:buClr>
                <a:srgbClr val="FF3300"/>
              </a:buClr>
              <a:buSzPct val="75000"/>
              <a:buFont typeface="Wingdings" pitchFamily="2" charset="2"/>
              <a:buBlip>
                <a:blip r:embed="rId3"/>
              </a:buBlip>
            </a:pPr>
            <a:r>
              <a:rPr lang="it-IT" sz="2800">
                <a:solidFill>
                  <a:srgbClr val="FFFFFF"/>
                </a:solidFill>
                <a:latin typeface="Tw Cen MT Condensed Extra Bold" pitchFamily="34" charset="0"/>
              </a:rPr>
              <a:t>Nosografia dei quadri clinici più comuni</a:t>
            </a: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animEffect transition="in" filter="dissolve">
                                      <p:cBhvr>
                                        <p:cTn id="7" dur="500"/>
                                        <p:tgtEl>
                                          <p:spTgt spid="11267">
                                            <p:txEl>
                                              <p:pRg st="0" end="0"/>
                                            </p:txEl>
                                          </p:spTgt>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11267">
                                            <p:txEl>
                                              <p:pRg st="1" end="1"/>
                                            </p:txEl>
                                          </p:spTgt>
                                        </p:tgtEl>
                                        <p:attrNameLst>
                                          <p:attrName>style.visibility</p:attrName>
                                        </p:attrNameLst>
                                      </p:cBhvr>
                                      <p:to>
                                        <p:strVal val="visible"/>
                                      </p:to>
                                    </p:set>
                                    <p:animEffect transition="in" filter="dissolve">
                                      <p:cBhvr>
                                        <p:cTn id="11" dur="500"/>
                                        <p:tgtEl>
                                          <p:spTgt spid="11267">
                                            <p:txEl>
                                              <p:pRg st="1" end="1"/>
                                            </p:txEl>
                                          </p:spTgt>
                                        </p:tgtEl>
                                      </p:cBhvr>
                                    </p:animEffect>
                                  </p:childTnLst>
                                </p:cTn>
                              </p:par>
                            </p:childTnLst>
                          </p:cTn>
                        </p:par>
                        <p:par>
                          <p:cTn id="12" fill="hold">
                            <p:stCondLst>
                              <p:cond delay="1000"/>
                            </p:stCondLst>
                            <p:childTnLst>
                              <p:par>
                                <p:cTn id="13" presetID="9" presetClass="entr" presetSubtype="0" fill="hold" grpId="0" nodeType="afterEffect">
                                  <p:stCondLst>
                                    <p:cond delay="0"/>
                                  </p:stCondLst>
                                  <p:childTnLst>
                                    <p:set>
                                      <p:cBhvr>
                                        <p:cTn id="14" dur="1" fill="hold">
                                          <p:stCondLst>
                                            <p:cond delay="0"/>
                                          </p:stCondLst>
                                        </p:cTn>
                                        <p:tgtEl>
                                          <p:spTgt spid="11267">
                                            <p:txEl>
                                              <p:pRg st="2" end="2"/>
                                            </p:txEl>
                                          </p:spTgt>
                                        </p:tgtEl>
                                        <p:attrNameLst>
                                          <p:attrName>style.visibility</p:attrName>
                                        </p:attrNameLst>
                                      </p:cBhvr>
                                      <p:to>
                                        <p:strVal val="visible"/>
                                      </p:to>
                                    </p:set>
                                    <p:animEffect transition="in" filter="dissolve">
                                      <p:cBhvr>
                                        <p:cTn id="15" dur="500"/>
                                        <p:tgtEl>
                                          <p:spTgt spid="11267">
                                            <p:txEl>
                                              <p:pRg st="2" end="2"/>
                                            </p:txEl>
                                          </p:spTgt>
                                        </p:tgtEl>
                                      </p:cBhvr>
                                    </p:animEffect>
                                  </p:childTnLst>
                                </p:cTn>
                              </p:par>
                            </p:childTnLst>
                          </p:cTn>
                        </p:par>
                        <p:par>
                          <p:cTn id="16" fill="hold">
                            <p:stCondLst>
                              <p:cond delay="1500"/>
                            </p:stCondLst>
                            <p:childTnLst>
                              <p:par>
                                <p:cTn id="17" presetID="9" presetClass="entr" presetSubtype="0" fill="hold" grpId="0" nodeType="afterEffect">
                                  <p:stCondLst>
                                    <p:cond delay="0"/>
                                  </p:stCondLst>
                                  <p:childTnLst>
                                    <p:set>
                                      <p:cBhvr>
                                        <p:cTn id="18" dur="1" fill="hold">
                                          <p:stCondLst>
                                            <p:cond delay="0"/>
                                          </p:stCondLst>
                                        </p:cTn>
                                        <p:tgtEl>
                                          <p:spTgt spid="11267">
                                            <p:txEl>
                                              <p:pRg st="3" end="3"/>
                                            </p:txEl>
                                          </p:spTgt>
                                        </p:tgtEl>
                                        <p:attrNameLst>
                                          <p:attrName>style.visibility</p:attrName>
                                        </p:attrNameLst>
                                      </p:cBhvr>
                                      <p:to>
                                        <p:strVal val="visible"/>
                                      </p:to>
                                    </p:set>
                                    <p:animEffect transition="in" filter="dissolve">
                                      <p:cBhvr>
                                        <p:cTn id="19" dur="500"/>
                                        <p:tgtEl>
                                          <p:spTgt spid="11267">
                                            <p:txEl>
                                              <p:pRg st="3" end="3"/>
                                            </p:txEl>
                                          </p:spTgt>
                                        </p:tgtEl>
                                      </p:cBhvr>
                                    </p:animEffect>
                                  </p:childTnLst>
                                </p:cTn>
                              </p:par>
                            </p:childTnLst>
                          </p:cTn>
                        </p:par>
                        <p:par>
                          <p:cTn id="20" fill="hold">
                            <p:stCondLst>
                              <p:cond delay="2000"/>
                            </p:stCondLst>
                            <p:childTnLst>
                              <p:par>
                                <p:cTn id="21" presetID="9" presetClass="entr" presetSubtype="0" fill="hold" grpId="0" nodeType="afterEffect">
                                  <p:stCondLst>
                                    <p:cond delay="0"/>
                                  </p:stCondLst>
                                  <p:childTnLst>
                                    <p:set>
                                      <p:cBhvr>
                                        <p:cTn id="22" dur="1" fill="hold">
                                          <p:stCondLst>
                                            <p:cond delay="0"/>
                                          </p:stCondLst>
                                        </p:cTn>
                                        <p:tgtEl>
                                          <p:spTgt spid="11267">
                                            <p:txEl>
                                              <p:pRg st="4" end="4"/>
                                            </p:txEl>
                                          </p:spTgt>
                                        </p:tgtEl>
                                        <p:attrNameLst>
                                          <p:attrName>style.visibility</p:attrName>
                                        </p:attrNameLst>
                                      </p:cBhvr>
                                      <p:to>
                                        <p:strVal val="visible"/>
                                      </p:to>
                                    </p:set>
                                    <p:animEffect transition="in" filter="dissolve">
                                      <p:cBhvr>
                                        <p:cTn id="23" dur="500"/>
                                        <p:tgtEl>
                                          <p:spTgt spid="1126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uild="p" autoUpdateAnimBg="0" advAuto="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Rectangle 2"/>
          <p:cNvSpPr>
            <a:spLocks noGrp="1" noChangeArrowheads="1"/>
          </p:cNvSpPr>
          <p:nvPr>
            <p:ph type="title" idx="4294967295"/>
          </p:nvPr>
        </p:nvSpPr>
        <p:spPr>
          <a:xfrm>
            <a:off x="900113" y="1916113"/>
            <a:ext cx="7286625" cy="2921000"/>
          </a:xfrm>
        </p:spPr>
        <p:txBody>
          <a:bodyPr lIns="90000" tIns="46800" rIns="90000" bIns="46800"/>
          <a:lstStyle/>
          <a:p>
            <a:pPr defTabSz="449263" eaLnBrk="1" hangingPunct="1">
              <a:buClr>
                <a:srgbClr val="FF99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200" b="1" smtClean="0">
                <a:solidFill>
                  <a:srgbClr val="FF9900"/>
                </a:solidFill>
                <a:latin typeface="Times New Roman" pitchFamily="18" charset="0"/>
              </a:rPr>
              <a:t>Malattia mentale</a:t>
            </a:r>
            <a:br>
              <a:rPr lang="it-IT" sz="3200" b="1" smtClean="0">
                <a:solidFill>
                  <a:srgbClr val="FF9900"/>
                </a:solidFill>
                <a:latin typeface="Times New Roman" pitchFamily="18" charset="0"/>
              </a:rPr>
            </a:br>
            <a:r>
              <a:rPr lang="it-IT" sz="3200" b="1" smtClean="0">
                <a:solidFill>
                  <a:srgbClr val="FF9900"/>
                </a:solidFill>
                <a:latin typeface="Times New Roman" pitchFamily="18" charset="0"/>
              </a:rPr>
              <a:t/>
            </a:r>
            <a:br>
              <a:rPr lang="it-IT" sz="3200" b="1" smtClean="0">
                <a:solidFill>
                  <a:srgbClr val="FF9900"/>
                </a:solidFill>
                <a:latin typeface="Times New Roman" pitchFamily="18" charset="0"/>
              </a:rPr>
            </a:br>
            <a:r>
              <a:rPr lang="it-IT" sz="3200" b="1" smtClean="0">
                <a:solidFill>
                  <a:srgbClr val="FF9900"/>
                </a:solidFill>
                <a:latin typeface="Times New Roman" pitchFamily="18" charset="0"/>
              </a:rPr>
              <a:t>Alla ricerca di una definizione </a:t>
            </a:r>
            <a:br>
              <a:rPr lang="it-IT" sz="3200" b="1" smtClean="0">
                <a:solidFill>
                  <a:srgbClr val="FF9900"/>
                </a:solidFill>
                <a:latin typeface="Times New Roman" pitchFamily="18" charset="0"/>
              </a:rPr>
            </a:br>
            <a:endParaRPr lang="it-IT" sz="3200" b="1" smtClean="0">
              <a:solidFill>
                <a:srgbClr val="FF9900"/>
              </a:solidFill>
              <a:latin typeface="Times New Roman" pitchFamily="18" charset="0"/>
            </a:endParaRPr>
          </a:p>
        </p:txBody>
      </p:sp>
    </p:spTree>
  </p:cSld>
  <p:clrMapOvr>
    <a:masterClrMapping/>
  </p:clrMapOvr>
  <p:transition>
    <p:strips dir="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2"/>
          <p:cNvSpPr>
            <a:spLocks noGrp="1" noChangeArrowheads="1"/>
          </p:cNvSpPr>
          <p:nvPr>
            <p:ph type="title"/>
          </p:nvPr>
        </p:nvSpPr>
        <p:spPr>
          <a:xfrm>
            <a:off x="250825" y="282575"/>
            <a:ext cx="8569325" cy="1187450"/>
          </a:xfrm>
        </p:spPr>
        <p:txBody>
          <a:bodyPr lIns="90000" tIns="46800" rIns="90000" bIns="46800"/>
          <a:lstStyle/>
          <a:p>
            <a:pPr defTabSz="449263" eaLnBrk="1" hangingPunct="1">
              <a:lnSpc>
                <a:spcPct val="95000"/>
              </a:lnSpc>
              <a:buClr>
                <a:srgbClr val="FF99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600" b="1" smtClean="0">
                <a:solidFill>
                  <a:srgbClr val="FF9900"/>
                </a:solidFill>
                <a:latin typeface="Times New Roman" pitchFamily="18" charset="0"/>
              </a:rPr>
              <a:t>L’esperienza della malattia</a:t>
            </a:r>
          </a:p>
        </p:txBody>
      </p:sp>
      <p:sp>
        <p:nvSpPr>
          <p:cNvPr id="5" name="Text Box 3"/>
          <p:cNvSpPr txBox="1">
            <a:spLocks noChangeArrowheads="1"/>
          </p:cNvSpPr>
          <p:nvPr/>
        </p:nvSpPr>
        <p:spPr bwMode="auto">
          <a:xfrm>
            <a:off x="539750" y="1268413"/>
            <a:ext cx="8280400" cy="2851150"/>
          </a:xfrm>
          <a:prstGeom prst="rect">
            <a:avLst/>
          </a:prstGeom>
          <a:noFill/>
          <a:ln w="9525">
            <a:noFill/>
            <a:miter lim="800000"/>
            <a:headEnd/>
            <a:tailEnd/>
          </a:ln>
        </p:spPr>
        <p:txBody>
          <a:bodyPr lIns="90000" tIns="46800" rIns="90000" bIns="46800">
            <a:spAutoFit/>
          </a:bodyPr>
          <a:lstStyle/>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La malattia, componente universale dell’esperienza umana, si traduce in molteplicità di linguaggi, credenze, comportamenti e pratiche, comprensibili solo facendo riferimento alla cultura del </a:t>
            </a:r>
            <a:br>
              <a:rPr lang="it-IT" sz="2000">
                <a:solidFill>
                  <a:srgbClr val="FFFFFF"/>
                </a:solidFill>
                <a:latin typeface="Verdana" pitchFamily="34" charset="0"/>
              </a:rPr>
            </a:br>
            <a:r>
              <a:rPr lang="it-IT" sz="2000">
                <a:solidFill>
                  <a:srgbClr val="FFFFFF"/>
                </a:solidFill>
                <a:latin typeface="Verdana" pitchFamily="34" charset="0"/>
              </a:rPr>
              <a:t>soggetto e al contesto </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Distinzione tra:</a:t>
            </a:r>
          </a:p>
        </p:txBody>
      </p:sp>
      <p:sp>
        <p:nvSpPr>
          <p:cNvPr id="11" name="Oval 2"/>
          <p:cNvSpPr>
            <a:spLocks noChangeArrowheads="1"/>
          </p:cNvSpPr>
          <p:nvPr/>
        </p:nvSpPr>
        <p:spPr bwMode="auto">
          <a:xfrm>
            <a:off x="179388" y="4292600"/>
            <a:ext cx="3024187" cy="2016125"/>
          </a:xfrm>
          <a:prstGeom prst="ellipse">
            <a:avLst/>
          </a:prstGeom>
          <a:solidFill>
            <a:srgbClr val="92D050"/>
          </a:solidFill>
          <a:ln w="12700">
            <a:solidFill>
              <a:srgbClr val="993300"/>
            </a:solidFill>
            <a:round/>
            <a:headEnd type="none" w="sm" len="sm"/>
            <a:tailEnd type="none" w="sm" len="sm"/>
          </a:ln>
          <a:effectLst>
            <a:outerShdw dist="183162" dir="2021404" algn="ctr" rotWithShape="0">
              <a:srgbClr val="AF5F09">
                <a:alpha val="50000"/>
              </a:srgbClr>
            </a:outerShdw>
          </a:effectLst>
        </p:spPr>
        <p:txBody>
          <a:bodyPr wrap="none" anchor="ctr"/>
          <a:lstStyle/>
          <a:p>
            <a:pPr algn="ctr">
              <a:defRPr/>
            </a:pPr>
            <a:r>
              <a:rPr lang="it-IT" sz="1400" b="1" dirty="0"/>
              <a:t>Malattia intesa </a:t>
            </a:r>
            <a:r>
              <a:rPr lang="it-IT" sz="1400" b="1" dirty="0">
                <a:solidFill>
                  <a:srgbClr val="FF0000"/>
                </a:solidFill>
              </a:rPr>
              <a:t>in senso</a:t>
            </a:r>
          </a:p>
          <a:p>
            <a:pPr algn="ctr">
              <a:defRPr/>
            </a:pPr>
            <a:r>
              <a:rPr lang="it-IT" sz="1400" b="1" dirty="0">
                <a:solidFill>
                  <a:srgbClr val="FF0000"/>
                </a:solidFill>
              </a:rPr>
              <a:t>biomedico</a:t>
            </a:r>
            <a:r>
              <a:rPr lang="it-IT" sz="1400" b="1" dirty="0"/>
              <a:t>, </a:t>
            </a:r>
            <a:br>
              <a:rPr lang="it-IT" sz="1400" b="1" dirty="0"/>
            </a:br>
            <a:r>
              <a:rPr lang="it-IT" sz="1400" b="1" dirty="0"/>
              <a:t>oggettivabile con parametri </a:t>
            </a:r>
            <a:br>
              <a:rPr lang="it-IT" sz="1400" b="1" dirty="0"/>
            </a:br>
            <a:r>
              <a:rPr lang="it-IT" sz="1400" b="1" dirty="0"/>
              <a:t>organici (temperatura, alterazioni </a:t>
            </a:r>
            <a:br>
              <a:rPr lang="it-IT" sz="1400" b="1" dirty="0"/>
            </a:br>
            <a:r>
              <a:rPr lang="it-IT" sz="1400" b="1" dirty="0"/>
              <a:t>ematiche </a:t>
            </a:r>
            <a:r>
              <a:rPr lang="it-IT" sz="1400" b="1" dirty="0" err="1"/>
              <a:t>etc</a:t>
            </a:r>
            <a:r>
              <a:rPr lang="it-IT" sz="1400" b="1" dirty="0"/>
              <a:t>)</a:t>
            </a:r>
            <a:endParaRPr lang="en-US" sz="1400" b="1" dirty="0"/>
          </a:p>
        </p:txBody>
      </p:sp>
      <p:sp>
        <p:nvSpPr>
          <p:cNvPr id="59396" name="AutoShape 3"/>
          <p:cNvSpPr>
            <a:spLocks noChangeArrowheads="1"/>
          </p:cNvSpPr>
          <p:nvPr/>
        </p:nvSpPr>
        <p:spPr bwMode="auto">
          <a:xfrm>
            <a:off x="395288" y="4149725"/>
            <a:ext cx="1296987" cy="431800"/>
          </a:xfrm>
          <a:prstGeom prst="roundRect">
            <a:avLst>
              <a:gd name="adj" fmla="val 16667"/>
            </a:avLst>
          </a:prstGeom>
          <a:solidFill>
            <a:srgbClr val="4790C7"/>
          </a:solidFill>
          <a:ln w="57150">
            <a:solidFill>
              <a:srgbClr val="89CBEF"/>
            </a:solidFill>
            <a:round/>
            <a:headEnd/>
            <a:tailEnd/>
          </a:ln>
        </p:spPr>
        <p:txBody>
          <a:bodyPr anchor="ctr"/>
          <a:lstStyle/>
          <a:p>
            <a:pPr algn="ctr"/>
            <a:r>
              <a:rPr lang="it-IT" sz="2000" b="1">
                <a:solidFill>
                  <a:srgbClr val="FFFFFF"/>
                </a:solidFill>
                <a:latin typeface="Tahoma" pitchFamily="34" charset="0"/>
                <a:cs typeface="Times New Roman" pitchFamily="18" charset="0"/>
              </a:rPr>
              <a:t>Disease</a:t>
            </a:r>
          </a:p>
        </p:txBody>
      </p:sp>
      <p:sp>
        <p:nvSpPr>
          <p:cNvPr id="13" name="Oval 2"/>
          <p:cNvSpPr>
            <a:spLocks noChangeArrowheads="1"/>
          </p:cNvSpPr>
          <p:nvPr/>
        </p:nvSpPr>
        <p:spPr bwMode="auto">
          <a:xfrm>
            <a:off x="2771775" y="4292600"/>
            <a:ext cx="3671888" cy="1368425"/>
          </a:xfrm>
          <a:prstGeom prst="ellipse">
            <a:avLst/>
          </a:prstGeom>
          <a:solidFill>
            <a:srgbClr val="FFEFCF"/>
          </a:solidFill>
          <a:ln w="12700">
            <a:solidFill>
              <a:srgbClr val="993300"/>
            </a:solidFill>
            <a:round/>
            <a:headEnd type="none" w="sm" len="sm"/>
            <a:tailEnd type="none" w="sm" len="sm"/>
          </a:ln>
          <a:effectLst>
            <a:outerShdw dist="183162" dir="2021404" algn="ctr" rotWithShape="0">
              <a:srgbClr val="AF5F09">
                <a:alpha val="50000"/>
              </a:srgbClr>
            </a:outerShdw>
          </a:effectLst>
        </p:spPr>
        <p:txBody>
          <a:bodyPr wrap="none" anchor="ctr"/>
          <a:lstStyle/>
          <a:p>
            <a:pPr algn="ctr">
              <a:defRPr/>
            </a:pPr>
            <a:r>
              <a:rPr lang="it-IT" sz="1400" dirty="0">
                <a:solidFill>
                  <a:srgbClr val="FF0000"/>
                </a:solidFill>
              </a:rPr>
              <a:t>L’</a:t>
            </a:r>
            <a:r>
              <a:rPr lang="it-IT" sz="1400" b="1" dirty="0">
                <a:solidFill>
                  <a:srgbClr val="FF0000"/>
                </a:solidFill>
              </a:rPr>
              <a:t>esperienza soggettiva </a:t>
            </a:r>
            <a:r>
              <a:rPr lang="it-IT" sz="1400" b="1" dirty="0"/>
              <a:t>vissuta </a:t>
            </a:r>
            <a:br>
              <a:rPr lang="it-IT" sz="1400" b="1" dirty="0"/>
            </a:br>
            <a:r>
              <a:rPr lang="it-IT" sz="1400" b="1" dirty="0"/>
              <a:t>dal soggetto sulla base della </a:t>
            </a:r>
            <a:br>
              <a:rPr lang="it-IT" sz="1400" b="1" dirty="0"/>
            </a:br>
            <a:r>
              <a:rPr lang="it-IT" sz="1400" b="1" dirty="0"/>
              <a:t>percezione del malessere mediata</a:t>
            </a:r>
            <a:br>
              <a:rPr lang="it-IT" sz="1400" b="1" dirty="0"/>
            </a:br>
            <a:r>
              <a:rPr lang="it-IT" sz="1400" b="1" dirty="0"/>
              <a:t>culturalmente</a:t>
            </a:r>
            <a:endParaRPr lang="en-US" sz="1400" b="1" dirty="0"/>
          </a:p>
        </p:txBody>
      </p:sp>
      <p:sp>
        <p:nvSpPr>
          <p:cNvPr id="59398" name="AutoShape 3"/>
          <p:cNvSpPr>
            <a:spLocks noChangeArrowheads="1"/>
          </p:cNvSpPr>
          <p:nvPr/>
        </p:nvSpPr>
        <p:spPr bwMode="auto">
          <a:xfrm>
            <a:off x="3419475" y="4005263"/>
            <a:ext cx="1295400" cy="431800"/>
          </a:xfrm>
          <a:prstGeom prst="roundRect">
            <a:avLst>
              <a:gd name="adj" fmla="val 16667"/>
            </a:avLst>
          </a:prstGeom>
          <a:solidFill>
            <a:srgbClr val="4790C7"/>
          </a:solidFill>
          <a:ln w="57150">
            <a:solidFill>
              <a:srgbClr val="89CBEF"/>
            </a:solidFill>
            <a:round/>
            <a:headEnd/>
            <a:tailEnd/>
          </a:ln>
        </p:spPr>
        <p:txBody>
          <a:bodyPr anchor="ctr"/>
          <a:lstStyle/>
          <a:p>
            <a:pPr algn="ctr"/>
            <a:r>
              <a:rPr lang="it-IT" sz="2000" b="1">
                <a:solidFill>
                  <a:srgbClr val="FFFFFF"/>
                </a:solidFill>
                <a:latin typeface="Tahoma" pitchFamily="34" charset="0"/>
                <a:cs typeface="Times New Roman" pitchFamily="18" charset="0"/>
              </a:rPr>
              <a:t>Illness</a:t>
            </a:r>
          </a:p>
        </p:txBody>
      </p:sp>
      <p:sp>
        <p:nvSpPr>
          <p:cNvPr id="16" name="Oval 2"/>
          <p:cNvSpPr>
            <a:spLocks noChangeArrowheads="1"/>
          </p:cNvSpPr>
          <p:nvPr/>
        </p:nvSpPr>
        <p:spPr bwMode="auto">
          <a:xfrm>
            <a:off x="3635375" y="5445125"/>
            <a:ext cx="3529013" cy="1223963"/>
          </a:xfrm>
          <a:prstGeom prst="ellipse">
            <a:avLst/>
          </a:prstGeom>
          <a:solidFill>
            <a:srgbClr val="FFC000"/>
          </a:solidFill>
          <a:ln w="12700">
            <a:solidFill>
              <a:srgbClr val="993300"/>
            </a:solidFill>
            <a:round/>
            <a:headEnd type="none" w="sm" len="sm"/>
            <a:tailEnd type="none" w="sm" len="sm"/>
          </a:ln>
          <a:effectLst>
            <a:outerShdw dist="183162" dir="2021404" algn="ctr" rotWithShape="0">
              <a:srgbClr val="AF5F09">
                <a:alpha val="50000"/>
              </a:srgbClr>
            </a:outerShdw>
          </a:effectLst>
        </p:spPr>
        <p:txBody>
          <a:bodyPr wrap="none" anchor="ctr"/>
          <a:lstStyle/>
          <a:p>
            <a:pPr algn="ctr">
              <a:defRPr/>
            </a:pPr>
            <a:endParaRPr lang="it-IT" sz="1400" b="1" dirty="0">
              <a:solidFill>
                <a:srgbClr val="FF0000"/>
              </a:solidFill>
            </a:endParaRPr>
          </a:p>
          <a:p>
            <a:pPr algn="ctr">
              <a:defRPr/>
            </a:pPr>
            <a:endParaRPr lang="it-IT" sz="1400" b="1" dirty="0">
              <a:solidFill>
                <a:srgbClr val="FF0000"/>
              </a:solidFill>
            </a:endParaRPr>
          </a:p>
          <a:p>
            <a:pPr algn="ctr">
              <a:defRPr/>
            </a:pPr>
            <a:r>
              <a:rPr lang="it-IT" sz="1400" b="1" dirty="0">
                <a:solidFill>
                  <a:srgbClr val="FF0000"/>
                </a:solidFill>
              </a:rPr>
              <a:t>La malattia assume caratteristiche </a:t>
            </a:r>
            <a:br>
              <a:rPr lang="it-IT" sz="1400" b="1" dirty="0">
                <a:solidFill>
                  <a:srgbClr val="FF0000"/>
                </a:solidFill>
              </a:rPr>
            </a:br>
            <a:r>
              <a:rPr lang="it-IT" sz="1400" b="1" dirty="0">
                <a:solidFill>
                  <a:srgbClr val="FF0000"/>
                </a:solidFill>
              </a:rPr>
              <a:t>sociali </a:t>
            </a:r>
            <a:r>
              <a:rPr lang="it-IT" sz="1400" b="1" dirty="0" err="1"/>
              <a:t>poichè</a:t>
            </a:r>
            <a:r>
              <a:rPr lang="it-IT" sz="1400" b="1" dirty="0"/>
              <a:t> gli individui interagiscono</a:t>
            </a:r>
            <a:br>
              <a:rPr lang="it-IT" sz="1400" b="1" dirty="0"/>
            </a:br>
            <a:r>
              <a:rPr lang="it-IT" sz="1400" b="1" dirty="0"/>
              <a:t>       con l’ambiente </a:t>
            </a:r>
            <a:r>
              <a:rPr lang="it-IT" sz="1400" b="1" dirty="0" err="1"/>
              <a:t>fisico-sociale</a:t>
            </a:r>
            <a:endParaRPr lang="it-IT" sz="1400" b="1" dirty="0"/>
          </a:p>
          <a:p>
            <a:pPr algn="ctr">
              <a:defRPr/>
            </a:pPr>
            <a:r>
              <a:rPr lang="it-IT" sz="1400" b="1" dirty="0"/>
              <a:t/>
            </a:r>
            <a:br>
              <a:rPr lang="it-IT" sz="1400" b="1" dirty="0"/>
            </a:br>
            <a:endParaRPr lang="en-US" sz="1400" b="1" dirty="0"/>
          </a:p>
        </p:txBody>
      </p:sp>
      <p:sp>
        <p:nvSpPr>
          <p:cNvPr id="59400" name="AutoShape 3"/>
          <p:cNvSpPr>
            <a:spLocks noChangeArrowheads="1"/>
          </p:cNvSpPr>
          <p:nvPr/>
        </p:nvSpPr>
        <p:spPr bwMode="auto">
          <a:xfrm>
            <a:off x="2843213" y="6237288"/>
            <a:ext cx="1439862" cy="431800"/>
          </a:xfrm>
          <a:prstGeom prst="roundRect">
            <a:avLst>
              <a:gd name="adj" fmla="val 16667"/>
            </a:avLst>
          </a:prstGeom>
          <a:solidFill>
            <a:srgbClr val="4790C7"/>
          </a:solidFill>
          <a:ln w="57150">
            <a:solidFill>
              <a:srgbClr val="89CBEF"/>
            </a:solidFill>
            <a:round/>
            <a:headEnd/>
            <a:tailEnd/>
          </a:ln>
        </p:spPr>
        <p:txBody>
          <a:bodyPr anchor="ctr"/>
          <a:lstStyle/>
          <a:p>
            <a:pPr algn="ctr"/>
            <a:r>
              <a:rPr lang="it-IT" sz="2000" b="1">
                <a:solidFill>
                  <a:srgbClr val="FFFFFF"/>
                </a:solidFill>
                <a:latin typeface="Tahoma" pitchFamily="34" charset="0"/>
                <a:cs typeface="Times New Roman" pitchFamily="18" charset="0"/>
              </a:rPr>
              <a:t>Sickness</a:t>
            </a:r>
          </a:p>
        </p:txBody>
      </p:sp>
      <p:sp>
        <p:nvSpPr>
          <p:cNvPr id="59401" name="Text Box 3"/>
          <p:cNvSpPr txBox="1">
            <a:spLocks noChangeArrowheads="1"/>
          </p:cNvSpPr>
          <p:nvPr/>
        </p:nvSpPr>
        <p:spPr bwMode="auto">
          <a:xfrm>
            <a:off x="5508625" y="6453188"/>
            <a:ext cx="3455988" cy="209550"/>
          </a:xfrm>
          <a:prstGeom prst="rect">
            <a:avLst/>
          </a:prstGeom>
          <a:noFill/>
          <a:ln w="9525">
            <a:noFill/>
            <a:miter lim="800000"/>
            <a:headEnd/>
            <a:tailEnd/>
          </a:ln>
        </p:spPr>
        <p:txBody>
          <a:bodyPr lIns="0" tIns="0" rIns="0" bIns="0">
            <a:spAutoFit/>
          </a:bodyPr>
          <a:lstStyle/>
          <a:p>
            <a:pPr defTabSz="828675" hangingPunct="0">
              <a:lnSpc>
                <a:spcPct val="97000"/>
              </a:lnSpc>
              <a:buClr>
                <a:srgbClr val="000000"/>
              </a:buClr>
              <a:buSzPct val="45000"/>
              <a:buFont typeface="StarSymbol"/>
              <a:buNone/>
              <a:tabLst>
                <a:tab pos="657225" algn="l"/>
                <a:tab pos="1312863" algn="l"/>
                <a:tab pos="1970088" algn="l"/>
                <a:tab pos="2627313" algn="l"/>
                <a:tab pos="3282950" algn="l"/>
                <a:tab pos="3940175" algn="l"/>
                <a:tab pos="4595813" algn="l"/>
                <a:tab pos="5253038" algn="l"/>
                <a:tab pos="5910263" algn="l"/>
                <a:tab pos="6565900" algn="l"/>
                <a:tab pos="7223125" algn="l"/>
                <a:tab pos="7880350" algn="l"/>
                <a:tab pos="8535988" algn="l"/>
              </a:tabLst>
            </a:pPr>
            <a:r>
              <a:rPr lang="en-GB" sz="1400" i="1">
                <a:solidFill>
                  <a:schemeClr val="bg1"/>
                </a:solidFill>
                <a:latin typeface="Verdana" pitchFamily="34" charset="0"/>
              </a:rPr>
              <a:t>                                 Twaddle, 1968</a:t>
            </a:r>
          </a:p>
        </p:txBody>
      </p:sp>
      <p:pic>
        <p:nvPicPr>
          <p:cNvPr id="289793" name="Picture 1"/>
          <p:cNvPicPr>
            <a:picLocks noChangeAspect="1" noChangeArrowheads="1"/>
          </p:cNvPicPr>
          <p:nvPr/>
        </p:nvPicPr>
        <p:blipFill>
          <a:blip r:embed="rId3" cstate="print"/>
          <a:srcRect/>
          <a:stretch>
            <a:fillRect/>
          </a:stretch>
        </p:blipFill>
        <p:spPr bwMode="auto">
          <a:xfrm>
            <a:off x="5038725" y="2708275"/>
            <a:ext cx="4105275" cy="1728788"/>
          </a:xfrm>
          <a:prstGeom prst="rect">
            <a:avLst/>
          </a:prstGeom>
          <a:noFill/>
          <a:ln w="63500">
            <a:solidFill>
              <a:schemeClr val="accent1"/>
            </a:solidFill>
            <a:miter lim="800000"/>
            <a:headEnd/>
            <a:tailEnd/>
          </a:ln>
        </p:spPr>
      </p:pic>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dissolve">
                                      <p:cBhvr>
                                        <p:cTn id="11" dur="500"/>
                                        <p:tgtEl>
                                          <p:spTgt spid="5">
                                            <p:txEl>
                                              <p:pRg st="1" end="1"/>
                                            </p:txEl>
                                          </p:spTgt>
                                        </p:tgtEl>
                                      </p:cBhvr>
                                    </p:animEffect>
                                  </p:childTnLst>
                                </p:cTn>
                              </p:par>
                            </p:childTnLst>
                          </p:cTn>
                        </p:par>
                        <p:par>
                          <p:cTn id="12" fill="hold">
                            <p:stCondLst>
                              <p:cond delay="1000"/>
                            </p:stCondLst>
                            <p:childTnLst>
                              <p:par>
                                <p:cTn id="13" presetID="2" presetClass="entr" presetSubtype="2" fill="hold" nodeType="afterEffect">
                                  <p:stCondLst>
                                    <p:cond delay="0"/>
                                  </p:stCondLst>
                                  <p:childTnLst>
                                    <p:set>
                                      <p:cBhvr>
                                        <p:cTn id="14" dur="1" fill="hold">
                                          <p:stCondLst>
                                            <p:cond delay="0"/>
                                          </p:stCondLst>
                                        </p:cTn>
                                        <p:tgtEl>
                                          <p:spTgt spid="289793"/>
                                        </p:tgtEl>
                                        <p:attrNameLst>
                                          <p:attrName>style.visibility</p:attrName>
                                        </p:attrNameLst>
                                      </p:cBhvr>
                                      <p:to>
                                        <p:strVal val="visible"/>
                                      </p:to>
                                    </p:set>
                                    <p:anim calcmode="lin" valueType="num">
                                      <p:cBhvr additive="base">
                                        <p:cTn id="15" dur="500" fill="hold"/>
                                        <p:tgtEl>
                                          <p:spTgt spid="289793"/>
                                        </p:tgtEl>
                                        <p:attrNameLst>
                                          <p:attrName>ppt_x</p:attrName>
                                        </p:attrNameLst>
                                      </p:cBhvr>
                                      <p:tavLst>
                                        <p:tav tm="0">
                                          <p:val>
                                            <p:strVal val="1+#ppt_w/2"/>
                                          </p:val>
                                        </p:tav>
                                        <p:tav tm="100000">
                                          <p:val>
                                            <p:strVal val="#ppt_x"/>
                                          </p:val>
                                        </p:tav>
                                      </p:tavLst>
                                    </p:anim>
                                    <p:anim calcmode="lin" valueType="num">
                                      <p:cBhvr additive="base">
                                        <p:cTn id="16" dur="500" fill="hold"/>
                                        <p:tgtEl>
                                          <p:spTgt spid="28979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advAuto="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2"/>
          <p:cNvSpPr>
            <a:spLocks noGrp="1" noChangeArrowheads="1"/>
          </p:cNvSpPr>
          <p:nvPr>
            <p:ph type="title"/>
          </p:nvPr>
        </p:nvSpPr>
        <p:spPr>
          <a:xfrm>
            <a:off x="250825" y="282575"/>
            <a:ext cx="8569325" cy="1187450"/>
          </a:xfrm>
        </p:spPr>
        <p:txBody>
          <a:bodyPr lIns="90000" tIns="46800" rIns="90000" bIns="46800"/>
          <a:lstStyle/>
          <a:p>
            <a:pPr defTabSz="449263" eaLnBrk="1" hangingPunct="1">
              <a:lnSpc>
                <a:spcPct val="95000"/>
              </a:lnSpc>
              <a:buClr>
                <a:srgbClr val="FF99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600" b="1" smtClean="0">
                <a:solidFill>
                  <a:srgbClr val="FF9900"/>
                </a:solidFill>
                <a:latin typeface="Times New Roman" pitchFamily="18" charset="0"/>
              </a:rPr>
              <a:t>Cos’è la malattia mentale</a:t>
            </a:r>
          </a:p>
        </p:txBody>
      </p:sp>
      <p:sp>
        <p:nvSpPr>
          <p:cNvPr id="5" name="Text Box 3"/>
          <p:cNvSpPr txBox="1">
            <a:spLocks noChangeArrowheads="1"/>
          </p:cNvSpPr>
          <p:nvPr/>
        </p:nvSpPr>
        <p:spPr bwMode="auto">
          <a:xfrm>
            <a:off x="827088" y="1916113"/>
            <a:ext cx="7561262" cy="992187"/>
          </a:xfrm>
          <a:prstGeom prst="rect">
            <a:avLst/>
          </a:prstGeom>
          <a:noFill/>
          <a:ln w="9525">
            <a:noFill/>
            <a:miter lim="800000"/>
            <a:headEnd/>
            <a:tailEnd/>
          </a:ln>
        </p:spPr>
        <p:txBody>
          <a:bodyPr lIns="90000" tIns="46800" rIns="90000" bIns="46800">
            <a:spAutoFit/>
          </a:bodyPr>
          <a:lstStyle/>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Quando la sofferenza umana diventa malattia mentale? </a:t>
            </a:r>
          </a:p>
        </p:txBody>
      </p:sp>
      <p:sp>
        <p:nvSpPr>
          <p:cNvPr id="4" name="Text Box 3"/>
          <p:cNvSpPr txBox="1">
            <a:spLocks noChangeArrowheads="1"/>
          </p:cNvSpPr>
          <p:nvPr/>
        </p:nvSpPr>
        <p:spPr bwMode="auto">
          <a:xfrm>
            <a:off x="971550" y="3213100"/>
            <a:ext cx="7561263" cy="992188"/>
          </a:xfrm>
          <a:prstGeom prst="rect">
            <a:avLst/>
          </a:prstGeom>
          <a:noFill/>
          <a:ln w="9525">
            <a:noFill/>
            <a:miter lim="800000"/>
            <a:headEnd/>
            <a:tailEnd/>
          </a:ln>
        </p:spPr>
        <p:txBody>
          <a:bodyPr lIns="90000" tIns="46800" rIns="90000" bIns="46800">
            <a:spAutoFit/>
          </a:bodyPr>
          <a:lstStyle/>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A questa domanda le persone rispondono in modi diversi </a:t>
            </a:r>
          </a:p>
        </p:txBody>
      </p:sp>
      <p:sp>
        <p:nvSpPr>
          <p:cNvPr id="6" name="Oval 9"/>
          <p:cNvSpPr>
            <a:spLocks noChangeArrowheads="1"/>
          </p:cNvSpPr>
          <p:nvPr/>
        </p:nvSpPr>
        <p:spPr bwMode="auto">
          <a:xfrm>
            <a:off x="1187450" y="4581525"/>
            <a:ext cx="2808288" cy="935038"/>
          </a:xfrm>
          <a:prstGeom prst="ellipse">
            <a:avLst/>
          </a:prstGeom>
          <a:solidFill>
            <a:srgbClr val="FF6600">
              <a:alpha val="50195"/>
            </a:srgbClr>
          </a:solidFill>
          <a:ln w="31750" algn="ctr">
            <a:solidFill>
              <a:srgbClr val="00FFFF"/>
            </a:solidFill>
            <a:round/>
            <a:headEnd/>
            <a:tailEnd/>
          </a:ln>
        </p:spPr>
        <p:txBody>
          <a:bodyPr lIns="0" tIns="0" rIns="0" bIns="0" anchor="ctr"/>
          <a:lstStyle/>
          <a:p>
            <a:pPr algn="ctr" eaLnBrk="0" hangingPunct="0">
              <a:lnSpc>
                <a:spcPct val="85000"/>
              </a:lnSpc>
            </a:pPr>
            <a:r>
              <a:rPr lang="it-IT" sz="1900" b="1">
                <a:solidFill>
                  <a:schemeClr val="bg1"/>
                </a:solidFill>
                <a:latin typeface="Tahoma" pitchFamily="34" charset="0"/>
                <a:ea typeface="MS PGothic" pitchFamily="34" charset="-128"/>
              </a:rPr>
              <a:t>Colui che esce dalla normalità</a:t>
            </a:r>
            <a:endParaRPr lang="it-IT" sz="1900" baseline="30000">
              <a:solidFill>
                <a:schemeClr val="bg1"/>
              </a:solidFill>
              <a:latin typeface="Tahoma" pitchFamily="34" charset="0"/>
              <a:ea typeface="MS PGothic" pitchFamily="34" charset="-128"/>
            </a:endParaRPr>
          </a:p>
        </p:txBody>
      </p:sp>
      <p:sp>
        <p:nvSpPr>
          <p:cNvPr id="7" name="Oval 9"/>
          <p:cNvSpPr>
            <a:spLocks noChangeArrowheads="1"/>
          </p:cNvSpPr>
          <p:nvPr/>
        </p:nvSpPr>
        <p:spPr bwMode="auto">
          <a:xfrm>
            <a:off x="3132138" y="4076700"/>
            <a:ext cx="2808287" cy="936625"/>
          </a:xfrm>
          <a:prstGeom prst="ellipse">
            <a:avLst/>
          </a:prstGeom>
          <a:solidFill>
            <a:srgbClr val="FF6600">
              <a:alpha val="50195"/>
            </a:srgbClr>
          </a:solidFill>
          <a:ln w="31750" algn="ctr">
            <a:solidFill>
              <a:srgbClr val="00FFFF"/>
            </a:solidFill>
            <a:round/>
            <a:headEnd/>
            <a:tailEnd/>
          </a:ln>
        </p:spPr>
        <p:txBody>
          <a:bodyPr lIns="0" tIns="0" rIns="0" bIns="0" anchor="ctr"/>
          <a:lstStyle/>
          <a:p>
            <a:pPr algn="ctr" eaLnBrk="0" hangingPunct="0">
              <a:lnSpc>
                <a:spcPct val="85000"/>
              </a:lnSpc>
            </a:pPr>
            <a:r>
              <a:rPr lang="it-IT" sz="1900" b="1">
                <a:solidFill>
                  <a:schemeClr val="bg1"/>
                </a:solidFill>
                <a:latin typeface="Tahoma" pitchFamily="34" charset="0"/>
                <a:ea typeface="MS PGothic" pitchFamily="34" charset="-128"/>
              </a:rPr>
              <a:t>Colui che è pericoloso</a:t>
            </a:r>
            <a:endParaRPr lang="it-IT" sz="1900" baseline="30000">
              <a:solidFill>
                <a:schemeClr val="bg1"/>
              </a:solidFill>
              <a:latin typeface="Tahoma" pitchFamily="34" charset="0"/>
              <a:ea typeface="MS PGothic" pitchFamily="34" charset="-128"/>
            </a:endParaRPr>
          </a:p>
        </p:txBody>
      </p:sp>
      <p:sp>
        <p:nvSpPr>
          <p:cNvPr id="8" name="Oval 9"/>
          <p:cNvSpPr>
            <a:spLocks noChangeArrowheads="1"/>
          </p:cNvSpPr>
          <p:nvPr/>
        </p:nvSpPr>
        <p:spPr bwMode="auto">
          <a:xfrm>
            <a:off x="4643438" y="4797425"/>
            <a:ext cx="2952750" cy="935038"/>
          </a:xfrm>
          <a:prstGeom prst="ellipse">
            <a:avLst/>
          </a:prstGeom>
          <a:solidFill>
            <a:srgbClr val="FF6600">
              <a:alpha val="50195"/>
            </a:srgbClr>
          </a:solidFill>
          <a:ln w="31750" algn="ctr">
            <a:solidFill>
              <a:srgbClr val="00FFFF"/>
            </a:solidFill>
            <a:round/>
            <a:headEnd/>
            <a:tailEnd/>
          </a:ln>
        </p:spPr>
        <p:txBody>
          <a:bodyPr lIns="0" tIns="0" rIns="0" bIns="0" anchor="ctr"/>
          <a:lstStyle/>
          <a:p>
            <a:pPr algn="ctr" eaLnBrk="0" hangingPunct="0">
              <a:lnSpc>
                <a:spcPct val="85000"/>
              </a:lnSpc>
            </a:pPr>
            <a:r>
              <a:rPr lang="it-IT" sz="1900" b="1">
                <a:solidFill>
                  <a:schemeClr val="bg1"/>
                </a:solidFill>
                <a:latin typeface="Tahoma" pitchFamily="34" charset="0"/>
                <a:ea typeface="MS PGothic" pitchFamily="34" charset="-128"/>
              </a:rPr>
              <a:t>Chi non è </a:t>
            </a:r>
            <a:br>
              <a:rPr lang="it-IT" sz="1900" b="1">
                <a:solidFill>
                  <a:schemeClr val="bg1"/>
                </a:solidFill>
                <a:latin typeface="Tahoma" pitchFamily="34" charset="0"/>
                <a:ea typeface="MS PGothic" pitchFamily="34" charset="-128"/>
              </a:rPr>
            </a:br>
            <a:r>
              <a:rPr lang="it-IT" sz="1900" b="1">
                <a:solidFill>
                  <a:schemeClr val="bg1"/>
                </a:solidFill>
                <a:latin typeface="Tahoma" pitchFamily="34" charset="0"/>
                <a:ea typeface="MS PGothic" pitchFamily="34" charset="-128"/>
              </a:rPr>
              <a:t>capito da società </a:t>
            </a:r>
            <a:br>
              <a:rPr lang="it-IT" sz="1900" b="1">
                <a:solidFill>
                  <a:schemeClr val="bg1"/>
                </a:solidFill>
                <a:latin typeface="Tahoma" pitchFamily="34" charset="0"/>
                <a:ea typeface="MS PGothic" pitchFamily="34" charset="-128"/>
              </a:rPr>
            </a:br>
            <a:r>
              <a:rPr lang="it-IT" sz="1900" b="1">
                <a:solidFill>
                  <a:schemeClr val="bg1"/>
                </a:solidFill>
                <a:latin typeface="Tahoma" pitchFamily="34" charset="0"/>
                <a:ea typeface="MS PGothic" pitchFamily="34" charset="-128"/>
              </a:rPr>
              <a:t>e gli altri</a:t>
            </a:r>
            <a:endParaRPr lang="it-IT" sz="1900" baseline="30000">
              <a:solidFill>
                <a:schemeClr val="bg1"/>
              </a:solidFill>
              <a:latin typeface="Tahoma" pitchFamily="34" charset="0"/>
              <a:ea typeface="MS PGothic" pitchFamily="34" charset="-128"/>
            </a:endParaRPr>
          </a:p>
        </p:txBody>
      </p:sp>
      <p:sp>
        <p:nvSpPr>
          <p:cNvPr id="9" name="Oval 9"/>
          <p:cNvSpPr>
            <a:spLocks noChangeArrowheads="1"/>
          </p:cNvSpPr>
          <p:nvPr/>
        </p:nvSpPr>
        <p:spPr bwMode="auto">
          <a:xfrm>
            <a:off x="755650" y="5516563"/>
            <a:ext cx="2808288" cy="936625"/>
          </a:xfrm>
          <a:prstGeom prst="ellipse">
            <a:avLst/>
          </a:prstGeom>
          <a:solidFill>
            <a:srgbClr val="FF6600">
              <a:alpha val="50195"/>
            </a:srgbClr>
          </a:solidFill>
          <a:ln w="31750" algn="ctr">
            <a:solidFill>
              <a:srgbClr val="00FFFF"/>
            </a:solidFill>
            <a:round/>
            <a:headEnd/>
            <a:tailEnd/>
          </a:ln>
        </p:spPr>
        <p:txBody>
          <a:bodyPr lIns="0" tIns="0" rIns="0" bIns="0" anchor="ctr"/>
          <a:lstStyle/>
          <a:p>
            <a:pPr algn="ctr" eaLnBrk="0" hangingPunct="0">
              <a:lnSpc>
                <a:spcPct val="85000"/>
              </a:lnSpc>
            </a:pPr>
            <a:r>
              <a:rPr lang="it-IT" sz="1900" b="1">
                <a:solidFill>
                  <a:schemeClr val="bg1"/>
                </a:solidFill>
                <a:latin typeface="Tahoma" pitchFamily="34" charset="0"/>
                <a:ea typeface="MS PGothic" pitchFamily="34" charset="-128"/>
              </a:rPr>
              <a:t>Chi perde la testa</a:t>
            </a:r>
            <a:endParaRPr lang="it-IT" sz="1900" baseline="30000">
              <a:solidFill>
                <a:schemeClr val="bg1"/>
              </a:solidFill>
              <a:latin typeface="Tahoma" pitchFamily="34" charset="0"/>
              <a:ea typeface="MS PGothic" pitchFamily="34" charset="-128"/>
            </a:endParaRPr>
          </a:p>
        </p:txBody>
      </p:sp>
      <p:sp>
        <p:nvSpPr>
          <p:cNvPr id="10" name="Oval 9"/>
          <p:cNvSpPr>
            <a:spLocks noChangeArrowheads="1"/>
          </p:cNvSpPr>
          <p:nvPr/>
        </p:nvSpPr>
        <p:spPr bwMode="auto">
          <a:xfrm>
            <a:off x="3348038" y="5589588"/>
            <a:ext cx="2808287" cy="935037"/>
          </a:xfrm>
          <a:prstGeom prst="ellipse">
            <a:avLst/>
          </a:prstGeom>
          <a:solidFill>
            <a:srgbClr val="FF6600">
              <a:alpha val="50195"/>
            </a:srgbClr>
          </a:solidFill>
          <a:ln w="31750" algn="ctr">
            <a:solidFill>
              <a:srgbClr val="00FFFF"/>
            </a:solidFill>
            <a:round/>
            <a:headEnd/>
            <a:tailEnd/>
          </a:ln>
        </p:spPr>
        <p:txBody>
          <a:bodyPr lIns="0" tIns="0" rIns="0" bIns="0" anchor="ctr"/>
          <a:lstStyle/>
          <a:p>
            <a:pPr algn="ctr" eaLnBrk="0" hangingPunct="0">
              <a:lnSpc>
                <a:spcPct val="85000"/>
              </a:lnSpc>
            </a:pPr>
            <a:r>
              <a:rPr lang="it-IT" sz="1900" b="1">
                <a:solidFill>
                  <a:schemeClr val="bg1"/>
                </a:solidFill>
                <a:latin typeface="Tahoma" pitchFamily="34" charset="0"/>
                <a:ea typeface="MS PGothic" pitchFamily="34" charset="-128"/>
              </a:rPr>
              <a:t>Chi è aggressivo</a:t>
            </a:r>
            <a:endParaRPr lang="it-IT" sz="1900" baseline="30000">
              <a:solidFill>
                <a:schemeClr val="bg1"/>
              </a:solidFill>
              <a:latin typeface="Tahoma" pitchFamily="34" charset="0"/>
              <a:ea typeface="MS PGothic" pitchFamily="34" charset="-128"/>
            </a:endParaRPr>
          </a:p>
        </p:txBody>
      </p:sp>
      <p:sp>
        <p:nvSpPr>
          <p:cNvPr id="11" name="Rettangolo 10"/>
          <p:cNvSpPr>
            <a:spLocks noChangeArrowheads="1"/>
          </p:cNvSpPr>
          <p:nvPr/>
        </p:nvSpPr>
        <p:spPr bwMode="auto">
          <a:xfrm>
            <a:off x="6227763" y="6021388"/>
            <a:ext cx="2447925" cy="384175"/>
          </a:xfrm>
          <a:prstGeom prst="rect">
            <a:avLst/>
          </a:prstGeom>
          <a:noFill/>
          <a:ln w="9525">
            <a:noFill/>
            <a:miter lim="800000"/>
            <a:headEnd/>
            <a:tailEnd/>
          </a:ln>
        </p:spPr>
        <p:txBody>
          <a:bodyPr>
            <a:spAutoFit/>
          </a:bodyPr>
          <a:lstStyle/>
          <a:p>
            <a:r>
              <a:rPr lang="it-IT" sz="1900" b="1">
                <a:solidFill>
                  <a:schemeClr val="bg1"/>
                </a:solidFill>
                <a:latin typeface="Tahoma" pitchFamily="34" charset="0"/>
                <a:ea typeface="MS PGothic" pitchFamily="34" charset="-128"/>
              </a:rPr>
              <a:t>e chi …………</a:t>
            </a:r>
            <a:endParaRPr lang="it-IT" sz="1900"/>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1"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dissolv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dissolve">
                                      <p:cBhvr>
                                        <p:cTn id="17" dur="500"/>
                                        <p:tgtEl>
                                          <p:spTgt spid="6"/>
                                        </p:tgtEl>
                                      </p:cBhvr>
                                    </p:animEffect>
                                  </p:childTnLst>
                                </p:cTn>
                              </p:par>
                            </p:childTnLst>
                          </p:cTn>
                        </p:par>
                        <p:par>
                          <p:cTn id="18" fill="hold">
                            <p:stCondLst>
                              <p:cond delay="500"/>
                            </p:stCondLst>
                            <p:childTnLst>
                              <p:par>
                                <p:cTn id="19" presetID="9" presetClass="entr" presetSubtype="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dissolve">
                                      <p:cBhvr>
                                        <p:cTn id="21" dur="500"/>
                                        <p:tgtEl>
                                          <p:spTgt spid="7"/>
                                        </p:tgtEl>
                                      </p:cBhvr>
                                    </p:animEffect>
                                  </p:childTnLst>
                                </p:cTn>
                              </p:par>
                            </p:childTnLst>
                          </p:cTn>
                        </p:par>
                        <p:par>
                          <p:cTn id="22" fill="hold">
                            <p:stCondLst>
                              <p:cond delay="1000"/>
                            </p:stCondLst>
                            <p:childTnLst>
                              <p:par>
                                <p:cTn id="23" presetID="9"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dissolve">
                                      <p:cBhvr>
                                        <p:cTn id="25" dur="500"/>
                                        <p:tgtEl>
                                          <p:spTgt spid="9"/>
                                        </p:tgtEl>
                                      </p:cBhvr>
                                    </p:animEffect>
                                  </p:childTnLst>
                                </p:cTn>
                              </p:par>
                            </p:childTnLst>
                          </p:cTn>
                        </p:par>
                        <p:par>
                          <p:cTn id="26" fill="hold">
                            <p:stCondLst>
                              <p:cond delay="1500"/>
                            </p:stCondLst>
                            <p:childTnLst>
                              <p:par>
                                <p:cTn id="27" presetID="9" presetClass="entr" presetSubtype="0"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dissolve">
                                      <p:cBhvr>
                                        <p:cTn id="29" dur="500"/>
                                        <p:tgtEl>
                                          <p:spTgt spid="8"/>
                                        </p:tgtEl>
                                      </p:cBhvr>
                                    </p:animEffect>
                                  </p:childTnLst>
                                </p:cTn>
                              </p:par>
                            </p:childTnLst>
                          </p:cTn>
                        </p:par>
                        <p:par>
                          <p:cTn id="30" fill="hold">
                            <p:stCondLst>
                              <p:cond delay="2000"/>
                            </p:stCondLst>
                            <p:childTnLst>
                              <p:par>
                                <p:cTn id="31" presetID="9" presetClass="entr" presetSubtype="0" fill="hold" grpId="0" nodeType="after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dissolve">
                                      <p:cBhvr>
                                        <p:cTn id="33" dur="500"/>
                                        <p:tgtEl>
                                          <p:spTgt spid="10"/>
                                        </p:tgtEl>
                                      </p:cBhvr>
                                    </p:animEffect>
                                  </p:childTnLst>
                                </p:cTn>
                              </p:par>
                            </p:childTnLst>
                          </p:cTn>
                        </p:par>
                        <p:par>
                          <p:cTn id="34" fill="hold">
                            <p:stCondLst>
                              <p:cond delay="2500"/>
                            </p:stCondLst>
                            <p:childTnLst>
                              <p:par>
                                <p:cTn id="35" presetID="9" presetClass="entr" presetSubtype="0"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dissolve">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advAuto="0"/>
      <p:bldP spid="4" grpId="1" build="allAtOnce"/>
      <p:bldP spid="6" grpId="0" animBg="1"/>
      <p:bldP spid="7" grpId="0" animBg="1"/>
      <p:bldP spid="8" grpId="0" animBg="1"/>
      <p:bldP spid="9" grpId="0" animBg="1"/>
      <p:bldP spid="10" grpId="0" animBg="1"/>
      <p:bldP spid="1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Rectangle 2"/>
          <p:cNvSpPr>
            <a:spLocks noGrp="1" noChangeArrowheads="1"/>
          </p:cNvSpPr>
          <p:nvPr>
            <p:ph type="title"/>
          </p:nvPr>
        </p:nvSpPr>
        <p:spPr>
          <a:xfrm>
            <a:off x="250825" y="282575"/>
            <a:ext cx="8569325" cy="1187450"/>
          </a:xfrm>
        </p:spPr>
        <p:txBody>
          <a:bodyPr lIns="90000" tIns="46800" rIns="90000" bIns="46800"/>
          <a:lstStyle/>
          <a:p>
            <a:pPr defTabSz="449263" eaLnBrk="1" hangingPunct="1">
              <a:lnSpc>
                <a:spcPct val="95000"/>
              </a:lnSpc>
              <a:buClr>
                <a:srgbClr val="FF99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600" b="1" smtClean="0">
                <a:solidFill>
                  <a:srgbClr val="FF9900"/>
                </a:solidFill>
                <a:latin typeface="Times New Roman" pitchFamily="18" charset="0"/>
              </a:rPr>
              <a:t>Definire la malattia mentale non è facile</a:t>
            </a:r>
          </a:p>
        </p:txBody>
      </p:sp>
      <p:sp>
        <p:nvSpPr>
          <p:cNvPr id="5" name="Text Box 3"/>
          <p:cNvSpPr txBox="1">
            <a:spLocks noChangeArrowheads="1"/>
          </p:cNvSpPr>
          <p:nvPr/>
        </p:nvSpPr>
        <p:spPr bwMode="auto">
          <a:xfrm>
            <a:off x="900113" y="1989138"/>
            <a:ext cx="7632700" cy="2886075"/>
          </a:xfrm>
          <a:prstGeom prst="rect">
            <a:avLst/>
          </a:prstGeom>
          <a:noFill/>
          <a:ln w="9525">
            <a:noFill/>
            <a:miter lim="800000"/>
            <a:headEnd/>
            <a:tailEnd/>
          </a:ln>
        </p:spPr>
        <p:txBody>
          <a:bodyPr lIns="90000" tIns="46800" rIns="90000" bIns="46800">
            <a:spAutoFit/>
          </a:bodyPr>
          <a:lstStyle/>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Non colpisce una parte visibile e palpabile del corpo </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Noi vediamo comportamenti “alterati”, raccogliamo sensazioni soggettive di malessere, descrizioni altrui</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Storicamente è stato descritto il malato mentale, </a:t>
            </a:r>
            <a:br>
              <a:rPr lang="it-IT" sz="2000">
                <a:solidFill>
                  <a:srgbClr val="FFFFFF"/>
                </a:solidFill>
                <a:latin typeface="Verdana" pitchFamily="34" charset="0"/>
              </a:rPr>
            </a:br>
            <a:r>
              <a:rPr lang="it-IT" sz="2000">
                <a:solidFill>
                  <a:srgbClr val="FFFFFF"/>
                </a:solidFill>
                <a:latin typeface="Verdana" pitchFamily="34" charset="0"/>
              </a:rPr>
              <a:t>e successivamente i tentativi sono stati indirizzati all’isolamento di malattie mentali</a:t>
            </a:r>
          </a:p>
        </p:txBody>
      </p:sp>
      <p:sp>
        <p:nvSpPr>
          <p:cNvPr id="4" name="Text Box 3"/>
          <p:cNvSpPr txBox="1">
            <a:spLocks noChangeArrowheads="1"/>
          </p:cNvSpPr>
          <p:nvPr/>
        </p:nvSpPr>
        <p:spPr bwMode="auto">
          <a:xfrm>
            <a:off x="900113" y="5300663"/>
            <a:ext cx="7632700" cy="933450"/>
          </a:xfrm>
          <a:prstGeom prst="rect">
            <a:avLst/>
          </a:prstGeom>
          <a:noFill/>
          <a:ln w="9525">
            <a:noFill/>
            <a:miter lim="800000"/>
            <a:headEnd/>
            <a:tailEnd/>
          </a:ln>
        </p:spPr>
        <p:txBody>
          <a:bodyPr lIns="90000" tIns="46800" rIns="90000" bIns="46800">
            <a:spAutoFit/>
          </a:bodyPr>
          <a:lstStyle/>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Henri Ey nel 1960 scriveva che la malattia mentale </a:t>
            </a:r>
            <a:br>
              <a:rPr lang="it-IT" sz="2000">
                <a:solidFill>
                  <a:srgbClr val="FFFFFF"/>
                </a:solidFill>
                <a:latin typeface="Verdana" pitchFamily="34" charset="0"/>
              </a:rPr>
            </a:br>
            <a:r>
              <a:rPr lang="it-IT" sz="2000">
                <a:solidFill>
                  <a:srgbClr val="FFFFFF"/>
                </a:solidFill>
                <a:latin typeface="Verdana" pitchFamily="34" charset="0"/>
              </a:rPr>
              <a:t>“è patologia della libertà”</a:t>
            </a: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dissolve">
                                      <p:cBhvr>
                                        <p:cTn id="11" dur="500"/>
                                        <p:tgtEl>
                                          <p:spTgt spid="5">
                                            <p:txEl>
                                              <p:pRg st="1" end="1"/>
                                            </p:txEl>
                                          </p:spTgt>
                                        </p:tgtEl>
                                      </p:cBhvr>
                                    </p:animEffect>
                                  </p:childTnLst>
                                </p:cTn>
                              </p:par>
                            </p:childTnLst>
                          </p:cTn>
                        </p:par>
                        <p:par>
                          <p:cTn id="12" fill="hold">
                            <p:stCondLst>
                              <p:cond delay="1000"/>
                            </p:stCondLst>
                            <p:childTnLst>
                              <p:par>
                                <p:cTn id="13" presetID="9" presetClass="entr" presetSubtype="0" fill="hold" grpId="0" nodeType="after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dissolve">
                                      <p:cBhvr>
                                        <p:cTn id="15" dur="500"/>
                                        <p:tgtEl>
                                          <p:spTgt spid="5">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4">
                                            <p:txEl>
                                              <p:pRg st="0" end="0"/>
                                            </p:txEl>
                                          </p:spTgt>
                                        </p:tgtEl>
                                        <p:attrNameLst>
                                          <p:attrName>style.visibility</p:attrName>
                                        </p:attrNameLst>
                                      </p:cBhvr>
                                      <p:to>
                                        <p:strVal val="visible"/>
                                      </p:to>
                                    </p:set>
                                    <p:animEffect transition="in" filter="dissolve">
                                      <p:cBhvr>
                                        <p:cTn id="20"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advAuto="0"/>
      <p:bldP spid="4" grpId="0" build="p" autoUpdateAnimBg="0" advAuto="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noChangeArrowheads="1"/>
          </p:cNvSpPr>
          <p:nvPr>
            <p:ph type="title"/>
          </p:nvPr>
        </p:nvSpPr>
        <p:spPr>
          <a:xfrm>
            <a:off x="250825" y="282575"/>
            <a:ext cx="8569325" cy="1187450"/>
          </a:xfrm>
        </p:spPr>
        <p:txBody>
          <a:bodyPr lIns="90000" tIns="46800" rIns="90000" bIns="46800"/>
          <a:lstStyle/>
          <a:p>
            <a:pPr defTabSz="449263" eaLnBrk="1" hangingPunct="1">
              <a:lnSpc>
                <a:spcPct val="95000"/>
              </a:lnSpc>
              <a:buClr>
                <a:srgbClr val="FF99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600" b="1" smtClean="0">
                <a:solidFill>
                  <a:srgbClr val="FF9900"/>
                </a:solidFill>
                <a:latin typeface="Times New Roman" pitchFamily="18" charset="0"/>
              </a:rPr>
              <a:t>Definire la malattia mentale non è facile</a:t>
            </a:r>
          </a:p>
        </p:txBody>
      </p:sp>
      <p:sp>
        <p:nvSpPr>
          <p:cNvPr id="5" name="Text Box 3"/>
          <p:cNvSpPr txBox="1">
            <a:spLocks noChangeArrowheads="1"/>
          </p:cNvSpPr>
          <p:nvPr/>
        </p:nvSpPr>
        <p:spPr bwMode="auto">
          <a:xfrm>
            <a:off x="900113" y="1989138"/>
            <a:ext cx="7632700" cy="2017712"/>
          </a:xfrm>
          <a:prstGeom prst="rect">
            <a:avLst/>
          </a:prstGeom>
          <a:noFill/>
          <a:ln w="9525">
            <a:noFill/>
            <a:miter lim="800000"/>
            <a:headEnd/>
            <a:tailEnd/>
          </a:ln>
        </p:spPr>
        <p:txBody>
          <a:bodyPr lIns="90000" tIns="46800" rIns="90000" bIns="46800">
            <a:spAutoFit/>
          </a:bodyPr>
          <a:lstStyle/>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La perdita o la limitazione della libertà diventa il criterio per definire la malattia mentale</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Insieme al criterio della sofferenza</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E del comportamento inaccettabile e incompatibile</a:t>
            </a:r>
          </a:p>
        </p:txBody>
      </p:sp>
      <p:sp>
        <p:nvSpPr>
          <p:cNvPr id="6" name="AutoShape 13"/>
          <p:cNvSpPr>
            <a:spLocks noChangeArrowheads="1"/>
          </p:cNvSpPr>
          <p:nvPr/>
        </p:nvSpPr>
        <p:spPr bwMode="auto">
          <a:xfrm>
            <a:off x="468313" y="4581525"/>
            <a:ext cx="8280400" cy="1584325"/>
          </a:xfrm>
          <a:prstGeom prst="roundRect">
            <a:avLst>
              <a:gd name="adj" fmla="val 16667"/>
            </a:avLst>
          </a:prstGeom>
          <a:solidFill>
            <a:srgbClr val="00B050"/>
          </a:solidFill>
          <a:ln w="57150">
            <a:solidFill>
              <a:srgbClr val="89CBEF"/>
            </a:solidFill>
            <a:round/>
            <a:headEnd/>
            <a:tailEnd/>
          </a:ln>
        </p:spPr>
        <p:txBody>
          <a:bodyPr anchor="ctr"/>
          <a:lstStyle/>
          <a:p>
            <a:pPr algn="ctr"/>
            <a:r>
              <a:rPr lang="it-IT" altLang="en-GB" sz="2000" b="1">
                <a:solidFill>
                  <a:srgbClr val="FFFFFF"/>
                </a:solidFill>
                <a:latin typeface="Tahoma" pitchFamily="34" charset="0"/>
              </a:rPr>
              <a:t>Alla definizione classica della malattia mentale come ‘una limitazione della capacità normativ</a:t>
            </a:r>
            <a:r>
              <a:rPr lang="en-GB" altLang="en-GB" sz="2000" b="1">
                <a:solidFill>
                  <a:srgbClr val="FFFFFF"/>
                </a:solidFill>
                <a:latin typeface="Tahoma" pitchFamily="34" charset="0"/>
              </a:rPr>
              <a:t>a</a:t>
            </a:r>
            <a:r>
              <a:rPr lang="it-IT" altLang="en-GB" sz="2000" b="1">
                <a:solidFill>
                  <a:srgbClr val="FFFFFF"/>
                </a:solidFill>
                <a:latin typeface="Tahoma" pitchFamily="34" charset="0"/>
              </a:rPr>
              <a:t> dell’individuo’ si aggiunge quella di ‘ una limitazione parziale o totale della libertà dell’individuo’ </a:t>
            </a:r>
            <a:r>
              <a:rPr lang="it-IT" altLang="en-GB" sz="1400" b="1" i="1">
                <a:solidFill>
                  <a:srgbClr val="FFFFFF"/>
                </a:solidFill>
                <a:latin typeface="Tahoma" pitchFamily="34" charset="0"/>
              </a:rPr>
              <a:t>(Reda, 1975)</a:t>
            </a:r>
            <a:endParaRPr lang="it-IT" sz="1400" b="1" i="1">
              <a:solidFill>
                <a:srgbClr val="FFFFFF"/>
              </a:solidFill>
              <a:latin typeface="Tahoma" pitchFamily="34" charset="0"/>
            </a:endParaRP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dissolve">
                                      <p:cBhvr>
                                        <p:cTn id="11" dur="500"/>
                                        <p:tgtEl>
                                          <p:spTgt spid="5">
                                            <p:txEl>
                                              <p:pRg st="1" end="1"/>
                                            </p:txEl>
                                          </p:spTgt>
                                        </p:tgtEl>
                                      </p:cBhvr>
                                    </p:animEffect>
                                  </p:childTnLst>
                                </p:cTn>
                              </p:par>
                            </p:childTnLst>
                          </p:cTn>
                        </p:par>
                        <p:par>
                          <p:cTn id="12" fill="hold">
                            <p:stCondLst>
                              <p:cond delay="1000"/>
                            </p:stCondLst>
                            <p:childTnLst>
                              <p:par>
                                <p:cTn id="13" presetID="9" presetClass="entr" presetSubtype="0" fill="hold" grpId="0" nodeType="after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dissolve">
                                      <p:cBhvr>
                                        <p:cTn id="15" dur="500"/>
                                        <p:tgtEl>
                                          <p:spTgt spid="5">
                                            <p:txEl>
                                              <p:pRg st="2" end="2"/>
                                            </p:txEl>
                                          </p:spTgt>
                                        </p:tgtEl>
                                      </p:cBhvr>
                                    </p:animEffect>
                                  </p:childTnLst>
                                </p:cTn>
                              </p:par>
                            </p:childTnLst>
                          </p:cTn>
                        </p:par>
                        <p:par>
                          <p:cTn id="16" fill="hold">
                            <p:stCondLst>
                              <p:cond delay="1500"/>
                            </p:stCondLst>
                            <p:childTnLst>
                              <p:par>
                                <p:cTn id="17" presetID="9"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dissolve">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advAuto="0"/>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Rectangle 2"/>
          <p:cNvSpPr>
            <a:spLocks noGrp="1" noChangeArrowheads="1"/>
          </p:cNvSpPr>
          <p:nvPr>
            <p:ph type="title"/>
          </p:nvPr>
        </p:nvSpPr>
        <p:spPr>
          <a:xfrm>
            <a:off x="250825" y="282575"/>
            <a:ext cx="8569325" cy="1187450"/>
          </a:xfrm>
        </p:spPr>
        <p:txBody>
          <a:bodyPr lIns="90000" tIns="46800" rIns="90000" bIns="46800"/>
          <a:lstStyle/>
          <a:p>
            <a:pPr defTabSz="449263" eaLnBrk="1" hangingPunct="1">
              <a:lnSpc>
                <a:spcPct val="95000"/>
              </a:lnSpc>
              <a:buClr>
                <a:srgbClr val="FF99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600" b="1" smtClean="0">
                <a:solidFill>
                  <a:srgbClr val="FF9900"/>
                </a:solidFill>
                <a:latin typeface="Times New Roman" pitchFamily="18" charset="0"/>
              </a:rPr>
              <a:t>Libertà dalla malattia</a:t>
            </a:r>
          </a:p>
        </p:txBody>
      </p:sp>
      <p:sp>
        <p:nvSpPr>
          <p:cNvPr id="5" name="Text Box 3"/>
          <p:cNvSpPr txBox="1">
            <a:spLocks noChangeArrowheads="1"/>
          </p:cNvSpPr>
          <p:nvPr/>
        </p:nvSpPr>
        <p:spPr bwMode="auto">
          <a:xfrm>
            <a:off x="827088" y="1844675"/>
            <a:ext cx="7561262" cy="3749675"/>
          </a:xfrm>
          <a:prstGeom prst="rect">
            <a:avLst/>
          </a:prstGeom>
          <a:noFill/>
          <a:ln w="9525">
            <a:noFill/>
            <a:miter lim="800000"/>
            <a:headEnd/>
            <a:tailEnd/>
          </a:ln>
        </p:spPr>
        <p:txBody>
          <a:bodyPr lIns="90000" tIns="46800" rIns="90000" bIns="46800">
            <a:spAutoFit/>
          </a:bodyPr>
          <a:lstStyle/>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Il lavoro di chi opera nella salute mentale diventa quello di aiutare il paziente a recuperare la propria </a:t>
            </a:r>
            <a:r>
              <a:rPr lang="it-IT" sz="2000">
                <a:solidFill>
                  <a:srgbClr val="FFFF00"/>
                </a:solidFill>
                <a:latin typeface="Verdana" pitchFamily="34" charset="0"/>
              </a:rPr>
              <a:t>libertà dal sintomo</a:t>
            </a:r>
            <a:r>
              <a:rPr lang="it-IT" sz="2000">
                <a:solidFill>
                  <a:srgbClr val="FFFFFF"/>
                </a:solidFill>
                <a:latin typeface="Verdana" pitchFamily="34" charset="0"/>
              </a:rPr>
              <a:t>, di </a:t>
            </a:r>
            <a:r>
              <a:rPr lang="it-IT" sz="2000">
                <a:solidFill>
                  <a:srgbClr val="FFFF00"/>
                </a:solidFill>
                <a:latin typeface="Verdana" pitchFamily="34" charset="0"/>
              </a:rPr>
              <a:t>autodeterminarsi</a:t>
            </a:r>
            <a:r>
              <a:rPr lang="it-IT" sz="2000">
                <a:solidFill>
                  <a:srgbClr val="FFFFFF"/>
                </a:solidFill>
                <a:latin typeface="Verdana" pitchFamily="34" charset="0"/>
              </a:rPr>
              <a:t> e acquisire (o riacquisire) il </a:t>
            </a:r>
            <a:r>
              <a:rPr lang="it-IT" sz="2000">
                <a:solidFill>
                  <a:srgbClr val="FFFF00"/>
                </a:solidFill>
                <a:latin typeface="Verdana" pitchFamily="34" charset="0"/>
              </a:rPr>
              <a:t>senso di appartenenza</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E’ nelle forme più gravi - caratterizzate dalla non consapevolezza e dalla mancata collaborazione alla cure - che si gioca la </a:t>
            </a:r>
            <a:r>
              <a:rPr lang="it-IT" sz="2000">
                <a:solidFill>
                  <a:srgbClr val="FFFF00"/>
                </a:solidFill>
                <a:latin typeface="Verdana" pitchFamily="34" charset="0"/>
              </a:rPr>
              <a:t>capacità di costruire una relazione</a:t>
            </a: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dissolve">
                                      <p:cBhvr>
                                        <p:cTn id="11"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advAuto="0"/>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1378" name="Oval 2"/>
          <p:cNvSpPr>
            <a:spLocks noChangeArrowheads="1"/>
          </p:cNvSpPr>
          <p:nvPr/>
        </p:nvSpPr>
        <p:spPr bwMode="auto">
          <a:xfrm>
            <a:off x="1547813" y="1557338"/>
            <a:ext cx="6224587" cy="3435350"/>
          </a:xfrm>
          <a:prstGeom prst="ellipse">
            <a:avLst/>
          </a:prstGeom>
          <a:solidFill>
            <a:srgbClr val="FFEFCF"/>
          </a:solidFill>
          <a:ln w="12700">
            <a:solidFill>
              <a:srgbClr val="993300"/>
            </a:solidFill>
            <a:round/>
            <a:headEnd type="none" w="sm" len="sm"/>
            <a:tailEnd type="none" w="sm" len="sm"/>
          </a:ln>
          <a:effectLst>
            <a:outerShdw dist="183162" dir="2021404" algn="ctr" rotWithShape="0">
              <a:srgbClr val="AF5F09">
                <a:alpha val="50000"/>
              </a:srgbClr>
            </a:outerShdw>
          </a:effectLst>
        </p:spPr>
        <p:txBody>
          <a:bodyPr wrap="none" anchor="ctr"/>
          <a:lstStyle/>
          <a:p>
            <a:pPr defTabSz="449263">
              <a:spcBef>
                <a:spcPts val="1200"/>
              </a:spcBef>
              <a:buClr>
                <a:srgbClr val="000000"/>
              </a:buClr>
              <a:buSzPct val="100000"/>
              <a:buFont typeface="Times New Roman" pitchFamily="16" charset="0"/>
              <a:buNone/>
              <a:defRPr/>
            </a:pPr>
            <a:endParaRPr lang="en-US">
              <a:solidFill>
                <a:srgbClr val="FFFFFF"/>
              </a:solidFill>
              <a:latin typeface="Arial Black" pitchFamily="32" charset="0"/>
              <a:cs typeface="Lucida Sans Unicode" charset="0"/>
            </a:endParaRPr>
          </a:p>
        </p:txBody>
      </p:sp>
      <p:sp>
        <p:nvSpPr>
          <p:cNvPr id="74755" name="Text Box 3"/>
          <p:cNvSpPr txBox="1">
            <a:spLocks noChangeArrowheads="1"/>
          </p:cNvSpPr>
          <p:nvPr/>
        </p:nvSpPr>
        <p:spPr bwMode="auto">
          <a:xfrm>
            <a:off x="1979613" y="2565400"/>
            <a:ext cx="5400675" cy="1420813"/>
          </a:xfrm>
          <a:prstGeom prst="rect">
            <a:avLst/>
          </a:prstGeom>
          <a:noFill/>
          <a:ln w="12700">
            <a:noFill/>
            <a:miter lim="800000"/>
            <a:headEnd type="none" w="sm" len="sm"/>
            <a:tailEnd type="none" w="sm" len="sm"/>
          </a:ln>
        </p:spPr>
        <p:txBody>
          <a:bodyPr>
            <a:spAutoFit/>
          </a:bodyPr>
          <a:lstStyle/>
          <a:p>
            <a:pPr algn="ctr" defTabSz="762000" eaLnBrk="0" hangingPunct="0">
              <a:lnSpc>
                <a:spcPct val="120000"/>
              </a:lnSpc>
              <a:spcBef>
                <a:spcPct val="50000"/>
              </a:spcBef>
              <a:buClr>
                <a:srgbClr val="000000"/>
              </a:buClr>
              <a:buSzPct val="100000"/>
              <a:buFont typeface="Times New Roman" pitchFamily="18" charset="0"/>
              <a:buNone/>
            </a:pPr>
            <a:r>
              <a:rPr lang="it-IT" sz="3600">
                <a:solidFill>
                  <a:srgbClr val="AF5F09"/>
                </a:solidFill>
                <a:latin typeface="Arial Black" pitchFamily="34" charset="0"/>
                <a:cs typeface="Lucida Sans Unicode" pitchFamily="34" charset="0"/>
              </a:rPr>
              <a:t>Perché occuparci di patologie mentali</a:t>
            </a: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74755"/>
                                        </p:tgtEl>
                                        <p:attrNameLst>
                                          <p:attrName>style.visibility</p:attrName>
                                        </p:attrNameLst>
                                      </p:cBhvr>
                                      <p:to>
                                        <p:strVal val="visible"/>
                                      </p:to>
                                    </p:set>
                                    <p:animEffect transition="in" filter="dissolve">
                                      <p:cBhvr>
                                        <p:cTn id="7" dur="500"/>
                                        <p:tgtEl>
                                          <p:spTgt spid="747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Rectangle 2"/>
          <p:cNvSpPr>
            <a:spLocks noGrp="1" noChangeArrowheads="1"/>
          </p:cNvSpPr>
          <p:nvPr>
            <p:ph type="title"/>
          </p:nvPr>
        </p:nvSpPr>
        <p:spPr>
          <a:xfrm>
            <a:off x="250825" y="282575"/>
            <a:ext cx="8569325" cy="1187450"/>
          </a:xfrm>
        </p:spPr>
        <p:txBody>
          <a:bodyPr lIns="90000" tIns="46800" rIns="90000" bIns="46800"/>
          <a:lstStyle/>
          <a:p>
            <a:pPr defTabSz="449263" eaLnBrk="1" hangingPunct="1">
              <a:lnSpc>
                <a:spcPct val="95000"/>
              </a:lnSpc>
              <a:buClr>
                <a:srgbClr val="FF99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600" b="1" smtClean="0">
                <a:solidFill>
                  <a:srgbClr val="FF9900"/>
                </a:solidFill>
                <a:latin typeface="Times New Roman" pitchFamily="18" charset="0"/>
              </a:rPr>
              <a:t>Perché occuparci di patologie mentali</a:t>
            </a:r>
          </a:p>
        </p:txBody>
      </p:sp>
      <p:sp>
        <p:nvSpPr>
          <p:cNvPr id="5" name="Text Box 3"/>
          <p:cNvSpPr txBox="1">
            <a:spLocks noChangeArrowheads="1"/>
          </p:cNvSpPr>
          <p:nvPr/>
        </p:nvSpPr>
        <p:spPr bwMode="auto">
          <a:xfrm>
            <a:off x="971550" y="2060575"/>
            <a:ext cx="7561263" cy="1552575"/>
          </a:xfrm>
          <a:prstGeom prst="rect">
            <a:avLst/>
          </a:prstGeom>
          <a:noFill/>
          <a:ln w="9525">
            <a:noFill/>
            <a:miter lim="800000"/>
            <a:headEnd/>
            <a:tailEnd/>
          </a:ln>
        </p:spPr>
        <p:txBody>
          <a:bodyPr lIns="90000" tIns="46800" rIns="90000" bIns="46800">
            <a:spAutoFit/>
          </a:bodyPr>
          <a:lstStyle/>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Perché sono diffuse</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Interessano fasce di età diverse</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Ci coinvolgono direttamente e nel nostro intimo</a:t>
            </a:r>
          </a:p>
        </p:txBody>
      </p:sp>
      <p:sp>
        <p:nvSpPr>
          <p:cNvPr id="4" name="Text Box 3"/>
          <p:cNvSpPr txBox="1">
            <a:spLocks noChangeArrowheads="1"/>
          </p:cNvSpPr>
          <p:nvPr/>
        </p:nvSpPr>
        <p:spPr bwMode="auto">
          <a:xfrm>
            <a:off x="971550" y="4221163"/>
            <a:ext cx="7561263" cy="1446212"/>
          </a:xfrm>
          <a:prstGeom prst="rect">
            <a:avLst/>
          </a:prstGeom>
          <a:noFill/>
          <a:ln w="9525">
            <a:noFill/>
            <a:miter lim="800000"/>
            <a:headEnd/>
            <a:tailEnd/>
          </a:ln>
        </p:spPr>
        <p:txBody>
          <a:bodyPr lIns="90000" tIns="46800" rIns="90000" bIns="46800">
            <a:spAutoFit/>
          </a:bodyPr>
          <a:lstStyle/>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Perché possiamo fare molto</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Perché possiamo contrastale efficacemente e migliorare gli esiti</a:t>
            </a: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dissolve">
                                      <p:cBhvr>
                                        <p:cTn id="11" dur="500"/>
                                        <p:tgtEl>
                                          <p:spTgt spid="5">
                                            <p:txEl>
                                              <p:pRg st="1" end="1"/>
                                            </p:txEl>
                                          </p:spTgt>
                                        </p:tgtEl>
                                      </p:cBhvr>
                                    </p:animEffect>
                                  </p:childTnLst>
                                </p:cTn>
                              </p:par>
                            </p:childTnLst>
                          </p:cTn>
                        </p:par>
                        <p:par>
                          <p:cTn id="12" fill="hold">
                            <p:stCondLst>
                              <p:cond delay="1000"/>
                            </p:stCondLst>
                            <p:childTnLst>
                              <p:par>
                                <p:cTn id="13" presetID="9" presetClass="entr" presetSubtype="0" fill="hold" grpId="0" nodeType="after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dissolve">
                                      <p:cBhvr>
                                        <p:cTn id="15" dur="500"/>
                                        <p:tgtEl>
                                          <p:spTgt spid="5">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dissolve">
                                      <p:cBhvr>
                                        <p:cTn id="2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advAuto="0"/>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8610" name="Line 2"/>
          <p:cNvSpPr>
            <a:spLocks noChangeShapeType="1"/>
          </p:cNvSpPr>
          <p:nvPr/>
        </p:nvSpPr>
        <p:spPr bwMode="auto">
          <a:xfrm>
            <a:off x="406400" y="1371600"/>
            <a:ext cx="8534400" cy="0"/>
          </a:xfrm>
          <a:prstGeom prst="line">
            <a:avLst/>
          </a:prstGeom>
          <a:noFill/>
          <a:ln w="38100">
            <a:solidFill>
              <a:srgbClr val="99CCFF"/>
            </a:solidFill>
            <a:round/>
            <a:headEnd/>
            <a:tailEnd/>
          </a:ln>
        </p:spPr>
        <p:txBody>
          <a:bodyPr wrap="none" anchor="ctr"/>
          <a:lstStyle/>
          <a:p>
            <a:endParaRPr lang="it-IT"/>
          </a:p>
        </p:txBody>
      </p:sp>
      <p:pic>
        <p:nvPicPr>
          <p:cNvPr id="1348611" name="Picture 3" descr="file:///C:/WINDOWS/Desktop/whr_header.gif"/>
          <p:cNvPicPr>
            <a:picLocks noChangeAspect="1" noChangeArrowheads="1"/>
          </p:cNvPicPr>
          <p:nvPr/>
        </p:nvPicPr>
        <p:blipFill>
          <a:blip r:embed="rId3" r:link="rId4" cstate="print"/>
          <a:srcRect/>
          <a:stretch>
            <a:fillRect/>
          </a:stretch>
        </p:blipFill>
        <p:spPr bwMode="auto">
          <a:xfrm>
            <a:off x="1150938" y="228600"/>
            <a:ext cx="7721600" cy="914400"/>
          </a:xfrm>
          <a:prstGeom prst="rect">
            <a:avLst/>
          </a:prstGeom>
          <a:noFill/>
          <a:ln w="9525">
            <a:noFill/>
            <a:miter lim="800000"/>
            <a:headEnd/>
            <a:tailEnd/>
          </a:ln>
        </p:spPr>
      </p:pic>
      <p:pic>
        <p:nvPicPr>
          <p:cNvPr id="1348612" name="Picture 4" descr="who"/>
          <p:cNvPicPr>
            <a:picLocks noChangeAspect="1" noChangeArrowheads="1"/>
          </p:cNvPicPr>
          <p:nvPr/>
        </p:nvPicPr>
        <p:blipFill>
          <a:blip r:embed="rId5" cstate="print"/>
          <a:srcRect/>
          <a:stretch>
            <a:fillRect/>
          </a:stretch>
        </p:blipFill>
        <p:spPr bwMode="auto">
          <a:xfrm>
            <a:off x="406400" y="228600"/>
            <a:ext cx="881063" cy="914400"/>
          </a:xfrm>
          <a:prstGeom prst="rect">
            <a:avLst/>
          </a:prstGeom>
          <a:noFill/>
          <a:ln w="9525">
            <a:noFill/>
            <a:miter lim="800000"/>
            <a:headEnd/>
            <a:tailEnd/>
          </a:ln>
        </p:spPr>
      </p:pic>
      <p:sp>
        <p:nvSpPr>
          <p:cNvPr id="1348613" name="Rectangle 5"/>
          <p:cNvSpPr>
            <a:spLocks noChangeArrowheads="1"/>
          </p:cNvSpPr>
          <p:nvPr/>
        </p:nvSpPr>
        <p:spPr bwMode="auto">
          <a:xfrm>
            <a:off x="900113" y="2060575"/>
            <a:ext cx="7559675" cy="4002088"/>
          </a:xfrm>
          <a:prstGeom prst="rect">
            <a:avLst/>
          </a:prstGeom>
          <a:noFill/>
          <a:ln w="9525">
            <a:noFill/>
            <a:miter lim="800000"/>
            <a:headEnd/>
            <a:tailEnd/>
          </a:ln>
        </p:spPr>
        <p:txBody>
          <a:bodyPr>
            <a:spAutoFit/>
          </a:bodyPr>
          <a:lstStyle/>
          <a:p>
            <a:pPr marL="476250" indent="-476250">
              <a:lnSpc>
                <a:spcPct val="130000"/>
              </a:lnSpc>
              <a:spcBef>
                <a:spcPct val="50000"/>
              </a:spcBef>
              <a:buClr>
                <a:schemeClr val="folHlink"/>
              </a:buClr>
              <a:buSzPct val="75000"/>
              <a:buFont typeface="Wingdings" pitchFamily="2" charset="2"/>
              <a:buChar char="n"/>
            </a:pPr>
            <a:r>
              <a:rPr lang="it-IT" sz="2000">
                <a:solidFill>
                  <a:srgbClr val="FFFFFF"/>
                </a:solidFill>
                <a:latin typeface="Verdana" pitchFamily="34" charset="0"/>
              </a:rPr>
              <a:t>Circa 450 milioni di persone sono affette da  disturbo mentale  o del comportamento, ma una piccola minoranza ha un trattamento di base</a:t>
            </a:r>
          </a:p>
          <a:p>
            <a:pPr marL="476250" indent="-476250">
              <a:lnSpc>
                <a:spcPct val="130000"/>
              </a:lnSpc>
              <a:spcBef>
                <a:spcPct val="50000"/>
              </a:spcBef>
              <a:buClr>
                <a:schemeClr val="folHlink"/>
              </a:buClr>
              <a:buSzPct val="75000"/>
              <a:buFont typeface="Wingdings" pitchFamily="2" charset="2"/>
              <a:buChar char="n"/>
            </a:pPr>
            <a:r>
              <a:rPr lang="it-IT" sz="2000">
                <a:solidFill>
                  <a:srgbClr val="FFFFFF"/>
                </a:solidFill>
                <a:latin typeface="Verdana" pitchFamily="34" charset="0"/>
              </a:rPr>
              <a:t>I disturbi mentali rappresentano quattro delle prime 10 cause di disabilità nel mondo</a:t>
            </a:r>
          </a:p>
          <a:p>
            <a:pPr marL="476250" indent="-476250">
              <a:lnSpc>
                <a:spcPct val="130000"/>
              </a:lnSpc>
              <a:spcBef>
                <a:spcPct val="50000"/>
              </a:spcBef>
              <a:buClr>
                <a:schemeClr val="folHlink"/>
              </a:buClr>
              <a:buSzPct val="75000"/>
              <a:buFont typeface="Wingdings" pitchFamily="2" charset="2"/>
              <a:buChar char="n"/>
            </a:pPr>
            <a:r>
              <a:rPr lang="it-IT" sz="2000">
                <a:solidFill>
                  <a:srgbClr val="FFFFFF"/>
                </a:solidFill>
                <a:latin typeface="Verdana" pitchFamily="34" charset="0"/>
              </a:rPr>
              <a:t>Il rapporto raccomanda l’integrazione dei trattamenti e dei servizi per la salute mentale nel generale sistema sanitario, particolarmente nella medicina generale</a:t>
            </a: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1348612"/>
                                        </p:tgtEl>
                                        <p:attrNameLst>
                                          <p:attrName>style.visibility</p:attrName>
                                        </p:attrNameLst>
                                      </p:cBhvr>
                                      <p:to>
                                        <p:strVal val="visible"/>
                                      </p:to>
                                    </p:set>
                                    <p:animEffect transition="in" filter="dissolve">
                                      <p:cBhvr>
                                        <p:cTn id="7" dur="500"/>
                                        <p:tgtEl>
                                          <p:spTgt spid="1348612"/>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348611"/>
                                        </p:tgtEl>
                                        <p:attrNameLst>
                                          <p:attrName>style.visibility</p:attrName>
                                        </p:attrNameLst>
                                      </p:cBhvr>
                                      <p:to>
                                        <p:strVal val="visible"/>
                                      </p:to>
                                    </p:set>
                                    <p:anim calcmode="lin" valueType="num">
                                      <p:cBhvr additive="base">
                                        <p:cTn id="11" dur="500" fill="hold"/>
                                        <p:tgtEl>
                                          <p:spTgt spid="1348611"/>
                                        </p:tgtEl>
                                        <p:attrNameLst>
                                          <p:attrName>ppt_x</p:attrName>
                                        </p:attrNameLst>
                                      </p:cBhvr>
                                      <p:tavLst>
                                        <p:tav tm="0">
                                          <p:val>
                                            <p:strVal val="0-#ppt_w/2"/>
                                          </p:val>
                                        </p:tav>
                                        <p:tav tm="100000">
                                          <p:val>
                                            <p:strVal val="#ppt_x"/>
                                          </p:val>
                                        </p:tav>
                                      </p:tavLst>
                                    </p:anim>
                                    <p:anim calcmode="lin" valueType="num">
                                      <p:cBhvr additive="base">
                                        <p:cTn id="12" dur="500" fill="hold"/>
                                        <p:tgtEl>
                                          <p:spTgt spid="1348611"/>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1348610"/>
                                        </p:tgtEl>
                                        <p:attrNameLst>
                                          <p:attrName>style.visibility</p:attrName>
                                        </p:attrNameLst>
                                      </p:cBhvr>
                                      <p:to>
                                        <p:strVal val="visible"/>
                                      </p:to>
                                    </p:set>
                                    <p:anim calcmode="lin" valueType="num">
                                      <p:cBhvr additive="base">
                                        <p:cTn id="16" dur="500" fill="hold"/>
                                        <p:tgtEl>
                                          <p:spTgt spid="1348610"/>
                                        </p:tgtEl>
                                        <p:attrNameLst>
                                          <p:attrName>ppt_x</p:attrName>
                                        </p:attrNameLst>
                                      </p:cBhvr>
                                      <p:tavLst>
                                        <p:tav tm="0">
                                          <p:val>
                                            <p:strVal val="0-#ppt_w/2"/>
                                          </p:val>
                                        </p:tav>
                                        <p:tav tm="100000">
                                          <p:val>
                                            <p:strVal val="#ppt_x"/>
                                          </p:val>
                                        </p:tav>
                                      </p:tavLst>
                                    </p:anim>
                                    <p:anim calcmode="lin" valueType="num">
                                      <p:cBhvr additive="base">
                                        <p:cTn id="17" dur="500" fill="hold"/>
                                        <p:tgtEl>
                                          <p:spTgt spid="1348610"/>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9" presetClass="entr" presetSubtype="0" fill="hold" grpId="0" nodeType="afterEffect">
                                  <p:stCondLst>
                                    <p:cond delay="0"/>
                                  </p:stCondLst>
                                  <p:childTnLst>
                                    <p:set>
                                      <p:cBhvr>
                                        <p:cTn id="20" dur="1" fill="hold">
                                          <p:stCondLst>
                                            <p:cond delay="0"/>
                                          </p:stCondLst>
                                        </p:cTn>
                                        <p:tgtEl>
                                          <p:spTgt spid="1348613"/>
                                        </p:tgtEl>
                                        <p:attrNameLst>
                                          <p:attrName>style.visibility</p:attrName>
                                        </p:attrNameLst>
                                      </p:cBhvr>
                                      <p:to>
                                        <p:strVal val="visible"/>
                                      </p:to>
                                    </p:set>
                                    <p:animEffect transition="in" filter="dissolve">
                                      <p:cBhvr>
                                        <p:cTn id="21" dur="500"/>
                                        <p:tgtEl>
                                          <p:spTgt spid="13486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48610" grpId="0" animBg="1"/>
      <p:bldP spid="1348613"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1363" name="Rectangle 2"/>
          <p:cNvSpPr>
            <a:spLocks noChangeArrowheads="1"/>
          </p:cNvSpPr>
          <p:nvPr/>
        </p:nvSpPr>
        <p:spPr bwMode="auto">
          <a:xfrm>
            <a:off x="1693863" y="1905000"/>
            <a:ext cx="6765925" cy="4343400"/>
          </a:xfrm>
          <a:prstGeom prst="rect">
            <a:avLst/>
          </a:prstGeom>
          <a:gradFill rotWithShape="0">
            <a:gsLst>
              <a:gs pos="0">
                <a:srgbClr val="003399"/>
              </a:gs>
              <a:gs pos="100000">
                <a:schemeClr val="tx1"/>
              </a:gs>
            </a:gsLst>
            <a:lin ang="5400000" scaled="1"/>
          </a:gradFill>
          <a:ln w="28575">
            <a:solidFill>
              <a:srgbClr val="FF0000"/>
            </a:solidFill>
            <a:miter lim="800000"/>
            <a:headEnd/>
            <a:tailEnd/>
          </a:ln>
        </p:spPr>
        <p:txBody>
          <a:bodyPr/>
          <a:lstStyle/>
          <a:p>
            <a:pPr marL="342900" indent="-342900">
              <a:spcBef>
                <a:spcPct val="20000"/>
              </a:spcBef>
              <a:buClr>
                <a:srgbClr val="FFCC00"/>
              </a:buClr>
              <a:buSzPct val="130000"/>
            </a:pPr>
            <a:endParaRPr lang="en-GB" sz="2000" b="1">
              <a:solidFill>
                <a:schemeClr val="bg1"/>
              </a:solidFill>
            </a:endParaRPr>
          </a:p>
        </p:txBody>
      </p:sp>
      <p:sp>
        <p:nvSpPr>
          <p:cNvPr id="271364" name="Rectangle 3"/>
          <p:cNvSpPr>
            <a:spLocks noChangeArrowheads="1"/>
          </p:cNvSpPr>
          <p:nvPr/>
        </p:nvSpPr>
        <p:spPr bwMode="auto">
          <a:xfrm>
            <a:off x="981075" y="4799013"/>
            <a:ext cx="4378325" cy="581025"/>
          </a:xfrm>
          <a:prstGeom prst="rect">
            <a:avLst/>
          </a:prstGeom>
          <a:noFill/>
          <a:ln w="12699">
            <a:noFill/>
            <a:miter lim="800000"/>
            <a:headEnd/>
            <a:tailEnd/>
          </a:ln>
        </p:spPr>
        <p:txBody>
          <a:bodyPr wrap="none" anchor="ctr"/>
          <a:lstStyle/>
          <a:p>
            <a:endParaRPr lang="it-IT"/>
          </a:p>
        </p:txBody>
      </p:sp>
      <p:sp>
        <p:nvSpPr>
          <p:cNvPr id="271365" name="Rectangle 4"/>
          <p:cNvSpPr>
            <a:spLocks noChangeArrowheads="1"/>
          </p:cNvSpPr>
          <p:nvPr/>
        </p:nvSpPr>
        <p:spPr bwMode="auto">
          <a:xfrm>
            <a:off x="981075" y="4799013"/>
            <a:ext cx="4378325" cy="581025"/>
          </a:xfrm>
          <a:prstGeom prst="rect">
            <a:avLst/>
          </a:prstGeom>
          <a:noFill/>
          <a:ln w="12699">
            <a:noFill/>
            <a:miter lim="800000"/>
            <a:headEnd/>
            <a:tailEnd/>
          </a:ln>
        </p:spPr>
        <p:txBody>
          <a:bodyPr wrap="none" anchor="ctr"/>
          <a:lstStyle/>
          <a:p>
            <a:endParaRPr lang="it-IT"/>
          </a:p>
        </p:txBody>
      </p:sp>
      <p:sp>
        <p:nvSpPr>
          <p:cNvPr id="271366" name="Rectangle 5"/>
          <p:cNvSpPr>
            <a:spLocks noChangeArrowheads="1"/>
          </p:cNvSpPr>
          <p:nvPr/>
        </p:nvSpPr>
        <p:spPr bwMode="auto">
          <a:xfrm>
            <a:off x="342900" y="304800"/>
            <a:ext cx="8458200" cy="406400"/>
          </a:xfrm>
          <a:prstGeom prst="rect">
            <a:avLst/>
          </a:prstGeom>
          <a:noFill/>
          <a:ln w="9525">
            <a:noFill/>
            <a:miter lim="800000"/>
            <a:headEnd/>
            <a:tailEnd/>
          </a:ln>
        </p:spPr>
        <p:txBody>
          <a:bodyPr lIns="0" tIns="0" rIns="0" bIns="0" anchor="ctr">
            <a:spAutoFit/>
          </a:bodyPr>
          <a:lstStyle/>
          <a:p>
            <a:pPr algn="ctr">
              <a:lnSpc>
                <a:spcPct val="95000"/>
              </a:lnSpc>
            </a:pPr>
            <a:r>
              <a:rPr lang="it-IT" sz="2800" b="1">
                <a:solidFill>
                  <a:srgbClr val="FFCC00"/>
                </a:solidFill>
                <a:latin typeface="Tahoma" pitchFamily="34" charset="0"/>
              </a:rPr>
              <a:t>Prevalenza lifetime in Italia</a:t>
            </a:r>
          </a:p>
        </p:txBody>
      </p:sp>
      <p:sp>
        <p:nvSpPr>
          <p:cNvPr id="271367" name="Text Box 6"/>
          <p:cNvSpPr txBox="1">
            <a:spLocks noChangeArrowheads="1"/>
          </p:cNvSpPr>
          <p:nvPr/>
        </p:nvSpPr>
        <p:spPr bwMode="auto">
          <a:xfrm>
            <a:off x="1116013" y="6381750"/>
            <a:ext cx="7264400" cy="244475"/>
          </a:xfrm>
          <a:prstGeom prst="rect">
            <a:avLst/>
          </a:prstGeom>
          <a:noFill/>
          <a:ln w="9525">
            <a:noFill/>
            <a:miter lim="800000"/>
            <a:headEnd/>
            <a:tailEnd/>
          </a:ln>
        </p:spPr>
        <p:txBody>
          <a:bodyPr lIns="0" tIns="0" rIns="0" bIns="0" anchor="b">
            <a:spAutoFit/>
          </a:bodyPr>
          <a:lstStyle/>
          <a:p>
            <a:pPr algn="r" eaLnBrk="0" hangingPunct="0"/>
            <a:r>
              <a:rPr lang="it-IT" sz="1600" i="1">
                <a:solidFill>
                  <a:schemeClr val="bg1"/>
                </a:solidFill>
              </a:rPr>
              <a:t>Alonso et al, 2003</a:t>
            </a:r>
          </a:p>
        </p:txBody>
      </p:sp>
      <p:grpSp>
        <p:nvGrpSpPr>
          <p:cNvPr id="271368" name="Group 7"/>
          <p:cNvGrpSpPr>
            <a:grpSpLocks/>
          </p:cNvGrpSpPr>
          <p:nvPr/>
        </p:nvGrpSpPr>
        <p:grpSpPr bwMode="auto">
          <a:xfrm>
            <a:off x="2166938" y="2209800"/>
            <a:ext cx="6977062" cy="3770313"/>
            <a:chOff x="1296" y="1465"/>
            <a:chExt cx="4560" cy="2375"/>
          </a:xfrm>
        </p:grpSpPr>
        <p:sp>
          <p:nvSpPr>
            <p:cNvPr id="271372" name="Freeform 8"/>
            <p:cNvSpPr>
              <a:spLocks/>
            </p:cNvSpPr>
            <p:nvPr/>
          </p:nvSpPr>
          <p:spPr bwMode="auto">
            <a:xfrm>
              <a:off x="4666" y="2218"/>
              <a:ext cx="139" cy="206"/>
            </a:xfrm>
            <a:custGeom>
              <a:avLst/>
              <a:gdLst>
                <a:gd name="T0" fmla="*/ 21 w 159"/>
                <a:gd name="T1" fmla="*/ 59 h 305"/>
                <a:gd name="T2" fmla="*/ 21 w 159"/>
                <a:gd name="T3" fmla="*/ 50 h 305"/>
                <a:gd name="T4" fmla="*/ 15 w 159"/>
                <a:gd name="T5" fmla="*/ 45 h 305"/>
                <a:gd name="T6" fmla="*/ 11 w 159"/>
                <a:gd name="T7" fmla="*/ 40 h 305"/>
                <a:gd name="T8" fmla="*/ 5 w 159"/>
                <a:gd name="T9" fmla="*/ 36 h 305"/>
                <a:gd name="T10" fmla="*/ 3 w 159"/>
                <a:gd name="T11" fmla="*/ 31 h 305"/>
                <a:gd name="T12" fmla="*/ 2 w 159"/>
                <a:gd name="T13" fmla="*/ 28 h 305"/>
                <a:gd name="T14" fmla="*/ 0 w 159"/>
                <a:gd name="T15" fmla="*/ 20 h 305"/>
                <a:gd name="T16" fmla="*/ 3 w 159"/>
                <a:gd name="T17" fmla="*/ 14 h 305"/>
                <a:gd name="T18" fmla="*/ 8 w 159"/>
                <a:gd name="T19" fmla="*/ 8 h 305"/>
                <a:gd name="T20" fmla="*/ 15 w 159"/>
                <a:gd name="T21" fmla="*/ 5 h 305"/>
                <a:gd name="T22" fmla="*/ 20 w 159"/>
                <a:gd name="T23" fmla="*/ 3 h 305"/>
                <a:gd name="T24" fmla="*/ 29 w 159"/>
                <a:gd name="T25" fmla="*/ 1 h 305"/>
                <a:gd name="T26" fmla="*/ 43 w 159"/>
                <a:gd name="T27" fmla="*/ 0 h 305"/>
                <a:gd name="T28" fmla="*/ 58 w 159"/>
                <a:gd name="T29" fmla="*/ 1 h 305"/>
                <a:gd name="T30" fmla="*/ 68 w 159"/>
                <a:gd name="T31" fmla="*/ 1 h 305"/>
                <a:gd name="T32" fmla="*/ 81 w 159"/>
                <a:gd name="T33" fmla="*/ 5 h 305"/>
                <a:gd name="T34" fmla="*/ 87 w 159"/>
                <a:gd name="T35" fmla="*/ 8 h 305"/>
                <a:gd name="T36" fmla="*/ 91 w 159"/>
                <a:gd name="T37" fmla="*/ 11 h 305"/>
                <a:gd name="T38" fmla="*/ 94 w 159"/>
                <a:gd name="T39" fmla="*/ 16 h 305"/>
                <a:gd name="T40" fmla="*/ 93 w 159"/>
                <a:gd name="T41" fmla="*/ 23 h 305"/>
                <a:gd name="T42" fmla="*/ 88 w 159"/>
                <a:gd name="T43" fmla="*/ 30 h 305"/>
                <a:gd name="T44" fmla="*/ 82 w 159"/>
                <a:gd name="T45" fmla="*/ 37 h 305"/>
                <a:gd name="T46" fmla="*/ 77 w 159"/>
                <a:gd name="T47" fmla="*/ 41 h 305"/>
                <a:gd name="T48" fmla="*/ 72 w 159"/>
                <a:gd name="T49" fmla="*/ 45 h 305"/>
                <a:gd name="T50" fmla="*/ 66 w 159"/>
                <a:gd name="T51" fmla="*/ 50 h 305"/>
                <a:gd name="T52" fmla="*/ 66 w 159"/>
                <a:gd name="T53" fmla="*/ 57 h 305"/>
                <a:gd name="T54" fmla="*/ 65 w 159"/>
                <a:gd name="T55" fmla="*/ 61 h 305"/>
                <a:gd name="T56" fmla="*/ 56 w 159"/>
                <a:gd name="T57" fmla="*/ 63 h 305"/>
                <a:gd name="T58" fmla="*/ 45 w 159"/>
                <a:gd name="T59" fmla="*/ 63 h 305"/>
                <a:gd name="T60" fmla="*/ 33 w 159"/>
                <a:gd name="T61" fmla="*/ 63 h 305"/>
                <a:gd name="T62" fmla="*/ 26 w 159"/>
                <a:gd name="T63" fmla="*/ 61 h 305"/>
                <a:gd name="T64" fmla="*/ 21 w 159"/>
                <a:gd name="T65" fmla="*/ 59 h 305"/>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59"/>
                <a:gd name="T100" fmla="*/ 0 h 305"/>
                <a:gd name="T101" fmla="*/ 159 w 159"/>
                <a:gd name="T102" fmla="*/ 305 h 305"/>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59" h="305">
                  <a:moveTo>
                    <a:pt x="37" y="285"/>
                  </a:moveTo>
                  <a:lnTo>
                    <a:pt x="37" y="239"/>
                  </a:lnTo>
                  <a:lnTo>
                    <a:pt x="26" y="214"/>
                  </a:lnTo>
                  <a:lnTo>
                    <a:pt x="19" y="194"/>
                  </a:lnTo>
                  <a:lnTo>
                    <a:pt x="9" y="170"/>
                  </a:lnTo>
                  <a:lnTo>
                    <a:pt x="4" y="150"/>
                  </a:lnTo>
                  <a:lnTo>
                    <a:pt x="2" y="134"/>
                  </a:lnTo>
                  <a:lnTo>
                    <a:pt x="0" y="93"/>
                  </a:lnTo>
                  <a:lnTo>
                    <a:pt x="4" y="65"/>
                  </a:lnTo>
                  <a:lnTo>
                    <a:pt x="14" y="40"/>
                  </a:lnTo>
                  <a:lnTo>
                    <a:pt x="25" y="23"/>
                  </a:lnTo>
                  <a:lnTo>
                    <a:pt x="34" y="14"/>
                  </a:lnTo>
                  <a:lnTo>
                    <a:pt x="50" y="4"/>
                  </a:lnTo>
                  <a:lnTo>
                    <a:pt x="73" y="0"/>
                  </a:lnTo>
                  <a:lnTo>
                    <a:pt x="98" y="1"/>
                  </a:lnTo>
                  <a:lnTo>
                    <a:pt x="117" y="7"/>
                  </a:lnTo>
                  <a:lnTo>
                    <a:pt x="138" y="24"/>
                  </a:lnTo>
                  <a:lnTo>
                    <a:pt x="148" y="40"/>
                  </a:lnTo>
                  <a:lnTo>
                    <a:pt x="155" y="55"/>
                  </a:lnTo>
                  <a:lnTo>
                    <a:pt x="159" y="76"/>
                  </a:lnTo>
                  <a:lnTo>
                    <a:pt x="158" y="112"/>
                  </a:lnTo>
                  <a:lnTo>
                    <a:pt x="152" y="145"/>
                  </a:lnTo>
                  <a:lnTo>
                    <a:pt x="140" y="177"/>
                  </a:lnTo>
                  <a:lnTo>
                    <a:pt x="132" y="199"/>
                  </a:lnTo>
                  <a:lnTo>
                    <a:pt x="124" y="217"/>
                  </a:lnTo>
                  <a:lnTo>
                    <a:pt x="114" y="239"/>
                  </a:lnTo>
                  <a:lnTo>
                    <a:pt x="112" y="274"/>
                  </a:lnTo>
                  <a:lnTo>
                    <a:pt x="111" y="292"/>
                  </a:lnTo>
                  <a:lnTo>
                    <a:pt x="96" y="302"/>
                  </a:lnTo>
                  <a:lnTo>
                    <a:pt x="78" y="305"/>
                  </a:lnTo>
                  <a:lnTo>
                    <a:pt x="57" y="302"/>
                  </a:lnTo>
                  <a:lnTo>
                    <a:pt x="45" y="295"/>
                  </a:lnTo>
                  <a:lnTo>
                    <a:pt x="37" y="285"/>
                  </a:lnTo>
                  <a:close/>
                </a:path>
              </a:pathLst>
            </a:custGeom>
            <a:solidFill>
              <a:srgbClr val="FF7F7F"/>
            </a:solidFill>
            <a:ln w="9525">
              <a:noFill/>
              <a:round/>
              <a:headEnd/>
              <a:tailEnd/>
            </a:ln>
            <a:effectLst>
              <a:prstShdw prst="shdw17" dist="17961" dir="2700000">
                <a:srgbClr val="994C4C"/>
              </a:prstShdw>
            </a:effectLst>
          </p:spPr>
          <p:txBody>
            <a:bodyPr/>
            <a:lstStyle/>
            <a:p>
              <a:endParaRPr lang="it-IT"/>
            </a:p>
          </p:txBody>
        </p:sp>
        <p:sp>
          <p:nvSpPr>
            <p:cNvPr id="271373" name="Freeform 9"/>
            <p:cNvSpPr>
              <a:spLocks/>
            </p:cNvSpPr>
            <p:nvPr/>
          </p:nvSpPr>
          <p:spPr bwMode="auto">
            <a:xfrm>
              <a:off x="4643" y="2208"/>
              <a:ext cx="180" cy="141"/>
            </a:xfrm>
            <a:custGeom>
              <a:avLst/>
              <a:gdLst>
                <a:gd name="T0" fmla="*/ 9 w 206"/>
                <a:gd name="T1" fmla="*/ 37 h 209"/>
                <a:gd name="T2" fmla="*/ 3 w 206"/>
                <a:gd name="T3" fmla="*/ 33 h 209"/>
                <a:gd name="T4" fmla="*/ 0 w 206"/>
                <a:gd name="T5" fmla="*/ 28 h 209"/>
                <a:gd name="T6" fmla="*/ 1 w 206"/>
                <a:gd name="T7" fmla="*/ 22 h 209"/>
                <a:gd name="T8" fmla="*/ 1 w 206"/>
                <a:gd name="T9" fmla="*/ 18 h 209"/>
                <a:gd name="T10" fmla="*/ 7 w 206"/>
                <a:gd name="T11" fmla="*/ 12 h 209"/>
                <a:gd name="T12" fmla="*/ 13 w 206"/>
                <a:gd name="T13" fmla="*/ 9 h 209"/>
                <a:gd name="T14" fmla="*/ 21 w 206"/>
                <a:gd name="T15" fmla="*/ 5 h 209"/>
                <a:gd name="T16" fmla="*/ 32 w 206"/>
                <a:gd name="T17" fmla="*/ 2 h 209"/>
                <a:gd name="T18" fmla="*/ 40 w 206"/>
                <a:gd name="T19" fmla="*/ 1 h 209"/>
                <a:gd name="T20" fmla="*/ 59 w 206"/>
                <a:gd name="T21" fmla="*/ 0 h 209"/>
                <a:gd name="T22" fmla="*/ 76 w 206"/>
                <a:gd name="T23" fmla="*/ 1 h 209"/>
                <a:gd name="T24" fmla="*/ 87 w 206"/>
                <a:gd name="T25" fmla="*/ 2 h 209"/>
                <a:gd name="T26" fmla="*/ 96 w 206"/>
                <a:gd name="T27" fmla="*/ 3 h 209"/>
                <a:gd name="T28" fmla="*/ 105 w 206"/>
                <a:gd name="T29" fmla="*/ 7 h 209"/>
                <a:gd name="T30" fmla="*/ 112 w 206"/>
                <a:gd name="T31" fmla="*/ 11 h 209"/>
                <a:gd name="T32" fmla="*/ 118 w 206"/>
                <a:gd name="T33" fmla="*/ 15 h 209"/>
                <a:gd name="T34" fmla="*/ 120 w 206"/>
                <a:gd name="T35" fmla="*/ 19 h 209"/>
                <a:gd name="T36" fmla="*/ 120 w 206"/>
                <a:gd name="T37" fmla="*/ 27 h 209"/>
                <a:gd name="T38" fmla="*/ 120 w 206"/>
                <a:gd name="T39" fmla="*/ 32 h 209"/>
                <a:gd name="T40" fmla="*/ 116 w 206"/>
                <a:gd name="T41" fmla="*/ 34 h 209"/>
                <a:gd name="T42" fmla="*/ 109 w 206"/>
                <a:gd name="T43" fmla="*/ 38 h 209"/>
                <a:gd name="T44" fmla="*/ 105 w 206"/>
                <a:gd name="T45" fmla="*/ 40 h 209"/>
                <a:gd name="T46" fmla="*/ 93 w 206"/>
                <a:gd name="T47" fmla="*/ 43 h 209"/>
                <a:gd name="T48" fmla="*/ 82 w 206"/>
                <a:gd name="T49" fmla="*/ 43 h 209"/>
                <a:gd name="T50" fmla="*/ 92 w 206"/>
                <a:gd name="T51" fmla="*/ 38 h 209"/>
                <a:gd name="T52" fmla="*/ 100 w 206"/>
                <a:gd name="T53" fmla="*/ 29 h 209"/>
                <a:gd name="T54" fmla="*/ 100 w 206"/>
                <a:gd name="T55" fmla="*/ 25 h 209"/>
                <a:gd name="T56" fmla="*/ 100 w 206"/>
                <a:gd name="T57" fmla="*/ 22 h 209"/>
                <a:gd name="T58" fmla="*/ 96 w 206"/>
                <a:gd name="T59" fmla="*/ 18 h 209"/>
                <a:gd name="T60" fmla="*/ 77 w 206"/>
                <a:gd name="T61" fmla="*/ 20 h 209"/>
                <a:gd name="T62" fmla="*/ 55 w 206"/>
                <a:gd name="T63" fmla="*/ 20 h 209"/>
                <a:gd name="T64" fmla="*/ 39 w 206"/>
                <a:gd name="T65" fmla="*/ 20 h 209"/>
                <a:gd name="T66" fmla="*/ 27 w 206"/>
                <a:gd name="T67" fmla="*/ 19 h 209"/>
                <a:gd name="T68" fmla="*/ 23 w 206"/>
                <a:gd name="T69" fmla="*/ 20 h 209"/>
                <a:gd name="T70" fmla="*/ 20 w 206"/>
                <a:gd name="T71" fmla="*/ 25 h 209"/>
                <a:gd name="T72" fmla="*/ 20 w 206"/>
                <a:gd name="T73" fmla="*/ 30 h 209"/>
                <a:gd name="T74" fmla="*/ 29 w 206"/>
                <a:gd name="T75" fmla="*/ 38 h 209"/>
                <a:gd name="T76" fmla="*/ 33 w 206"/>
                <a:gd name="T77" fmla="*/ 43 h 209"/>
                <a:gd name="T78" fmla="*/ 20 w 206"/>
                <a:gd name="T79" fmla="*/ 40 h 209"/>
                <a:gd name="T80" fmla="*/ 9 w 206"/>
                <a:gd name="T81" fmla="*/ 37 h 20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06"/>
                <a:gd name="T124" fmla="*/ 0 h 209"/>
                <a:gd name="T125" fmla="*/ 206 w 206"/>
                <a:gd name="T126" fmla="*/ 209 h 20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06" h="209">
                  <a:moveTo>
                    <a:pt x="15" y="181"/>
                  </a:moveTo>
                  <a:lnTo>
                    <a:pt x="3" y="160"/>
                  </a:lnTo>
                  <a:lnTo>
                    <a:pt x="0" y="137"/>
                  </a:lnTo>
                  <a:lnTo>
                    <a:pt x="1" y="108"/>
                  </a:lnTo>
                  <a:lnTo>
                    <a:pt x="1" y="87"/>
                  </a:lnTo>
                  <a:lnTo>
                    <a:pt x="11" y="59"/>
                  </a:lnTo>
                  <a:lnTo>
                    <a:pt x="23" y="42"/>
                  </a:lnTo>
                  <a:lnTo>
                    <a:pt x="35" y="26"/>
                  </a:lnTo>
                  <a:lnTo>
                    <a:pt x="55" y="9"/>
                  </a:lnTo>
                  <a:lnTo>
                    <a:pt x="70" y="3"/>
                  </a:lnTo>
                  <a:lnTo>
                    <a:pt x="102" y="0"/>
                  </a:lnTo>
                  <a:lnTo>
                    <a:pt x="129" y="2"/>
                  </a:lnTo>
                  <a:lnTo>
                    <a:pt x="149" y="9"/>
                  </a:lnTo>
                  <a:lnTo>
                    <a:pt x="165" y="16"/>
                  </a:lnTo>
                  <a:lnTo>
                    <a:pt x="180" y="35"/>
                  </a:lnTo>
                  <a:lnTo>
                    <a:pt x="191" y="52"/>
                  </a:lnTo>
                  <a:lnTo>
                    <a:pt x="201" y="70"/>
                  </a:lnTo>
                  <a:lnTo>
                    <a:pt x="206" y="91"/>
                  </a:lnTo>
                  <a:lnTo>
                    <a:pt x="206" y="129"/>
                  </a:lnTo>
                  <a:lnTo>
                    <a:pt x="206" y="155"/>
                  </a:lnTo>
                  <a:lnTo>
                    <a:pt x="199" y="166"/>
                  </a:lnTo>
                  <a:lnTo>
                    <a:pt x="188" y="183"/>
                  </a:lnTo>
                  <a:lnTo>
                    <a:pt x="180" y="196"/>
                  </a:lnTo>
                  <a:lnTo>
                    <a:pt x="160" y="204"/>
                  </a:lnTo>
                  <a:lnTo>
                    <a:pt x="142" y="209"/>
                  </a:lnTo>
                  <a:lnTo>
                    <a:pt x="157" y="183"/>
                  </a:lnTo>
                  <a:lnTo>
                    <a:pt x="171" y="139"/>
                  </a:lnTo>
                  <a:lnTo>
                    <a:pt x="173" y="121"/>
                  </a:lnTo>
                  <a:lnTo>
                    <a:pt x="171" y="107"/>
                  </a:lnTo>
                  <a:lnTo>
                    <a:pt x="165" y="87"/>
                  </a:lnTo>
                  <a:lnTo>
                    <a:pt x="133" y="98"/>
                  </a:lnTo>
                  <a:lnTo>
                    <a:pt x="94" y="98"/>
                  </a:lnTo>
                  <a:lnTo>
                    <a:pt x="67" y="95"/>
                  </a:lnTo>
                  <a:lnTo>
                    <a:pt x="46" y="90"/>
                  </a:lnTo>
                  <a:lnTo>
                    <a:pt x="39" y="100"/>
                  </a:lnTo>
                  <a:lnTo>
                    <a:pt x="34" y="121"/>
                  </a:lnTo>
                  <a:lnTo>
                    <a:pt x="34" y="142"/>
                  </a:lnTo>
                  <a:lnTo>
                    <a:pt x="49" y="185"/>
                  </a:lnTo>
                  <a:lnTo>
                    <a:pt x="57" y="209"/>
                  </a:lnTo>
                  <a:lnTo>
                    <a:pt x="34" y="195"/>
                  </a:lnTo>
                  <a:lnTo>
                    <a:pt x="15" y="181"/>
                  </a:lnTo>
                  <a:close/>
                </a:path>
              </a:pathLst>
            </a:custGeom>
            <a:solidFill>
              <a:srgbClr val="000000"/>
            </a:solidFill>
            <a:ln w="9525">
              <a:noFill/>
              <a:round/>
              <a:headEnd/>
              <a:tailEnd/>
            </a:ln>
            <a:effectLst>
              <a:prstShdw prst="shdw17" dist="17961" dir="2700000">
                <a:srgbClr val="000000"/>
              </a:prstShdw>
            </a:effectLst>
          </p:spPr>
          <p:txBody>
            <a:bodyPr/>
            <a:lstStyle/>
            <a:p>
              <a:endParaRPr lang="it-IT"/>
            </a:p>
          </p:txBody>
        </p:sp>
        <p:sp>
          <p:nvSpPr>
            <p:cNvPr id="271374" name="Oval 10"/>
            <p:cNvSpPr>
              <a:spLocks noChangeArrowheads="1"/>
            </p:cNvSpPr>
            <p:nvPr/>
          </p:nvSpPr>
          <p:spPr bwMode="auto">
            <a:xfrm>
              <a:off x="4663" y="2315"/>
              <a:ext cx="17" cy="18"/>
            </a:xfrm>
            <a:prstGeom prst="ellipse">
              <a:avLst/>
            </a:prstGeom>
            <a:solidFill>
              <a:srgbClr val="005F7F"/>
            </a:solidFill>
            <a:ln w="9525">
              <a:noFill/>
              <a:round/>
              <a:headEnd/>
              <a:tailEnd/>
            </a:ln>
            <a:effectLst>
              <a:prstShdw prst="shdw17" dist="17961" dir="2700000">
                <a:srgbClr val="00394C"/>
              </a:prstShdw>
            </a:effectLst>
          </p:spPr>
          <p:txBody>
            <a:bodyPr/>
            <a:lstStyle/>
            <a:p>
              <a:endParaRPr lang="it-IT"/>
            </a:p>
          </p:txBody>
        </p:sp>
        <p:sp>
          <p:nvSpPr>
            <p:cNvPr id="271375" name="Oval 11"/>
            <p:cNvSpPr>
              <a:spLocks noChangeArrowheads="1"/>
            </p:cNvSpPr>
            <p:nvPr/>
          </p:nvSpPr>
          <p:spPr bwMode="auto">
            <a:xfrm>
              <a:off x="4787" y="2318"/>
              <a:ext cx="18" cy="18"/>
            </a:xfrm>
            <a:prstGeom prst="ellipse">
              <a:avLst/>
            </a:prstGeom>
            <a:solidFill>
              <a:srgbClr val="005F7F"/>
            </a:solidFill>
            <a:ln w="9525">
              <a:noFill/>
              <a:round/>
              <a:headEnd/>
              <a:tailEnd/>
            </a:ln>
            <a:effectLst>
              <a:prstShdw prst="shdw17" dist="17961" dir="2700000">
                <a:srgbClr val="00394C"/>
              </a:prstShdw>
            </a:effectLst>
          </p:spPr>
          <p:txBody>
            <a:bodyPr/>
            <a:lstStyle/>
            <a:p>
              <a:endParaRPr lang="it-IT"/>
            </a:p>
          </p:txBody>
        </p:sp>
        <p:sp>
          <p:nvSpPr>
            <p:cNvPr id="271376" name="Freeform 12"/>
            <p:cNvSpPr>
              <a:spLocks/>
            </p:cNvSpPr>
            <p:nvPr/>
          </p:nvSpPr>
          <p:spPr bwMode="auto">
            <a:xfrm>
              <a:off x="4634" y="3118"/>
              <a:ext cx="173" cy="394"/>
            </a:xfrm>
            <a:custGeom>
              <a:avLst/>
              <a:gdLst>
                <a:gd name="T0" fmla="*/ 26 w 198"/>
                <a:gd name="T1" fmla="*/ 0 h 585"/>
                <a:gd name="T2" fmla="*/ 24 w 198"/>
                <a:gd name="T3" fmla="*/ 14 h 585"/>
                <a:gd name="T4" fmla="*/ 21 w 198"/>
                <a:gd name="T5" fmla="*/ 30 h 585"/>
                <a:gd name="T6" fmla="*/ 21 w 198"/>
                <a:gd name="T7" fmla="*/ 46 h 585"/>
                <a:gd name="T8" fmla="*/ 24 w 198"/>
                <a:gd name="T9" fmla="*/ 61 h 585"/>
                <a:gd name="T10" fmla="*/ 24 w 198"/>
                <a:gd name="T11" fmla="*/ 73 h 585"/>
                <a:gd name="T12" fmla="*/ 24 w 198"/>
                <a:gd name="T13" fmla="*/ 88 h 585"/>
                <a:gd name="T14" fmla="*/ 22 w 198"/>
                <a:gd name="T15" fmla="*/ 95 h 585"/>
                <a:gd name="T16" fmla="*/ 6 w 198"/>
                <a:gd name="T17" fmla="*/ 113 h 585"/>
                <a:gd name="T18" fmla="*/ 0 w 198"/>
                <a:gd name="T19" fmla="*/ 120 h 585"/>
                <a:gd name="T20" fmla="*/ 25 w 198"/>
                <a:gd name="T21" fmla="*/ 120 h 585"/>
                <a:gd name="T22" fmla="*/ 36 w 198"/>
                <a:gd name="T23" fmla="*/ 112 h 585"/>
                <a:gd name="T24" fmla="*/ 45 w 198"/>
                <a:gd name="T25" fmla="*/ 102 h 585"/>
                <a:gd name="T26" fmla="*/ 48 w 198"/>
                <a:gd name="T27" fmla="*/ 88 h 585"/>
                <a:gd name="T28" fmla="*/ 62 w 198"/>
                <a:gd name="T29" fmla="*/ 46 h 585"/>
                <a:gd name="T30" fmla="*/ 67 w 198"/>
                <a:gd name="T31" fmla="*/ 35 h 585"/>
                <a:gd name="T32" fmla="*/ 64 w 198"/>
                <a:gd name="T33" fmla="*/ 57 h 585"/>
                <a:gd name="T34" fmla="*/ 68 w 198"/>
                <a:gd name="T35" fmla="*/ 71 h 585"/>
                <a:gd name="T36" fmla="*/ 70 w 198"/>
                <a:gd name="T37" fmla="*/ 84 h 585"/>
                <a:gd name="T38" fmla="*/ 66 w 198"/>
                <a:gd name="T39" fmla="*/ 95 h 585"/>
                <a:gd name="T40" fmla="*/ 69 w 198"/>
                <a:gd name="T41" fmla="*/ 101 h 585"/>
                <a:gd name="T42" fmla="*/ 85 w 198"/>
                <a:gd name="T43" fmla="*/ 119 h 585"/>
                <a:gd name="T44" fmla="*/ 100 w 198"/>
                <a:gd name="T45" fmla="*/ 119 h 585"/>
                <a:gd name="T46" fmla="*/ 107 w 198"/>
                <a:gd name="T47" fmla="*/ 119 h 585"/>
                <a:gd name="T48" fmla="*/ 115 w 198"/>
                <a:gd name="T49" fmla="*/ 114 h 585"/>
                <a:gd name="T50" fmla="*/ 93 w 198"/>
                <a:gd name="T51" fmla="*/ 95 h 585"/>
                <a:gd name="T52" fmla="*/ 104 w 198"/>
                <a:gd name="T53" fmla="*/ 53 h 585"/>
                <a:gd name="T54" fmla="*/ 108 w 198"/>
                <a:gd name="T55" fmla="*/ 34 h 585"/>
                <a:gd name="T56" fmla="*/ 108 w 198"/>
                <a:gd name="T57" fmla="*/ 1 h 585"/>
                <a:gd name="T58" fmla="*/ 26 w 198"/>
                <a:gd name="T59" fmla="*/ 0 h 585"/>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98"/>
                <a:gd name="T91" fmla="*/ 0 h 585"/>
                <a:gd name="T92" fmla="*/ 198 w 198"/>
                <a:gd name="T93" fmla="*/ 585 h 585"/>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98" h="585">
                  <a:moveTo>
                    <a:pt x="45" y="0"/>
                  </a:moveTo>
                  <a:lnTo>
                    <a:pt x="40" y="69"/>
                  </a:lnTo>
                  <a:lnTo>
                    <a:pt x="36" y="147"/>
                  </a:lnTo>
                  <a:lnTo>
                    <a:pt x="36" y="225"/>
                  </a:lnTo>
                  <a:lnTo>
                    <a:pt x="40" y="298"/>
                  </a:lnTo>
                  <a:lnTo>
                    <a:pt x="41" y="356"/>
                  </a:lnTo>
                  <a:lnTo>
                    <a:pt x="41" y="429"/>
                  </a:lnTo>
                  <a:lnTo>
                    <a:pt x="38" y="460"/>
                  </a:lnTo>
                  <a:lnTo>
                    <a:pt x="10" y="550"/>
                  </a:lnTo>
                  <a:lnTo>
                    <a:pt x="0" y="584"/>
                  </a:lnTo>
                  <a:lnTo>
                    <a:pt x="44" y="585"/>
                  </a:lnTo>
                  <a:lnTo>
                    <a:pt x="62" y="545"/>
                  </a:lnTo>
                  <a:lnTo>
                    <a:pt x="75" y="499"/>
                  </a:lnTo>
                  <a:lnTo>
                    <a:pt x="82" y="425"/>
                  </a:lnTo>
                  <a:lnTo>
                    <a:pt x="107" y="225"/>
                  </a:lnTo>
                  <a:lnTo>
                    <a:pt x="116" y="169"/>
                  </a:lnTo>
                  <a:lnTo>
                    <a:pt x="109" y="278"/>
                  </a:lnTo>
                  <a:lnTo>
                    <a:pt x="117" y="344"/>
                  </a:lnTo>
                  <a:lnTo>
                    <a:pt x="119" y="406"/>
                  </a:lnTo>
                  <a:lnTo>
                    <a:pt x="114" y="463"/>
                  </a:lnTo>
                  <a:lnTo>
                    <a:pt x="118" y="490"/>
                  </a:lnTo>
                  <a:lnTo>
                    <a:pt x="145" y="575"/>
                  </a:lnTo>
                  <a:lnTo>
                    <a:pt x="170" y="576"/>
                  </a:lnTo>
                  <a:lnTo>
                    <a:pt x="183" y="576"/>
                  </a:lnTo>
                  <a:lnTo>
                    <a:pt x="198" y="559"/>
                  </a:lnTo>
                  <a:lnTo>
                    <a:pt x="160" y="463"/>
                  </a:lnTo>
                  <a:lnTo>
                    <a:pt x="179" y="259"/>
                  </a:lnTo>
                  <a:lnTo>
                    <a:pt x="186" y="164"/>
                  </a:lnTo>
                  <a:lnTo>
                    <a:pt x="186" y="3"/>
                  </a:lnTo>
                  <a:lnTo>
                    <a:pt x="45" y="0"/>
                  </a:lnTo>
                  <a:close/>
                </a:path>
              </a:pathLst>
            </a:custGeom>
            <a:solidFill>
              <a:srgbClr val="FF7F7F"/>
            </a:solidFill>
            <a:ln w="9525">
              <a:noFill/>
              <a:round/>
              <a:headEnd/>
              <a:tailEnd/>
            </a:ln>
            <a:effectLst>
              <a:prstShdw prst="shdw17" dist="17961" dir="2700000">
                <a:srgbClr val="994C4C"/>
              </a:prstShdw>
            </a:effectLst>
          </p:spPr>
          <p:txBody>
            <a:bodyPr/>
            <a:lstStyle/>
            <a:p>
              <a:endParaRPr lang="it-IT"/>
            </a:p>
          </p:txBody>
        </p:sp>
        <p:sp>
          <p:nvSpPr>
            <p:cNvPr id="271377" name="Freeform 13"/>
            <p:cNvSpPr>
              <a:spLocks/>
            </p:cNvSpPr>
            <p:nvPr/>
          </p:nvSpPr>
          <p:spPr bwMode="auto">
            <a:xfrm>
              <a:off x="4571" y="2639"/>
              <a:ext cx="87" cy="382"/>
            </a:xfrm>
            <a:custGeom>
              <a:avLst/>
              <a:gdLst>
                <a:gd name="T0" fmla="*/ 3 w 100"/>
                <a:gd name="T1" fmla="*/ 0 h 566"/>
                <a:gd name="T2" fmla="*/ 0 w 100"/>
                <a:gd name="T3" fmla="*/ 26 h 566"/>
                <a:gd name="T4" fmla="*/ 9 w 100"/>
                <a:gd name="T5" fmla="*/ 63 h 566"/>
                <a:gd name="T6" fmla="*/ 17 w 100"/>
                <a:gd name="T7" fmla="*/ 94 h 566"/>
                <a:gd name="T8" fmla="*/ 32 w 100"/>
                <a:gd name="T9" fmla="*/ 114 h 566"/>
                <a:gd name="T10" fmla="*/ 38 w 100"/>
                <a:gd name="T11" fmla="*/ 117 h 566"/>
                <a:gd name="T12" fmla="*/ 43 w 100"/>
                <a:gd name="T13" fmla="*/ 112 h 566"/>
                <a:gd name="T14" fmla="*/ 44 w 100"/>
                <a:gd name="T15" fmla="*/ 99 h 566"/>
                <a:gd name="T16" fmla="*/ 57 w 100"/>
                <a:gd name="T17" fmla="*/ 95 h 566"/>
                <a:gd name="T18" fmla="*/ 40 w 100"/>
                <a:gd name="T19" fmla="*/ 84 h 566"/>
                <a:gd name="T20" fmla="*/ 29 w 100"/>
                <a:gd name="T21" fmla="*/ 78 h 566"/>
                <a:gd name="T22" fmla="*/ 30 w 100"/>
                <a:gd name="T23" fmla="*/ 24 h 566"/>
                <a:gd name="T24" fmla="*/ 36 w 100"/>
                <a:gd name="T25" fmla="*/ 2 h 566"/>
                <a:gd name="T26" fmla="*/ 3 w 100"/>
                <a:gd name="T27" fmla="*/ 0 h 56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0"/>
                <a:gd name="T43" fmla="*/ 0 h 566"/>
                <a:gd name="T44" fmla="*/ 100 w 100"/>
                <a:gd name="T45" fmla="*/ 566 h 56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0" h="566">
                  <a:moveTo>
                    <a:pt x="5" y="0"/>
                  </a:moveTo>
                  <a:lnTo>
                    <a:pt x="0" y="128"/>
                  </a:lnTo>
                  <a:lnTo>
                    <a:pt x="16" y="304"/>
                  </a:lnTo>
                  <a:lnTo>
                    <a:pt x="30" y="456"/>
                  </a:lnTo>
                  <a:lnTo>
                    <a:pt x="55" y="549"/>
                  </a:lnTo>
                  <a:lnTo>
                    <a:pt x="66" y="566"/>
                  </a:lnTo>
                  <a:lnTo>
                    <a:pt x="74" y="540"/>
                  </a:lnTo>
                  <a:lnTo>
                    <a:pt x="77" y="475"/>
                  </a:lnTo>
                  <a:lnTo>
                    <a:pt x="100" y="458"/>
                  </a:lnTo>
                  <a:lnTo>
                    <a:pt x="70" y="406"/>
                  </a:lnTo>
                  <a:lnTo>
                    <a:pt x="50" y="376"/>
                  </a:lnTo>
                  <a:lnTo>
                    <a:pt x="52" y="115"/>
                  </a:lnTo>
                  <a:lnTo>
                    <a:pt x="62" y="10"/>
                  </a:lnTo>
                  <a:lnTo>
                    <a:pt x="5" y="0"/>
                  </a:lnTo>
                  <a:close/>
                </a:path>
              </a:pathLst>
            </a:custGeom>
            <a:solidFill>
              <a:srgbClr val="FF7F7F"/>
            </a:solidFill>
            <a:ln w="9525">
              <a:noFill/>
              <a:round/>
              <a:headEnd/>
              <a:tailEnd/>
            </a:ln>
            <a:effectLst>
              <a:prstShdw prst="shdw17" dist="17961" dir="2700000">
                <a:srgbClr val="994C4C"/>
              </a:prstShdw>
            </a:effectLst>
          </p:spPr>
          <p:txBody>
            <a:bodyPr/>
            <a:lstStyle/>
            <a:p>
              <a:endParaRPr lang="it-IT"/>
            </a:p>
          </p:txBody>
        </p:sp>
        <p:sp>
          <p:nvSpPr>
            <p:cNvPr id="271378" name="Freeform 14"/>
            <p:cNvSpPr>
              <a:spLocks/>
            </p:cNvSpPr>
            <p:nvPr/>
          </p:nvSpPr>
          <p:spPr bwMode="auto">
            <a:xfrm>
              <a:off x="4814" y="2628"/>
              <a:ext cx="76" cy="357"/>
            </a:xfrm>
            <a:custGeom>
              <a:avLst/>
              <a:gdLst>
                <a:gd name="T0" fmla="*/ 15 w 87"/>
                <a:gd name="T1" fmla="*/ 3 h 529"/>
                <a:gd name="T2" fmla="*/ 21 w 87"/>
                <a:gd name="T3" fmla="*/ 23 h 529"/>
                <a:gd name="T4" fmla="*/ 21 w 87"/>
                <a:gd name="T5" fmla="*/ 70 h 529"/>
                <a:gd name="T6" fmla="*/ 0 w 87"/>
                <a:gd name="T7" fmla="*/ 89 h 529"/>
                <a:gd name="T8" fmla="*/ 5 w 87"/>
                <a:gd name="T9" fmla="*/ 91 h 529"/>
                <a:gd name="T10" fmla="*/ 0 w 87"/>
                <a:gd name="T11" fmla="*/ 101 h 529"/>
                <a:gd name="T12" fmla="*/ 4 w 87"/>
                <a:gd name="T13" fmla="*/ 110 h 529"/>
                <a:gd name="T14" fmla="*/ 21 w 87"/>
                <a:gd name="T15" fmla="*/ 96 h 529"/>
                <a:gd name="T16" fmla="*/ 36 w 87"/>
                <a:gd name="T17" fmla="*/ 72 h 529"/>
                <a:gd name="T18" fmla="*/ 51 w 87"/>
                <a:gd name="T19" fmla="*/ 18 h 529"/>
                <a:gd name="T20" fmla="*/ 45 w 87"/>
                <a:gd name="T21" fmla="*/ 0 h 529"/>
                <a:gd name="T22" fmla="*/ 15 w 87"/>
                <a:gd name="T23" fmla="*/ 3 h 52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7"/>
                <a:gd name="T37" fmla="*/ 0 h 529"/>
                <a:gd name="T38" fmla="*/ 87 w 87"/>
                <a:gd name="T39" fmla="*/ 529 h 52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7" h="529">
                  <a:moveTo>
                    <a:pt x="25" y="14"/>
                  </a:moveTo>
                  <a:lnTo>
                    <a:pt x="37" y="109"/>
                  </a:lnTo>
                  <a:lnTo>
                    <a:pt x="36" y="336"/>
                  </a:lnTo>
                  <a:lnTo>
                    <a:pt x="0" y="431"/>
                  </a:lnTo>
                  <a:lnTo>
                    <a:pt x="9" y="439"/>
                  </a:lnTo>
                  <a:lnTo>
                    <a:pt x="0" y="488"/>
                  </a:lnTo>
                  <a:lnTo>
                    <a:pt x="8" y="529"/>
                  </a:lnTo>
                  <a:lnTo>
                    <a:pt x="36" y="464"/>
                  </a:lnTo>
                  <a:lnTo>
                    <a:pt x="62" y="347"/>
                  </a:lnTo>
                  <a:lnTo>
                    <a:pt x="87" y="88"/>
                  </a:lnTo>
                  <a:lnTo>
                    <a:pt x="76" y="0"/>
                  </a:lnTo>
                  <a:lnTo>
                    <a:pt x="25" y="14"/>
                  </a:lnTo>
                  <a:close/>
                </a:path>
              </a:pathLst>
            </a:custGeom>
            <a:solidFill>
              <a:srgbClr val="FF7F7F"/>
            </a:solidFill>
            <a:ln w="9525">
              <a:noFill/>
              <a:round/>
              <a:headEnd/>
              <a:tailEnd/>
            </a:ln>
            <a:effectLst>
              <a:prstShdw prst="shdw17" dist="17961" dir="2700000">
                <a:srgbClr val="994C4C"/>
              </a:prstShdw>
            </a:effectLst>
          </p:spPr>
          <p:txBody>
            <a:bodyPr/>
            <a:lstStyle/>
            <a:p>
              <a:endParaRPr lang="it-IT"/>
            </a:p>
          </p:txBody>
        </p:sp>
        <p:sp>
          <p:nvSpPr>
            <p:cNvPr id="271379" name="Freeform 15"/>
            <p:cNvSpPr>
              <a:spLocks/>
            </p:cNvSpPr>
            <p:nvPr/>
          </p:nvSpPr>
          <p:spPr bwMode="auto">
            <a:xfrm>
              <a:off x="4625" y="3444"/>
              <a:ext cx="76" cy="108"/>
            </a:xfrm>
            <a:custGeom>
              <a:avLst/>
              <a:gdLst>
                <a:gd name="T0" fmla="*/ 9 w 87"/>
                <a:gd name="T1" fmla="*/ 16 h 160"/>
                <a:gd name="T2" fmla="*/ 3 w 87"/>
                <a:gd name="T3" fmla="*/ 22 h 160"/>
                <a:gd name="T4" fmla="*/ 0 w 87"/>
                <a:gd name="T5" fmla="*/ 26 h 160"/>
                <a:gd name="T6" fmla="*/ 0 w 87"/>
                <a:gd name="T7" fmla="*/ 28 h 160"/>
                <a:gd name="T8" fmla="*/ 3 w 87"/>
                <a:gd name="T9" fmla="*/ 30 h 160"/>
                <a:gd name="T10" fmla="*/ 5 w 87"/>
                <a:gd name="T11" fmla="*/ 32 h 160"/>
                <a:gd name="T12" fmla="*/ 11 w 87"/>
                <a:gd name="T13" fmla="*/ 33 h 160"/>
                <a:gd name="T14" fmla="*/ 21 w 87"/>
                <a:gd name="T15" fmla="*/ 33 h 160"/>
                <a:gd name="T16" fmla="*/ 29 w 87"/>
                <a:gd name="T17" fmla="*/ 32 h 160"/>
                <a:gd name="T18" fmla="*/ 35 w 87"/>
                <a:gd name="T19" fmla="*/ 28 h 160"/>
                <a:gd name="T20" fmla="*/ 41 w 87"/>
                <a:gd name="T21" fmla="*/ 24 h 160"/>
                <a:gd name="T22" fmla="*/ 45 w 87"/>
                <a:gd name="T23" fmla="*/ 15 h 160"/>
                <a:gd name="T24" fmla="*/ 51 w 87"/>
                <a:gd name="T25" fmla="*/ 6 h 160"/>
                <a:gd name="T26" fmla="*/ 51 w 87"/>
                <a:gd name="T27" fmla="*/ 0 h 160"/>
                <a:gd name="T28" fmla="*/ 39 w 87"/>
                <a:gd name="T29" fmla="*/ 13 h 160"/>
                <a:gd name="T30" fmla="*/ 31 w 87"/>
                <a:gd name="T31" fmla="*/ 21 h 160"/>
                <a:gd name="T32" fmla="*/ 18 w 87"/>
                <a:gd name="T33" fmla="*/ 21 h 160"/>
                <a:gd name="T34" fmla="*/ 8 w 87"/>
                <a:gd name="T35" fmla="*/ 20 h 160"/>
                <a:gd name="T36" fmla="*/ 9 w 87"/>
                <a:gd name="T37" fmla="*/ 16 h 16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7"/>
                <a:gd name="T58" fmla="*/ 0 h 160"/>
                <a:gd name="T59" fmla="*/ 87 w 87"/>
                <a:gd name="T60" fmla="*/ 160 h 16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7" h="160">
                  <a:moveTo>
                    <a:pt x="16" y="79"/>
                  </a:moveTo>
                  <a:lnTo>
                    <a:pt x="4" y="104"/>
                  </a:lnTo>
                  <a:lnTo>
                    <a:pt x="0" y="123"/>
                  </a:lnTo>
                  <a:lnTo>
                    <a:pt x="0" y="137"/>
                  </a:lnTo>
                  <a:lnTo>
                    <a:pt x="3" y="147"/>
                  </a:lnTo>
                  <a:lnTo>
                    <a:pt x="9" y="156"/>
                  </a:lnTo>
                  <a:lnTo>
                    <a:pt x="20" y="160"/>
                  </a:lnTo>
                  <a:lnTo>
                    <a:pt x="35" y="159"/>
                  </a:lnTo>
                  <a:lnTo>
                    <a:pt x="50" y="152"/>
                  </a:lnTo>
                  <a:lnTo>
                    <a:pt x="61" y="136"/>
                  </a:lnTo>
                  <a:lnTo>
                    <a:pt x="71" y="114"/>
                  </a:lnTo>
                  <a:lnTo>
                    <a:pt x="77" y="71"/>
                  </a:lnTo>
                  <a:lnTo>
                    <a:pt x="87" y="28"/>
                  </a:lnTo>
                  <a:lnTo>
                    <a:pt x="86" y="0"/>
                  </a:lnTo>
                  <a:lnTo>
                    <a:pt x="69" y="62"/>
                  </a:lnTo>
                  <a:lnTo>
                    <a:pt x="54" y="101"/>
                  </a:lnTo>
                  <a:lnTo>
                    <a:pt x="31" y="101"/>
                  </a:lnTo>
                  <a:lnTo>
                    <a:pt x="13" y="98"/>
                  </a:lnTo>
                  <a:lnTo>
                    <a:pt x="16" y="79"/>
                  </a:lnTo>
                  <a:close/>
                </a:path>
              </a:pathLst>
            </a:custGeom>
            <a:solidFill>
              <a:srgbClr val="663300"/>
            </a:solidFill>
            <a:ln w="9525">
              <a:noFill/>
              <a:round/>
              <a:headEnd/>
              <a:tailEnd/>
            </a:ln>
            <a:effectLst>
              <a:prstShdw prst="shdw17" dist="17961" dir="2700000">
                <a:srgbClr val="3D1F00"/>
              </a:prstShdw>
            </a:effectLst>
          </p:spPr>
          <p:txBody>
            <a:bodyPr/>
            <a:lstStyle/>
            <a:p>
              <a:endParaRPr lang="it-IT"/>
            </a:p>
          </p:txBody>
        </p:sp>
        <p:sp>
          <p:nvSpPr>
            <p:cNvPr id="271380" name="Freeform 16"/>
            <p:cNvSpPr>
              <a:spLocks/>
            </p:cNvSpPr>
            <p:nvPr/>
          </p:nvSpPr>
          <p:spPr bwMode="auto">
            <a:xfrm>
              <a:off x="4732" y="3433"/>
              <a:ext cx="86" cy="118"/>
            </a:xfrm>
            <a:custGeom>
              <a:avLst/>
              <a:gdLst>
                <a:gd name="T0" fmla="*/ 1 w 98"/>
                <a:gd name="T1" fmla="*/ 0 h 175"/>
                <a:gd name="T2" fmla="*/ 0 w 98"/>
                <a:gd name="T3" fmla="*/ 3 h 175"/>
                <a:gd name="T4" fmla="*/ 8 w 98"/>
                <a:gd name="T5" fmla="*/ 13 h 175"/>
                <a:gd name="T6" fmla="*/ 12 w 98"/>
                <a:gd name="T7" fmla="*/ 20 h 175"/>
                <a:gd name="T8" fmla="*/ 18 w 98"/>
                <a:gd name="T9" fmla="*/ 28 h 175"/>
                <a:gd name="T10" fmla="*/ 25 w 98"/>
                <a:gd name="T11" fmla="*/ 32 h 175"/>
                <a:gd name="T12" fmla="*/ 30 w 98"/>
                <a:gd name="T13" fmla="*/ 34 h 175"/>
                <a:gd name="T14" fmla="*/ 39 w 98"/>
                <a:gd name="T15" fmla="*/ 36 h 175"/>
                <a:gd name="T16" fmla="*/ 47 w 98"/>
                <a:gd name="T17" fmla="*/ 36 h 175"/>
                <a:gd name="T18" fmla="*/ 52 w 98"/>
                <a:gd name="T19" fmla="*/ 35 h 175"/>
                <a:gd name="T20" fmla="*/ 55 w 98"/>
                <a:gd name="T21" fmla="*/ 34 h 175"/>
                <a:gd name="T22" fmla="*/ 58 w 98"/>
                <a:gd name="T23" fmla="*/ 30 h 175"/>
                <a:gd name="T24" fmla="*/ 57 w 98"/>
                <a:gd name="T25" fmla="*/ 26 h 175"/>
                <a:gd name="T26" fmla="*/ 52 w 98"/>
                <a:gd name="T27" fmla="*/ 20 h 175"/>
                <a:gd name="T28" fmla="*/ 47 w 98"/>
                <a:gd name="T29" fmla="*/ 17 h 175"/>
                <a:gd name="T30" fmla="*/ 47 w 98"/>
                <a:gd name="T31" fmla="*/ 20 h 175"/>
                <a:gd name="T32" fmla="*/ 45 w 98"/>
                <a:gd name="T33" fmla="*/ 21 h 175"/>
                <a:gd name="T34" fmla="*/ 36 w 98"/>
                <a:gd name="T35" fmla="*/ 22 h 175"/>
                <a:gd name="T36" fmla="*/ 31 w 98"/>
                <a:gd name="T37" fmla="*/ 22 h 175"/>
                <a:gd name="T38" fmla="*/ 19 w 98"/>
                <a:gd name="T39" fmla="*/ 22 h 175"/>
                <a:gd name="T40" fmla="*/ 8 w 98"/>
                <a:gd name="T41" fmla="*/ 7 h 175"/>
                <a:gd name="T42" fmla="*/ 1 w 98"/>
                <a:gd name="T43" fmla="*/ 0 h 175"/>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98"/>
                <a:gd name="T67" fmla="*/ 0 h 175"/>
                <a:gd name="T68" fmla="*/ 98 w 98"/>
                <a:gd name="T69" fmla="*/ 175 h 175"/>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98" h="175">
                  <a:moveTo>
                    <a:pt x="1" y="0"/>
                  </a:moveTo>
                  <a:lnTo>
                    <a:pt x="0" y="18"/>
                  </a:lnTo>
                  <a:lnTo>
                    <a:pt x="13" y="62"/>
                  </a:lnTo>
                  <a:lnTo>
                    <a:pt x="21" y="98"/>
                  </a:lnTo>
                  <a:lnTo>
                    <a:pt x="31" y="133"/>
                  </a:lnTo>
                  <a:lnTo>
                    <a:pt x="41" y="152"/>
                  </a:lnTo>
                  <a:lnTo>
                    <a:pt x="51" y="166"/>
                  </a:lnTo>
                  <a:lnTo>
                    <a:pt x="65" y="172"/>
                  </a:lnTo>
                  <a:lnTo>
                    <a:pt x="80" y="175"/>
                  </a:lnTo>
                  <a:lnTo>
                    <a:pt x="87" y="169"/>
                  </a:lnTo>
                  <a:lnTo>
                    <a:pt x="94" y="165"/>
                  </a:lnTo>
                  <a:lnTo>
                    <a:pt x="98" y="147"/>
                  </a:lnTo>
                  <a:lnTo>
                    <a:pt x="96" y="124"/>
                  </a:lnTo>
                  <a:lnTo>
                    <a:pt x="87" y="97"/>
                  </a:lnTo>
                  <a:lnTo>
                    <a:pt x="81" y="82"/>
                  </a:lnTo>
                  <a:lnTo>
                    <a:pt x="78" y="95"/>
                  </a:lnTo>
                  <a:lnTo>
                    <a:pt x="75" y="101"/>
                  </a:lnTo>
                  <a:lnTo>
                    <a:pt x="62" y="106"/>
                  </a:lnTo>
                  <a:lnTo>
                    <a:pt x="52" y="107"/>
                  </a:lnTo>
                  <a:lnTo>
                    <a:pt x="32" y="103"/>
                  </a:lnTo>
                  <a:lnTo>
                    <a:pt x="13" y="35"/>
                  </a:lnTo>
                  <a:lnTo>
                    <a:pt x="1" y="0"/>
                  </a:lnTo>
                  <a:close/>
                </a:path>
              </a:pathLst>
            </a:custGeom>
            <a:solidFill>
              <a:srgbClr val="663300"/>
            </a:solidFill>
            <a:ln w="9525">
              <a:noFill/>
              <a:round/>
              <a:headEnd/>
              <a:tailEnd/>
            </a:ln>
            <a:effectLst>
              <a:prstShdw prst="shdw17" dist="17961" dir="2700000">
                <a:srgbClr val="3D1F00"/>
              </a:prstShdw>
            </a:effectLst>
          </p:spPr>
          <p:txBody>
            <a:bodyPr/>
            <a:lstStyle/>
            <a:p>
              <a:endParaRPr lang="it-IT"/>
            </a:p>
          </p:txBody>
        </p:sp>
        <p:sp>
          <p:nvSpPr>
            <p:cNvPr id="271381" name="Freeform 17" descr="Stuoia"/>
            <p:cNvSpPr>
              <a:spLocks/>
            </p:cNvSpPr>
            <p:nvPr/>
          </p:nvSpPr>
          <p:spPr bwMode="auto">
            <a:xfrm>
              <a:off x="4567" y="2404"/>
              <a:ext cx="329" cy="751"/>
            </a:xfrm>
            <a:custGeom>
              <a:avLst/>
              <a:gdLst>
                <a:gd name="T0" fmla="*/ 86 w 377"/>
                <a:gd name="T1" fmla="*/ 0 h 1115"/>
                <a:gd name="T2" fmla="*/ 34 w 377"/>
                <a:gd name="T3" fmla="*/ 12 h 1115"/>
                <a:gd name="T4" fmla="*/ 29 w 377"/>
                <a:gd name="T5" fmla="*/ 15 h 1115"/>
                <a:gd name="T6" fmla="*/ 0 w 377"/>
                <a:gd name="T7" fmla="*/ 73 h 1115"/>
                <a:gd name="T8" fmla="*/ 42 w 377"/>
                <a:gd name="T9" fmla="*/ 74 h 1115"/>
                <a:gd name="T10" fmla="*/ 48 w 377"/>
                <a:gd name="T11" fmla="*/ 61 h 1115"/>
                <a:gd name="T12" fmla="*/ 64 w 377"/>
                <a:gd name="T13" fmla="*/ 90 h 1115"/>
                <a:gd name="T14" fmla="*/ 38 w 377"/>
                <a:gd name="T15" fmla="*/ 129 h 1115"/>
                <a:gd name="T16" fmla="*/ 38 w 377"/>
                <a:gd name="T17" fmla="*/ 157 h 1115"/>
                <a:gd name="T18" fmla="*/ 42 w 377"/>
                <a:gd name="T19" fmla="*/ 176 h 1115"/>
                <a:gd name="T20" fmla="*/ 56 w 377"/>
                <a:gd name="T21" fmla="*/ 205 h 1115"/>
                <a:gd name="T22" fmla="*/ 68 w 377"/>
                <a:gd name="T23" fmla="*/ 226 h 1115"/>
                <a:gd name="T24" fmla="*/ 107 w 377"/>
                <a:gd name="T25" fmla="*/ 230 h 1115"/>
                <a:gd name="T26" fmla="*/ 112 w 377"/>
                <a:gd name="T27" fmla="*/ 226 h 1115"/>
                <a:gd name="T28" fmla="*/ 151 w 377"/>
                <a:gd name="T29" fmla="*/ 226 h 1115"/>
                <a:gd name="T30" fmla="*/ 164 w 377"/>
                <a:gd name="T31" fmla="*/ 199 h 1115"/>
                <a:gd name="T32" fmla="*/ 175 w 377"/>
                <a:gd name="T33" fmla="*/ 163 h 1115"/>
                <a:gd name="T34" fmla="*/ 185 w 377"/>
                <a:gd name="T35" fmla="*/ 128 h 1115"/>
                <a:gd name="T36" fmla="*/ 161 w 377"/>
                <a:gd name="T37" fmla="*/ 88 h 1115"/>
                <a:gd name="T38" fmla="*/ 170 w 377"/>
                <a:gd name="T39" fmla="*/ 65 h 1115"/>
                <a:gd name="T40" fmla="*/ 175 w 377"/>
                <a:gd name="T41" fmla="*/ 73 h 1115"/>
                <a:gd name="T42" fmla="*/ 218 w 377"/>
                <a:gd name="T43" fmla="*/ 68 h 1115"/>
                <a:gd name="T44" fmla="*/ 185 w 377"/>
                <a:gd name="T45" fmla="*/ 15 h 1115"/>
                <a:gd name="T46" fmla="*/ 130 w 377"/>
                <a:gd name="T47" fmla="*/ 0 h 1115"/>
                <a:gd name="T48" fmla="*/ 128 w 377"/>
                <a:gd name="T49" fmla="*/ 2 h 1115"/>
                <a:gd name="T50" fmla="*/ 122 w 377"/>
                <a:gd name="T51" fmla="*/ 4 h 1115"/>
                <a:gd name="T52" fmla="*/ 117 w 377"/>
                <a:gd name="T53" fmla="*/ 5 h 1115"/>
                <a:gd name="T54" fmla="*/ 111 w 377"/>
                <a:gd name="T55" fmla="*/ 5 h 1115"/>
                <a:gd name="T56" fmla="*/ 103 w 377"/>
                <a:gd name="T57" fmla="*/ 4 h 1115"/>
                <a:gd name="T58" fmla="*/ 97 w 377"/>
                <a:gd name="T59" fmla="*/ 3 h 1115"/>
                <a:gd name="T60" fmla="*/ 89 w 377"/>
                <a:gd name="T61" fmla="*/ 2 h 1115"/>
                <a:gd name="T62" fmla="*/ 86 w 377"/>
                <a:gd name="T63" fmla="*/ 0 h 1115"/>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377"/>
                <a:gd name="T97" fmla="*/ 0 h 1115"/>
                <a:gd name="T98" fmla="*/ 377 w 377"/>
                <a:gd name="T99" fmla="*/ 1115 h 1115"/>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377" h="1115">
                  <a:moveTo>
                    <a:pt x="149" y="0"/>
                  </a:moveTo>
                  <a:lnTo>
                    <a:pt x="60" y="58"/>
                  </a:lnTo>
                  <a:lnTo>
                    <a:pt x="49" y="76"/>
                  </a:lnTo>
                  <a:lnTo>
                    <a:pt x="0" y="352"/>
                  </a:lnTo>
                  <a:lnTo>
                    <a:pt x="72" y="363"/>
                  </a:lnTo>
                  <a:lnTo>
                    <a:pt x="82" y="294"/>
                  </a:lnTo>
                  <a:lnTo>
                    <a:pt x="110" y="439"/>
                  </a:lnTo>
                  <a:lnTo>
                    <a:pt x="64" y="627"/>
                  </a:lnTo>
                  <a:lnTo>
                    <a:pt x="64" y="762"/>
                  </a:lnTo>
                  <a:lnTo>
                    <a:pt x="72" y="857"/>
                  </a:lnTo>
                  <a:lnTo>
                    <a:pt x="96" y="996"/>
                  </a:lnTo>
                  <a:lnTo>
                    <a:pt x="117" y="1099"/>
                  </a:lnTo>
                  <a:lnTo>
                    <a:pt x="186" y="1115"/>
                  </a:lnTo>
                  <a:lnTo>
                    <a:pt x="194" y="1098"/>
                  </a:lnTo>
                  <a:lnTo>
                    <a:pt x="260" y="1095"/>
                  </a:lnTo>
                  <a:lnTo>
                    <a:pt x="282" y="965"/>
                  </a:lnTo>
                  <a:lnTo>
                    <a:pt x="303" y="794"/>
                  </a:lnTo>
                  <a:lnTo>
                    <a:pt x="319" y="621"/>
                  </a:lnTo>
                  <a:lnTo>
                    <a:pt x="277" y="424"/>
                  </a:lnTo>
                  <a:lnTo>
                    <a:pt x="293" y="314"/>
                  </a:lnTo>
                  <a:lnTo>
                    <a:pt x="303" y="354"/>
                  </a:lnTo>
                  <a:lnTo>
                    <a:pt x="377" y="331"/>
                  </a:lnTo>
                  <a:lnTo>
                    <a:pt x="320" y="73"/>
                  </a:lnTo>
                  <a:lnTo>
                    <a:pt x="225" y="0"/>
                  </a:lnTo>
                  <a:lnTo>
                    <a:pt x="222" y="9"/>
                  </a:lnTo>
                  <a:lnTo>
                    <a:pt x="210" y="19"/>
                  </a:lnTo>
                  <a:lnTo>
                    <a:pt x="200" y="22"/>
                  </a:lnTo>
                  <a:lnTo>
                    <a:pt x="190" y="22"/>
                  </a:lnTo>
                  <a:lnTo>
                    <a:pt x="178" y="20"/>
                  </a:lnTo>
                  <a:lnTo>
                    <a:pt x="167" y="17"/>
                  </a:lnTo>
                  <a:lnTo>
                    <a:pt x="154" y="9"/>
                  </a:lnTo>
                  <a:lnTo>
                    <a:pt x="149" y="0"/>
                  </a:lnTo>
                  <a:close/>
                </a:path>
              </a:pathLst>
            </a:custGeom>
            <a:blipFill dpi="0" rotWithShape="0">
              <a:blip r:embed="rId4" cstate="print"/>
              <a:srcRect/>
              <a:tile tx="0" ty="0" sx="100000" sy="100000" flip="none" algn="tl"/>
            </a:blipFill>
            <a:ln w="15875">
              <a:noFill/>
              <a:round/>
              <a:headEnd/>
              <a:tailEnd/>
            </a:ln>
            <a:effectLst>
              <a:prstShdw prst="shdw17" dist="17961" dir="2700000">
                <a:srgbClr val="997A3D"/>
              </a:prstShdw>
            </a:effectLst>
          </p:spPr>
          <p:txBody>
            <a:bodyPr/>
            <a:lstStyle/>
            <a:p>
              <a:endParaRPr lang="it-IT"/>
            </a:p>
          </p:txBody>
        </p:sp>
        <p:sp>
          <p:nvSpPr>
            <p:cNvPr id="271382" name="Freeform 18"/>
            <p:cNvSpPr>
              <a:spLocks/>
            </p:cNvSpPr>
            <p:nvPr/>
          </p:nvSpPr>
          <p:spPr bwMode="auto">
            <a:xfrm>
              <a:off x="2688" y="2213"/>
              <a:ext cx="427" cy="441"/>
            </a:xfrm>
            <a:custGeom>
              <a:avLst/>
              <a:gdLst>
                <a:gd name="T0" fmla="*/ 75 w 552"/>
                <a:gd name="T1" fmla="*/ 0 h 573"/>
                <a:gd name="T2" fmla="*/ 51 w 552"/>
                <a:gd name="T3" fmla="*/ 17 h 573"/>
                <a:gd name="T4" fmla="*/ 27 w 552"/>
                <a:gd name="T5" fmla="*/ 30 h 573"/>
                <a:gd name="T6" fmla="*/ 12 w 552"/>
                <a:gd name="T7" fmla="*/ 88 h 573"/>
                <a:gd name="T8" fmla="*/ 1 w 552"/>
                <a:gd name="T9" fmla="*/ 132 h 573"/>
                <a:gd name="T10" fmla="*/ 0 w 552"/>
                <a:gd name="T11" fmla="*/ 142 h 573"/>
                <a:gd name="T12" fmla="*/ 10 w 552"/>
                <a:gd name="T13" fmla="*/ 163 h 573"/>
                <a:gd name="T14" fmla="*/ 17 w 552"/>
                <a:gd name="T15" fmla="*/ 171 h 573"/>
                <a:gd name="T16" fmla="*/ 24 w 552"/>
                <a:gd name="T17" fmla="*/ 172 h 573"/>
                <a:gd name="T18" fmla="*/ 25 w 552"/>
                <a:gd name="T19" fmla="*/ 179 h 573"/>
                <a:gd name="T20" fmla="*/ 36 w 552"/>
                <a:gd name="T21" fmla="*/ 169 h 573"/>
                <a:gd name="T22" fmla="*/ 37 w 552"/>
                <a:gd name="T23" fmla="*/ 193 h 573"/>
                <a:gd name="T24" fmla="*/ 43 w 552"/>
                <a:gd name="T25" fmla="*/ 201 h 573"/>
                <a:gd name="T26" fmla="*/ 159 w 552"/>
                <a:gd name="T27" fmla="*/ 201 h 573"/>
                <a:gd name="T28" fmla="*/ 169 w 552"/>
                <a:gd name="T29" fmla="*/ 189 h 573"/>
                <a:gd name="T30" fmla="*/ 166 w 552"/>
                <a:gd name="T31" fmla="*/ 169 h 573"/>
                <a:gd name="T32" fmla="*/ 179 w 552"/>
                <a:gd name="T33" fmla="*/ 182 h 573"/>
                <a:gd name="T34" fmla="*/ 197 w 552"/>
                <a:gd name="T35" fmla="*/ 145 h 573"/>
                <a:gd name="T36" fmla="*/ 162 w 552"/>
                <a:gd name="T37" fmla="*/ 27 h 573"/>
                <a:gd name="T38" fmla="*/ 124 w 552"/>
                <a:gd name="T39" fmla="*/ 11 h 573"/>
                <a:gd name="T40" fmla="*/ 112 w 552"/>
                <a:gd name="T41" fmla="*/ 4 h 573"/>
                <a:gd name="T42" fmla="*/ 94 w 552"/>
                <a:gd name="T43" fmla="*/ 22 h 573"/>
                <a:gd name="T44" fmla="*/ 75 w 552"/>
                <a:gd name="T45" fmla="*/ 0 h 573"/>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552"/>
                <a:gd name="T70" fmla="*/ 0 h 573"/>
                <a:gd name="T71" fmla="*/ 552 w 552"/>
                <a:gd name="T72" fmla="*/ 573 h 573"/>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552" h="573">
                  <a:moveTo>
                    <a:pt x="208" y="0"/>
                  </a:moveTo>
                  <a:lnTo>
                    <a:pt x="142" y="47"/>
                  </a:lnTo>
                  <a:lnTo>
                    <a:pt x="75" y="86"/>
                  </a:lnTo>
                  <a:lnTo>
                    <a:pt x="34" y="250"/>
                  </a:lnTo>
                  <a:lnTo>
                    <a:pt x="1" y="377"/>
                  </a:lnTo>
                  <a:lnTo>
                    <a:pt x="0" y="403"/>
                  </a:lnTo>
                  <a:lnTo>
                    <a:pt x="29" y="465"/>
                  </a:lnTo>
                  <a:lnTo>
                    <a:pt x="49" y="487"/>
                  </a:lnTo>
                  <a:lnTo>
                    <a:pt x="67" y="491"/>
                  </a:lnTo>
                  <a:lnTo>
                    <a:pt x="68" y="508"/>
                  </a:lnTo>
                  <a:lnTo>
                    <a:pt x="100" y="482"/>
                  </a:lnTo>
                  <a:lnTo>
                    <a:pt x="104" y="550"/>
                  </a:lnTo>
                  <a:lnTo>
                    <a:pt x="122" y="573"/>
                  </a:lnTo>
                  <a:lnTo>
                    <a:pt x="444" y="573"/>
                  </a:lnTo>
                  <a:lnTo>
                    <a:pt x="472" y="541"/>
                  </a:lnTo>
                  <a:lnTo>
                    <a:pt x="466" y="482"/>
                  </a:lnTo>
                  <a:lnTo>
                    <a:pt x="502" y="520"/>
                  </a:lnTo>
                  <a:lnTo>
                    <a:pt x="552" y="412"/>
                  </a:lnTo>
                  <a:lnTo>
                    <a:pt x="451" y="75"/>
                  </a:lnTo>
                  <a:lnTo>
                    <a:pt x="346" y="31"/>
                  </a:lnTo>
                  <a:lnTo>
                    <a:pt x="313" y="10"/>
                  </a:lnTo>
                  <a:lnTo>
                    <a:pt x="264" y="65"/>
                  </a:lnTo>
                  <a:lnTo>
                    <a:pt x="208" y="0"/>
                  </a:lnTo>
                  <a:close/>
                </a:path>
              </a:pathLst>
            </a:custGeom>
            <a:solidFill>
              <a:srgbClr val="A3FFFF"/>
            </a:solidFill>
            <a:ln w="9525">
              <a:noFill/>
              <a:round/>
              <a:headEnd/>
              <a:tailEnd/>
            </a:ln>
            <a:effectLst>
              <a:prstShdw prst="shdw17" dist="17961" dir="2700000">
                <a:srgbClr val="629999"/>
              </a:prstShdw>
            </a:effectLst>
          </p:spPr>
          <p:txBody>
            <a:bodyPr/>
            <a:lstStyle/>
            <a:p>
              <a:endParaRPr lang="it-IT"/>
            </a:p>
          </p:txBody>
        </p:sp>
        <p:sp>
          <p:nvSpPr>
            <p:cNvPr id="271383" name="Freeform 19" descr="Diagonali larghe verso il basso"/>
            <p:cNvSpPr>
              <a:spLocks/>
            </p:cNvSpPr>
            <p:nvPr/>
          </p:nvSpPr>
          <p:spPr bwMode="auto">
            <a:xfrm>
              <a:off x="2865" y="2258"/>
              <a:ext cx="62" cy="395"/>
            </a:xfrm>
            <a:custGeom>
              <a:avLst/>
              <a:gdLst>
                <a:gd name="T0" fmla="*/ 8 w 80"/>
                <a:gd name="T1" fmla="*/ 0 h 513"/>
                <a:gd name="T2" fmla="*/ 2 w 80"/>
                <a:gd name="T3" fmla="*/ 12 h 513"/>
                <a:gd name="T4" fmla="*/ 8 w 80"/>
                <a:gd name="T5" fmla="*/ 18 h 513"/>
                <a:gd name="T6" fmla="*/ 0 w 80"/>
                <a:gd name="T7" fmla="*/ 144 h 513"/>
                <a:gd name="T8" fmla="*/ 2 w 80"/>
                <a:gd name="T9" fmla="*/ 166 h 513"/>
                <a:gd name="T10" fmla="*/ 16 w 80"/>
                <a:gd name="T11" fmla="*/ 180 h 513"/>
                <a:gd name="T12" fmla="*/ 29 w 80"/>
                <a:gd name="T13" fmla="*/ 166 h 513"/>
                <a:gd name="T14" fmla="*/ 29 w 80"/>
                <a:gd name="T15" fmla="*/ 139 h 513"/>
                <a:gd name="T16" fmla="*/ 17 w 80"/>
                <a:gd name="T17" fmla="*/ 19 h 513"/>
                <a:gd name="T18" fmla="*/ 22 w 80"/>
                <a:gd name="T19" fmla="*/ 12 h 513"/>
                <a:gd name="T20" fmla="*/ 17 w 80"/>
                <a:gd name="T21" fmla="*/ 1 h 513"/>
                <a:gd name="T22" fmla="*/ 13 w 80"/>
                <a:gd name="T23" fmla="*/ 5 h 513"/>
                <a:gd name="T24" fmla="*/ 8 w 80"/>
                <a:gd name="T25" fmla="*/ 0 h 51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80"/>
                <a:gd name="T40" fmla="*/ 0 h 513"/>
                <a:gd name="T41" fmla="*/ 80 w 80"/>
                <a:gd name="T42" fmla="*/ 513 h 51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80" h="513">
                  <a:moveTo>
                    <a:pt x="22" y="0"/>
                  </a:moveTo>
                  <a:lnTo>
                    <a:pt x="7" y="34"/>
                  </a:lnTo>
                  <a:lnTo>
                    <a:pt x="22" y="52"/>
                  </a:lnTo>
                  <a:lnTo>
                    <a:pt x="0" y="410"/>
                  </a:lnTo>
                  <a:lnTo>
                    <a:pt x="2" y="474"/>
                  </a:lnTo>
                  <a:lnTo>
                    <a:pt x="43" y="513"/>
                  </a:lnTo>
                  <a:lnTo>
                    <a:pt x="80" y="470"/>
                  </a:lnTo>
                  <a:lnTo>
                    <a:pt x="80" y="396"/>
                  </a:lnTo>
                  <a:lnTo>
                    <a:pt x="47" y="55"/>
                  </a:lnTo>
                  <a:lnTo>
                    <a:pt x="62" y="34"/>
                  </a:lnTo>
                  <a:lnTo>
                    <a:pt x="48" y="1"/>
                  </a:lnTo>
                  <a:lnTo>
                    <a:pt x="36" y="13"/>
                  </a:lnTo>
                  <a:lnTo>
                    <a:pt x="22" y="0"/>
                  </a:lnTo>
                  <a:close/>
                </a:path>
              </a:pathLst>
            </a:custGeom>
            <a:pattFill prst="wdDnDiag">
              <a:fgClr>
                <a:srgbClr val="001F9F"/>
              </a:fgClr>
              <a:bgClr>
                <a:srgbClr val="FFCC00"/>
              </a:bgClr>
            </a:pattFill>
            <a:ln w="9525">
              <a:noFill/>
              <a:round/>
              <a:headEnd/>
              <a:tailEnd/>
            </a:ln>
            <a:effectLst>
              <a:prstShdw prst="shdw17" dist="17961" dir="2700000">
                <a:srgbClr val="00135F"/>
              </a:prstShdw>
            </a:effectLst>
          </p:spPr>
          <p:txBody>
            <a:bodyPr/>
            <a:lstStyle/>
            <a:p>
              <a:endParaRPr lang="it-IT"/>
            </a:p>
          </p:txBody>
        </p:sp>
        <p:sp>
          <p:nvSpPr>
            <p:cNvPr id="271384" name="Freeform 20"/>
            <p:cNvSpPr>
              <a:spLocks/>
            </p:cNvSpPr>
            <p:nvPr/>
          </p:nvSpPr>
          <p:spPr bwMode="auto">
            <a:xfrm>
              <a:off x="2835" y="2455"/>
              <a:ext cx="231" cy="85"/>
            </a:xfrm>
            <a:custGeom>
              <a:avLst/>
              <a:gdLst>
                <a:gd name="T0" fmla="*/ 9 w 299"/>
                <a:gd name="T1" fmla="*/ 24 h 111"/>
                <a:gd name="T2" fmla="*/ 82 w 299"/>
                <a:gd name="T3" fmla="*/ 0 h 111"/>
                <a:gd name="T4" fmla="*/ 107 w 299"/>
                <a:gd name="T5" fmla="*/ 3 h 111"/>
                <a:gd name="T6" fmla="*/ 18 w 299"/>
                <a:gd name="T7" fmla="*/ 38 h 111"/>
                <a:gd name="T8" fmla="*/ 0 w 299"/>
                <a:gd name="T9" fmla="*/ 28 h 111"/>
                <a:gd name="T10" fmla="*/ 9 w 299"/>
                <a:gd name="T11" fmla="*/ 24 h 111"/>
                <a:gd name="T12" fmla="*/ 0 60000 65536"/>
                <a:gd name="T13" fmla="*/ 0 60000 65536"/>
                <a:gd name="T14" fmla="*/ 0 60000 65536"/>
                <a:gd name="T15" fmla="*/ 0 60000 65536"/>
                <a:gd name="T16" fmla="*/ 0 60000 65536"/>
                <a:gd name="T17" fmla="*/ 0 60000 65536"/>
                <a:gd name="T18" fmla="*/ 0 w 299"/>
                <a:gd name="T19" fmla="*/ 0 h 111"/>
                <a:gd name="T20" fmla="*/ 299 w 299"/>
                <a:gd name="T21" fmla="*/ 111 h 111"/>
              </a:gdLst>
              <a:ahLst/>
              <a:cxnLst>
                <a:cxn ang="T12">
                  <a:pos x="T0" y="T1"/>
                </a:cxn>
                <a:cxn ang="T13">
                  <a:pos x="T2" y="T3"/>
                </a:cxn>
                <a:cxn ang="T14">
                  <a:pos x="T4" y="T5"/>
                </a:cxn>
                <a:cxn ang="T15">
                  <a:pos x="T6" y="T7"/>
                </a:cxn>
                <a:cxn ang="T16">
                  <a:pos x="T8" y="T9"/>
                </a:cxn>
                <a:cxn ang="T17">
                  <a:pos x="T10" y="T11"/>
                </a:cxn>
              </a:cxnLst>
              <a:rect l="T18" t="T19" r="T20" b="T21"/>
              <a:pathLst>
                <a:path w="299" h="111">
                  <a:moveTo>
                    <a:pt x="26" y="69"/>
                  </a:moveTo>
                  <a:lnTo>
                    <a:pt x="229" y="0"/>
                  </a:lnTo>
                  <a:lnTo>
                    <a:pt x="299" y="8"/>
                  </a:lnTo>
                  <a:lnTo>
                    <a:pt x="50" y="111"/>
                  </a:lnTo>
                  <a:lnTo>
                    <a:pt x="0" y="81"/>
                  </a:lnTo>
                  <a:lnTo>
                    <a:pt x="26" y="69"/>
                  </a:lnTo>
                  <a:close/>
                </a:path>
              </a:pathLst>
            </a:custGeom>
            <a:solidFill>
              <a:srgbClr val="000000"/>
            </a:solidFill>
            <a:ln w="9525">
              <a:noFill/>
              <a:round/>
              <a:headEnd/>
              <a:tailEnd/>
            </a:ln>
            <a:effectLst>
              <a:prstShdw prst="shdw17" dist="17961" dir="2700000">
                <a:srgbClr val="000000"/>
              </a:prstShdw>
            </a:effectLst>
          </p:spPr>
          <p:txBody>
            <a:bodyPr/>
            <a:lstStyle/>
            <a:p>
              <a:endParaRPr lang="it-IT"/>
            </a:p>
          </p:txBody>
        </p:sp>
        <p:sp>
          <p:nvSpPr>
            <p:cNvPr id="271385" name="Freeform 21"/>
            <p:cNvSpPr>
              <a:spLocks/>
            </p:cNvSpPr>
            <p:nvPr/>
          </p:nvSpPr>
          <p:spPr bwMode="auto">
            <a:xfrm>
              <a:off x="2938" y="2458"/>
              <a:ext cx="130" cy="98"/>
            </a:xfrm>
            <a:custGeom>
              <a:avLst/>
              <a:gdLst>
                <a:gd name="T0" fmla="*/ 31 w 168"/>
                <a:gd name="T1" fmla="*/ 0 h 128"/>
                <a:gd name="T2" fmla="*/ 7 w 168"/>
                <a:gd name="T3" fmla="*/ 6 h 128"/>
                <a:gd name="T4" fmla="*/ 5 w 168"/>
                <a:gd name="T5" fmla="*/ 16 h 128"/>
                <a:gd name="T6" fmla="*/ 0 w 168"/>
                <a:gd name="T7" fmla="*/ 24 h 128"/>
                <a:gd name="T8" fmla="*/ 10 w 168"/>
                <a:gd name="T9" fmla="*/ 35 h 128"/>
                <a:gd name="T10" fmla="*/ 23 w 168"/>
                <a:gd name="T11" fmla="*/ 43 h 128"/>
                <a:gd name="T12" fmla="*/ 43 w 168"/>
                <a:gd name="T13" fmla="*/ 44 h 128"/>
                <a:gd name="T14" fmla="*/ 60 w 168"/>
                <a:gd name="T15" fmla="*/ 25 h 128"/>
                <a:gd name="T16" fmla="*/ 58 w 168"/>
                <a:gd name="T17" fmla="*/ 2 h 128"/>
                <a:gd name="T18" fmla="*/ 43 w 168"/>
                <a:gd name="T19" fmla="*/ 13 h 128"/>
                <a:gd name="T20" fmla="*/ 31 w 168"/>
                <a:gd name="T21" fmla="*/ 0 h 12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8"/>
                <a:gd name="T34" fmla="*/ 0 h 128"/>
                <a:gd name="T35" fmla="*/ 168 w 168"/>
                <a:gd name="T36" fmla="*/ 128 h 12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8" h="128">
                  <a:moveTo>
                    <a:pt x="87" y="0"/>
                  </a:moveTo>
                  <a:lnTo>
                    <a:pt x="20" y="20"/>
                  </a:lnTo>
                  <a:lnTo>
                    <a:pt x="16" y="46"/>
                  </a:lnTo>
                  <a:lnTo>
                    <a:pt x="0" y="68"/>
                  </a:lnTo>
                  <a:lnTo>
                    <a:pt x="28" y="102"/>
                  </a:lnTo>
                  <a:lnTo>
                    <a:pt x="65" y="124"/>
                  </a:lnTo>
                  <a:lnTo>
                    <a:pt x="119" y="128"/>
                  </a:lnTo>
                  <a:lnTo>
                    <a:pt x="168" y="72"/>
                  </a:lnTo>
                  <a:lnTo>
                    <a:pt x="162" y="4"/>
                  </a:lnTo>
                  <a:lnTo>
                    <a:pt x="119" y="38"/>
                  </a:lnTo>
                  <a:lnTo>
                    <a:pt x="87" y="0"/>
                  </a:lnTo>
                  <a:close/>
                </a:path>
              </a:pathLst>
            </a:custGeom>
            <a:solidFill>
              <a:srgbClr val="FF7F7F"/>
            </a:solidFill>
            <a:ln w="9525">
              <a:noFill/>
              <a:round/>
              <a:headEnd/>
              <a:tailEnd/>
            </a:ln>
            <a:effectLst>
              <a:prstShdw prst="shdw17" dist="17961" dir="2700000">
                <a:srgbClr val="994C4C"/>
              </a:prstShdw>
            </a:effectLst>
          </p:spPr>
          <p:txBody>
            <a:bodyPr/>
            <a:lstStyle/>
            <a:p>
              <a:endParaRPr lang="it-IT"/>
            </a:p>
          </p:txBody>
        </p:sp>
        <p:sp>
          <p:nvSpPr>
            <p:cNvPr id="271386" name="Freeform 22"/>
            <p:cNvSpPr>
              <a:spLocks/>
            </p:cNvSpPr>
            <p:nvPr/>
          </p:nvSpPr>
          <p:spPr bwMode="auto">
            <a:xfrm>
              <a:off x="2772" y="2427"/>
              <a:ext cx="104" cy="134"/>
            </a:xfrm>
            <a:custGeom>
              <a:avLst/>
              <a:gdLst>
                <a:gd name="T0" fmla="*/ 0 w 135"/>
                <a:gd name="T1" fmla="*/ 38 h 174"/>
                <a:gd name="T2" fmla="*/ 5 w 135"/>
                <a:gd name="T3" fmla="*/ 27 h 174"/>
                <a:gd name="T4" fmla="*/ 10 w 135"/>
                <a:gd name="T5" fmla="*/ 15 h 174"/>
                <a:gd name="T6" fmla="*/ 13 w 135"/>
                <a:gd name="T7" fmla="*/ 5 h 174"/>
                <a:gd name="T8" fmla="*/ 27 w 135"/>
                <a:gd name="T9" fmla="*/ 0 h 174"/>
                <a:gd name="T10" fmla="*/ 39 w 135"/>
                <a:gd name="T11" fmla="*/ 0 h 174"/>
                <a:gd name="T12" fmla="*/ 48 w 135"/>
                <a:gd name="T13" fmla="*/ 31 h 174"/>
                <a:gd name="T14" fmla="*/ 45 w 135"/>
                <a:gd name="T15" fmla="*/ 38 h 174"/>
                <a:gd name="T16" fmla="*/ 39 w 135"/>
                <a:gd name="T17" fmla="*/ 45 h 174"/>
                <a:gd name="T18" fmla="*/ 29 w 135"/>
                <a:gd name="T19" fmla="*/ 49 h 174"/>
                <a:gd name="T20" fmla="*/ 21 w 135"/>
                <a:gd name="T21" fmla="*/ 50 h 174"/>
                <a:gd name="T22" fmla="*/ 18 w 135"/>
                <a:gd name="T23" fmla="*/ 52 h 174"/>
                <a:gd name="T24" fmla="*/ 13 w 135"/>
                <a:gd name="T25" fmla="*/ 59 h 174"/>
                <a:gd name="T26" fmla="*/ 5 w 135"/>
                <a:gd name="T27" fmla="*/ 61 h 174"/>
                <a:gd name="T28" fmla="*/ 2 w 135"/>
                <a:gd name="T29" fmla="*/ 61 h 174"/>
                <a:gd name="T30" fmla="*/ 0 w 135"/>
                <a:gd name="T31" fmla="*/ 38 h 17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35"/>
                <a:gd name="T49" fmla="*/ 0 h 174"/>
                <a:gd name="T50" fmla="*/ 135 w 135"/>
                <a:gd name="T51" fmla="*/ 174 h 17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35" h="174">
                  <a:moveTo>
                    <a:pt x="0" y="108"/>
                  </a:moveTo>
                  <a:lnTo>
                    <a:pt x="16" y="78"/>
                  </a:lnTo>
                  <a:lnTo>
                    <a:pt x="29" y="44"/>
                  </a:lnTo>
                  <a:lnTo>
                    <a:pt x="37" y="13"/>
                  </a:lnTo>
                  <a:lnTo>
                    <a:pt x="78" y="0"/>
                  </a:lnTo>
                  <a:lnTo>
                    <a:pt x="109" y="0"/>
                  </a:lnTo>
                  <a:lnTo>
                    <a:pt x="135" y="88"/>
                  </a:lnTo>
                  <a:lnTo>
                    <a:pt x="126" y="108"/>
                  </a:lnTo>
                  <a:lnTo>
                    <a:pt x="109" y="129"/>
                  </a:lnTo>
                  <a:lnTo>
                    <a:pt x="81" y="140"/>
                  </a:lnTo>
                  <a:lnTo>
                    <a:pt x="60" y="142"/>
                  </a:lnTo>
                  <a:lnTo>
                    <a:pt x="52" y="148"/>
                  </a:lnTo>
                  <a:lnTo>
                    <a:pt x="38" y="166"/>
                  </a:lnTo>
                  <a:lnTo>
                    <a:pt x="16" y="174"/>
                  </a:lnTo>
                  <a:lnTo>
                    <a:pt x="4" y="174"/>
                  </a:lnTo>
                  <a:lnTo>
                    <a:pt x="0" y="108"/>
                  </a:lnTo>
                  <a:close/>
                </a:path>
              </a:pathLst>
            </a:custGeom>
            <a:solidFill>
              <a:srgbClr val="FF7F7F"/>
            </a:solidFill>
            <a:ln w="9525">
              <a:noFill/>
              <a:round/>
              <a:headEnd/>
              <a:tailEnd/>
            </a:ln>
            <a:effectLst>
              <a:prstShdw prst="shdw17" dist="17961" dir="2700000">
                <a:srgbClr val="994C4C"/>
              </a:prstShdw>
            </a:effectLst>
          </p:spPr>
          <p:txBody>
            <a:bodyPr/>
            <a:lstStyle/>
            <a:p>
              <a:endParaRPr lang="it-IT"/>
            </a:p>
          </p:txBody>
        </p:sp>
        <p:sp>
          <p:nvSpPr>
            <p:cNvPr id="271387" name="Freeform 23"/>
            <p:cNvSpPr>
              <a:spLocks/>
            </p:cNvSpPr>
            <p:nvPr/>
          </p:nvSpPr>
          <p:spPr bwMode="auto">
            <a:xfrm>
              <a:off x="2824" y="2000"/>
              <a:ext cx="136" cy="269"/>
            </a:xfrm>
            <a:custGeom>
              <a:avLst/>
              <a:gdLst>
                <a:gd name="T0" fmla="*/ 0 w 176"/>
                <a:gd name="T1" fmla="*/ 52 h 349"/>
                <a:gd name="T2" fmla="*/ 2 w 176"/>
                <a:gd name="T3" fmla="*/ 63 h 349"/>
                <a:gd name="T4" fmla="*/ 5 w 176"/>
                <a:gd name="T5" fmla="*/ 69 h 349"/>
                <a:gd name="T6" fmla="*/ 7 w 176"/>
                <a:gd name="T7" fmla="*/ 74 h 349"/>
                <a:gd name="T8" fmla="*/ 11 w 176"/>
                <a:gd name="T9" fmla="*/ 74 h 349"/>
                <a:gd name="T10" fmla="*/ 12 w 176"/>
                <a:gd name="T11" fmla="*/ 74 h 349"/>
                <a:gd name="T12" fmla="*/ 12 w 176"/>
                <a:gd name="T13" fmla="*/ 98 h 349"/>
                <a:gd name="T14" fmla="*/ 32 w 176"/>
                <a:gd name="T15" fmla="*/ 123 h 349"/>
                <a:gd name="T16" fmla="*/ 49 w 176"/>
                <a:gd name="T17" fmla="*/ 104 h 349"/>
                <a:gd name="T18" fmla="*/ 49 w 176"/>
                <a:gd name="T19" fmla="*/ 98 h 349"/>
                <a:gd name="T20" fmla="*/ 52 w 176"/>
                <a:gd name="T21" fmla="*/ 92 h 349"/>
                <a:gd name="T22" fmla="*/ 55 w 176"/>
                <a:gd name="T23" fmla="*/ 88 h 349"/>
                <a:gd name="T24" fmla="*/ 57 w 176"/>
                <a:gd name="T25" fmla="*/ 78 h 349"/>
                <a:gd name="T26" fmla="*/ 61 w 176"/>
                <a:gd name="T27" fmla="*/ 67 h 349"/>
                <a:gd name="T28" fmla="*/ 62 w 176"/>
                <a:gd name="T29" fmla="*/ 58 h 349"/>
                <a:gd name="T30" fmla="*/ 62 w 176"/>
                <a:gd name="T31" fmla="*/ 37 h 349"/>
                <a:gd name="T32" fmla="*/ 63 w 176"/>
                <a:gd name="T33" fmla="*/ 28 h 349"/>
                <a:gd name="T34" fmla="*/ 62 w 176"/>
                <a:gd name="T35" fmla="*/ 19 h 349"/>
                <a:gd name="T36" fmla="*/ 57 w 176"/>
                <a:gd name="T37" fmla="*/ 12 h 349"/>
                <a:gd name="T38" fmla="*/ 50 w 176"/>
                <a:gd name="T39" fmla="*/ 5 h 349"/>
                <a:gd name="T40" fmla="*/ 42 w 176"/>
                <a:gd name="T41" fmla="*/ 2 h 349"/>
                <a:gd name="T42" fmla="*/ 33 w 176"/>
                <a:gd name="T43" fmla="*/ 0 h 349"/>
                <a:gd name="T44" fmla="*/ 25 w 176"/>
                <a:gd name="T45" fmla="*/ 2 h 349"/>
                <a:gd name="T46" fmla="*/ 18 w 176"/>
                <a:gd name="T47" fmla="*/ 4 h 349"/>
                <a:gd name="T48" fmla="*/ 12 w 176"/>
                <a:gd name="T49" fmla="*/ 9 h 349"/>
                <a:gd name="T50" fmla="*/ 7 w 176"/>
                <a:gd name="T51" fmla="*/ 15 h 349"/>
                <a:gd name="T52" fmla="*/ 5 w 176"/>
                <a:gd name="T53" fmla="*/ 21 h 349"/>
                <a:gd name="T54" fmla="*/ 2 w 176"/>
                <a:gd name="T55" fmla="*/ 27 h 349"/>
                <a:gd name="T56" fmla="*/ 2 w 176"/>
                <a:gd name="T57" fmla="*/ 35 h 349"/>
                <a:gd name="T58" fmla="*/ 2 w 176"/>
                <a:gd name="T59" fmla="*/ 42 h 349"/>
                <a:gd name="T60" fmla="*/ 2 w 176"/>
                <a:gd name="T61" fmla="*/ 49 h 349"/>
                <a:gd name="T62" fmla="*/ 0 w 176"/>
                <a:gd name="T63" fmla="*/ 52 h 349"/>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76"/>
                <a:gd name="T97" fmla="*/ 0 h 349"/>
                <a:gd name="T98" fmla="*/ 176 w 176"/>
                <a:gd name="T99" fmla="*/ 349 h 349"/>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76" h="349">
                  <a:moveTo>
                    <a:pt x="0" y="148"/>
                  </a:moveTo>
                  <a:lnTo>
                    <a:pt x="7" y="179"/>
                  </a:lnTo>
                  <a:lnTo>
                    <a:pt x="13" y="196"/>
                  </a:lnTo>
                  <a:lnTo>
                    <a:pt x="20" y="210"/>
                  </a:lnTo>
                  <a:lnTo>
                    <a:pt x="30" y="209"/>
                  </a:lnTo>
                  <a:lnTo>
                    <a:pt x="32" y="209"/>
                  </a:lnTo>
                  <a:lnTo>
                    <a:pt x="32" y="278"/>
                  </a:lnTo>
                  <a:lnTo>
                    <a:pt x="88" y="349"/>
                  </a:lnTo>
                  <a:lnTo>
                    <a:pt x="137" y="295"/>
                  </a:lnTo>
                  <a:lnTo>
                    <a:pt x="140" y="278"/>
                  </a:lnTo>
                  <a:lnTo>
                    <a:pt x="146" y="264"/>
                  </a:lnTo>
                  <a:lnTo>
                    <a:pt x="154" y="249"/>
                  </a:lnTo>
                  <a:lnTo>
                    <a:pt x="160" y="221"/>
                  </a:lnTo>
                  <a:lnTo>
                    <a:pt x="171" y="190"/>
                  </a:lnTo>
                  <a:lnTo>
                    <a:pt x="173" y="163"/>
                  </a:lnTo>
                  <a:lnTo>
                    <a:pt x="175" y="104"/>
                  </a:lnTo>
                  <a:lnTo>
                    <a:pt x="176" y="79"/>
                  </a:lnTo>
                  <a:lnTo>
                    <a:pt x="172" y="53"/>
                  </a:lnTo>
                  <a:lnTo>
                    <a:pt x="161" y="32"/>
                  </a:lnTo>
                  <a:lnTo>
                    <a:pt x="141" y="13"/>
                  </a:lnTo>
                  <a:lnTo>
                    <a:pt x="119" y="4"/>
                  </a:lnTo>
                  <a:lnTo>
                    <a:pt x="94" y="0"/>
                  </a:lnTo>
                  <a:lnTo>
                    <a:pt x="69" y="3"/>
                  </a:lnTo>
                  <a:lnTo>
                    <a:pt x="51" y="12"/>
                  </a:lnTo>
                  <a:lnTo>
                    <a:pt x="33" y="26"/>
                  </a:lnTo>
                  <a:lnTo>
                    <a:pt x="21" y="42"/>
                  </a:lnTo>
                  <a:lnTo>
                    <a:pt x="13" y="58"/>
                  </a:lnTo>
                  <a:lnTo>
                    <a:pt x="6" y="78"/>
                  </a:lnTo>
                  <a:lnTo>
                    <a:pt x="3" y="97"/>
                  </a:lnTo>
                  <a:lnTo>
                    <a:pt x="2" y="121"/>
                  </a:lnTo>
                  <a:lnTo>
                    <a:pt x="5" y="138"/>
                  </a:lnTo>
                  <a:lnTo>
                    <a:pt x="0" y="148"/>
                  </a:lnTo>
                  <a:close/>
                </a:path>
              </a:pathLst>
            </a:custGeom>
            <a:solidFill>
              <a:srgbClr val="FF9F7F"/>
            </a:solidFill>
            <a:ln w="9525">
              <a:noFill/>
              <a:round/>
              <a:headEnd/>
              <a:tailEnd/>
            </a:ln>
            <a:effectLst>
              <a:prstShdw prst="shdw17" dist="17961" dir="2700000">
                <a:srgbClr val="995F4C"/>
              </a:prstShdw>
            </a:effectLst>
          </p:spPr>
          <p:txBody>
            <a:bodyPr/>
            <a:lstStyle/>
            <a:p>
              <a:endParaRPr lang="it-IT"/>
            </a:p>
          </p:txBody>
        </p:sp>
        <p:sp>
          <p:nvSpPr>
            <p:cNvPr id="271388" name="Freeform 24"/>
            <p:cNvSpPr>
              <a:spLocks/>
            </p:cNvSpPr>
            <p:nvPr/>
          </p:nvSpPr>
          <p:spPr bwMode="auto">
            <a:xfrm>
              <a:off x="2824" y="2020"/>
              <a:ext cx="96" cy="247"/>
            </a:xfrm>
            <a:custGeom>
              <a:avLst/>
              <a:gdLst>
                <a:gd name="T0" fmla="*/ 7 w 124"/>
                <a:gd name="T1" fmla="*/ 8 h 321"/>
                <a:gd name="T2" fmla="*/ 9 w 124"/>
                <a:gd name="T3" fmla="*/ 4 h 321"/>
                <a:gd name="T4" fmla="*/ 12 w 124"/>
                <a:gd name="T5" fmla="*/ 0 h 321"/>
                <a:gd name="T6" fmla="*/ 25 w 124"/>
                <a:gd name="T7" fmla="*/ 13 h 321"/>
                <a:gd name="T8" fmla="*/ 26 w 124"/>
                <a:gd name="T9" fmla="*/ 32 h 321"/>
                <a:gd name="T10" fmla="*/ 38 w 124"/>
                <a:gd name="T11" fmla="*/ 35 h 321"/>
                <a:gd name="T12" fmla="*/ 43 w 124"/>
                <a:gd name="T13" fmla="*/ 36 h 321"/>
                <a:gd name="T14" fmla="*/ 44 w 124"/>
                <a:gd name="T15" fmla="*/ 62 h 321"/>
                <a:gd name="T16" fmla="*/ 41 w 124"/>
                <a:gd name="T17" fmla="*/ 60 h 321"/>
                <a:gd name="T18" fmla="*/ 39 w 124"/>
                <a:gd name="T19" fmla="*/ 63 h 321"/>
                <a:gd name="T20" fmla="*/ 39 w 124"/>
                <a:gd name="T21" fmla="*/ 40 h 321"/>
                <a:gd name="T22" fmla="*/ 26 w 124"/>
                <a:gd name="T23" fmla="*/ 43 h 321"/>
                <a:gd name="T24" fmla="*/ 22 w 124"/>
                <a:gd name="T25" fmla="*/ 46 h 321"/>
                <a:gd name="T26" fmla="*/ 20 w 124"/>
                <a:gd name="T27" fmla="*/ 52 h 321"/>
                <a:gd name="T28" fmla="*/ 26 w 124"/>
                <a:gd name="T29" fmla="*/ 62 h 321"/>
                <a:gd name="T30" fmla="*/ 21 w 124"/>
                <a:gd name="T31" fmla="*/ 65 h 321"/>
                <a:gd name="T32" fmla="*/ 21 w 124"/>
                <a:gd name="T33" fmla="*/ 83 h 321"/>
                <a:gd name="T34" fmla="*/ 26 w 124"/>
                <a:gd name="T35" fmla="*/ 86 h 321"/>
                <a:gd name="T36" fmla="*/ 34 w 124"/>
                <a:gd name="T37" fmla="*/ 90 h 321"/>
                <a:gd name="T38" fmla="*/ 30 w 124"/>
                <a:gd name="T39" fmla="*/ 112 h 321"/>
                <a:gd name="T40" fmla="*/ 12 w 124"/>
                <a:gd name="T41" fmla="*/ 89 h 321"/>
                <a:gd name="T42" fmla="*/ 12 w 124"/>
                <a:gd name="T43" fmla="*/ 65 h 321"/>
                <a:gd name="T44" fmla="*/ 7 w 124"/>
                <a:gd name="T45" fmla="*/ 65 h 321"/>
                <a:gd name="T46" fmla="*/ 0 w 124"/>
                <a:gd name="T47" fmla="*/ 45 h 321"/>
                <a:gd name="T48" fmla="*/ 2 w 124"/>
                <a:gd name="T49" fmla="*/ 40 h 321"/>
                <a:gd name="T50" fmla="*/ 2 w 124"/>
                <a:gd name="T51" fmla="*/ 33 h 321"/>
                <a:gd name="T52" fmla="*/ 2 w 124"/>
                <a:gd name="T53" fmla="*/ 28 h 321"/>
                <a:gd name="T54" fmla="*/ 2 w 124"/>
                <a:gd name="T55" fmla="*/ 23 h 321"/>
                <a:gd name="T56" fmla="*/ 3 w 124"/>
                <a:gd name="T57" fmla="*/ 15 h 321"/>
                <a:gd name="T58" fmla="*/ 7 w 124"/>
                <a:gd name="T59" fmla="*/ 8 h 321"/>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24"/>
                <a:gd name="T91" fmla="*/ 0 h 321"/>
                <a:gd name="T92" fmla="*/ 124 w 124"/>
                <a:gd name="T93" fmla="*/ 321 h 321"/>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24" h="321">
                  <a:moveTo>
                    <a:pt x="18" y="24"/>
                  </a:moveTo>
                  <a:lnTo>
                    <a:pt x="26" y="11"/>
                  </a:lnTo>
                  <a:lnTo>
                    <a:pt x="34" y="0"/>
                  </a:lnTo>
                  <a:lnTo>
                    <a:pt x="69" y="38"/>
                  </a:lnTo>
                  <a:lnTo>
                    <a:pt x="70" y="92"/>
                  </a:lnTo>
                  <a:lnTo>
                    <a:pt x="105" y="102"/>
                  </a:lnTo>
                  <a:lnTo>
                    <a:pt x="119" y="103"/>
                  </a:lnTo>
                  <a:lnTo>
                    <a:pt x="124" y="175"/>
                  </a:lnTo>
                  <a:lnTo>
                    <a:pt x="114" y="171"/>
                  </a:lnTo>
                  <a:lnTo>
                    <a:pt x="108" y="180"/>
                  </a:lnTo>
                  <a:lnTo>
                    <a:pt x="108" y="115"/>
                  </a:lnTo>
                  <a:lnTo>
                    <a:pt x="73" y="123"/>
                  </a:lnTo>
                  <a:lnTo>
                    <a:pt x="63" y="131"/>
                  </a:lnTo>
                  <a:lnTo>
                    <a:pt x="56" y="148"/>
                  </a:lnTo>
                  <a:lnTo>
                    <a:pt x="70" y="175"/>
                  </a:lnTo>
                  <a:lnTo>
                    <a:pt x="58" y="187"/>
                  </a:lnTo>
                  <a:lnTo>
                    <a:pt x="58" y="236"/>
                  </a:lnTo>
                  <a:lnTo>
                    <a:pt x="74" y="246"/>
                  </a:lnTo>
                  <a:lnTo>
                    <a:pt x="95" y="257"/>
                  </a:lnTo>
                  <a:lnTo>
                    <a:pt x="85" y="321"/>
                  </a:lnTo>
                  <a:lnTo>
                    <a:pt x="32" y="255"/>
                  </a:lnTo>
                  <a:lnTo>
                    <a:pt x="32" y="184"/>
                  </a:lnTo>
                  <a:lnTo>
                    <a:pt x="18" y="184"/>
                  </a:lnTo>
                  <a:lnTo>
                    <a:pt x="0" y="126"/>
                  </a:lnTo>
                  <a:lnTo>
                    <a:pt x="3" y="116"/>
                  </a:lnTo>
                  <a:lnTo>
                    <a:pt x="2" y="95"/>
                  </a:lnTo>
                  <a:lnTo>
                    <a:pt x="3" y="82"/>
                  </a:lnTo>
                  <a:lnTo>
                    <a:pt x="3" y="66"/>
                  </a:lnTo>
                  <a:lnTo>
                    <a:pt x="8" y="44"/>
                  </a:lnTo>
                  <a:lnTo>
                    <a:pt x="18" y="24"/>
                  </a:lnTo>
                  <a:close/>
                </a:path>
              </a:pathLst>
            </a:custGeom>
            <a:solidFill>
              <a:srgbClr val="FF7F3F"/>
            </a:solidFill>
            <a:ln w="9525">
              <a:noFill/>
              <a:round/>
              <a:headEnd/>
              <a:tailEnd/>
            </a:ln>
            <a:effectLst>
              <a:prstShdw prst="shdw17" dist="17961" dir="2700000">
                <a:srgbClr val="994C26"/>
              </a:prstShdw>
            </a:effectLst>
          </p:spPr>
          <p:txBody>
            <a:bodyPr/>
            <a:lstStyle/>
            <a:p>
              <a:endParaRPr lang="it-IT"/>
            </a:p>
          </p:txBody>
        </p:sp>
        <p:sp>
          <p:nvSpPr>
            <p:cNvPr id="271389" name="Freeform 25"/>
            <p:cNvSpPr>
              <a:spLocks/>
            </p:cNvSpPr>
            <p:nvPr/>
          </p:nvSpPr>
          <p:spPr bwMode="auto">
            <a:xfrm>
              <a:off x="2821" y="1985"/>
              <a:ext cx="147" cy="146"/>
            </a:xfrm>
            <a:custGeom>
              <a:avLst/>
              <a:gdLst>
                <a:gd name="T0" fmla="*/ 1 w 190"/>
                <a:gd name="T1" fmla="*/ 54 h 190"/>
                <a:gd name="T2" fmla="*/ 0 w 190"/>
                <a:gd name="T3" fmla="*/ 46 h 190"/>
                <a:gd name="T4" fmla="*/ 2 w 190"/>
                <a:gd name="T5" fmla="*/ 35 h 190"/>
                <a:gd name="T6" fmla="*/ 2 w 190"/>
                <a:gd name="T7" fmla="*/ 25 h 190"/>
                <a:gd name="T8" fmla="*/ 5 w 190"/>
                <a:gd name="T9" fmla="*/ 18 h 190"/>
                <a:gd name="T10" fmla="*/ 9 w 190"/>
                <a:gd name="T11" fmla="*/ 12 h 190"/>
                <a:gd name="T12" fmla="*/ 15 w 190"/>
                <a:gd name="T13" fmla="*/ 9 h 190"/>
                <a:gd name="T14" fmla="*/ 18 w 190"/>
                <a:gd name="T15" fmla="*/ 6 h 190"/>
                <a:gd name="T16" fmla="*/ 24 w 190"/>
                <a:gd name="T17" fmla="*/ 3 h 190"/>
                <a:gd name="T18" fmla="*/ 31 w 190"/>
                <a:gd name="T19" fmla="*/ 0 h 190"/>
                <a:gd name="T20" fmla="*/ 39 w 190"/>
                <a:gd name="T21" fmla="*/ 0 h 190"/>
                <a:gd name="T22" fmla="*/ 46 w 190"/>
                <a:gd name="T23" fmla="*/ 2 h 190"/>
                <a:gd name="T24" fmla="*/ 52 w 190"/>
                <a:gd name="T25" fmla="*/ 5 h 190"/>
                <a:gd name="T26" fmla="*/ 55 w 190"/>
                <a:gd name="T27" fmla="*/ 8 h 190"/>
                <a:gd name="T28" fmla="*/ 61 w 190"/>
                <a:gd name="T29" fmla="*/ 14 h 190"/>
                <a:gd name="T30" fmla="*/ 65 w 190"/>
                <a:gd name="T31" fmla="*/ 19 h 190"/>
                <a:gd name="T32" fmla="*/ 68 w 190"/>
                <a:gd name="T33" fmla="*/ 21 h 190"/>
                <a:gd name="T34" fmla="*/ 65 w 190"/>
                <a:gd name="T35" fmla="*/ 22 h 190"/>
                <a:gd name="T36" fmla="*/ 65 w 190"/>
                <a:gd name="T37" fmla="*/ 24 h 190"/>
                <a:gd name="T38" fmla="*/ 65 w 190"/>
                <a:gd name="T39" fmla="*/ 27 h 190"/>
                <a:gd name="T40" fmla="*/ 65 w 190"/>
                <a:gd name="T41" fmla="*/ 32 h 190"/>
                <a:gd name="T42" fmla="*/ 67 w 190"/>
                <a:gd name="T43" fmla="*/ 39 h 190"/>
                <a:gd name="T44" fmla="*/ 67 w 190"/>
                <a:gd name="T45" fmla="*/ 47 h 190"/>
                <a:gd name="T46" fmla="*/ 63 w 190"/>
                <a:gd name="T47" fmla="*/ 56 h 190"/>
                <a:gd name="T48" fmla="*/ 63 w 190"/>
                <a:gd name="T49" fmla="*/ 44 h 190"/>
                <a:gd name="T50" fmla="*/ 63 w 190"/>
                <a:gd name="T51" fmla="*/ 35 h 190"/>
                <a:gd name="T52" fmla="*/ 61 w 190"/>
                <a:gd name="T53" fmla="*/ 31 h 190"/>
                <a:gd name="T54" fmla="*/ 59 w 190"/>
                <a:gd name="T55" fmla="*/ 29 h 190"/>
                <a:gd name="T56" fmla="*/ 57 w 190"/>
                <a:gd name="T57" fmla="*/ 27 h 190"/>
                <a:gd name="T58" fmla="*/ 55 w 190"/>
                <a:gd name="T59" fmla="*/ 27 h 190"/>
                <a:gd name="T60" fmla="*/ 50 w 190"/>
                <a:gd name="T61" fmla="*/ 29 h 190"/>
                <a:gd name="T62" fmla="*/ 46 w 190"/>
                <a:gd name="T63" fmla="*/ 29 h 190"/>
                <a:gd name="T64" fmla="*/ 41 w 190"/>
                <a:gd name="T65" fmla="*/ 29 h 190"/>
                <a:gd name="T66" fmla="*/ 36 w 190"/>
                <a:gd name="T67" fmla="*/ 28 h 190"/>
                <a:gd name="T68" fmla="*/ 33 w 190"/>
                <a:gd name="T69" fmla="*/ 28 h 190"/>
                <a:gd name="T70" fmla="*/ 36 w 190"/>
                <a:gd name="T71" fmla="*/ 30 h 190"/>
                <a:gd name="T72" fmla="*/ 39 w 190"/>
                <a:gd name="T73" fmla="*/ 31 h 190"/>
                <a:gd name="T74" fmla="*/ 36 w 190"/>
                <a:gd name="T75" fmla="*/ 32 h 190"/>
                <a:gd name="T76" fmla="*/ 31 w 190"/>
                <a:gd name="T77" fmla="*/ 31 h 190"/>
                <a:gd name="T78" fmla="*/ 26 w 190"/>
                <a:gd name="T79" fmla="*/ 31 h 190"/>
                <a:gd name="T80" fmla="*/ 20 w 190"/>
                <a:gd name="T81" fmla="*/ 30 h 190"/>
                <a:gd name="T82" fmla="*/ 17 w 190"/>
                <a:gd name="T83" fmla="*/ 30 h 190"/>
                <a:gd name="T84" fmla="*/ 15 w 190"/>
                <a:gd name="T85" fmla="*/ 30 h 190"/>
                <a:gd name="T86" fmla="*/ 16 w 190"/>
                <a:gd name="T87" fmla="*/ 31 h 190"/>
                <a:gd name="T88" fmla="*/ 17 w 190"/>
                <a:gd name="T89" fmla="*/ 34 h 190"/>
                <a:gd name="T90" fmla="*/ 17 w 190"/>
                <a:gd name="T91" fmla="*/ 38 h 190"/>
                <a:gd name="T92" fmla="*/ 17 w 190"/>
                <a:gd name="T93" fmla="*/ 41 h 190"/>
                <a:gd name="T94" fmla="*/ 13 w 190"/>
                <a:gd name="T95" fmla="*/ 46 h 190"/>
                <a:gd name="T96" fmla="*/ 12 w 190"/>
                <a:gd name="T97" fmla="*/ 51 h 190"/>
                <a:gd name="T98" fmla="*/ 12 w 190"/>
                <a:gd name="T99" fmla="*/ 57 h 190"/>
                <a:gd name="T100" fmla="*/ 12 w 190"/>
                <a:gd name="T101" fmla="*/ 63 h 190"/>
                <a:gd name="T102" fmla="*/ 13 w 190"/>
                <a:gd name="T103" fmla="*/ 66 h 190"/>
                <a:gd name="T104" fmla="*/ 9 w 190"/>
                <a:gd name="T105" fmla="*/ 61 h 190"/>
                <a:gd name="T106" fmla="*/ 4 w 190"/>
                <a:gd name="T107" fmla="*/ 56 h 190"/>
                <a:gd name="T108" fmla="*/ 2 w 190"/>
                <a:gd name="T109" fmla="*/ 57 h 190"/>
                <a:gd name="T110" fmla="*/ 2 w 190"/>
                <a:gd name="T111" fmla="*/ 61 h 190"/>
                <a:gd name="T112" fmla="*/ 1 w 190"/>
                <a:gd name="T113" fmla="*/ 54 h 19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90"/>
                <a:gd name="T172" fmla="*/ 0 h 190"/>
                <a:gd name="T173" fmla="*/ 190 w 190"/>
                <a:gd name="T174" fmla="*/ 190 h 190"/>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90" h="190">
                  <a:moveTo>
                    <a:pt x="1" y="155"/>
                  </a:moveTo>
                  <a:lnTo>
                    <a:pt x="0" y="131"/>
                  </a:lnTo>
                  <a:lnTo>
                    <a:pt x="4" y="99"/>
                  </a:lnTo>
                  <a:lnTo>
                    <a:pt x="7" y="72"/>
                  </a:lnTo>
                  <a:lnTo>
                    <a:pt x="15" y="52"/>
                  </a:lnTo>
                  <a:lnTo>
                    <a:pt x="25" y="33"/>
                  </a:lnTo>
                  <a:lnTo>
                    <a:pt x="41" y="26"/>
                  </a:lnTo>
                  <a:lnTo>
                    <a:pt x="50" y="17"/>
                  </a:lnTo>
                  <a:lnTo>
                    <a:pt x="67" y="9"/>
                  </a:lnTo>
                  <a:lnTo>
                    <a:pt x="86" y="0"/>
                  </a:lnTo>
                  <a:lnTo>
                    <a:pt x="107" y="0"/>
                  </a:lnTo>
                  <a:lnTo>
                    <a:pt x="129" y="4"/>
                  </a:lnTo>
                  <a:lnTo>
                    <a:pt x="143" y="13"/>
                  </a:lnTo>
                  <a:lnTo>
                    <a:pt x="154" y="23"/>
                  </a:lnTo>
                  <a:lnTo>
                    <a:pt x="171" y="39"/>
                  </a:lnTo>
                  <a:lnTo>
                    <a:pt x="182" y="53"/>
                  </a:lnTo>
                  <a:lnTo>
                    <a:pt x="190" y="60"/>
                  </a:lnTo>
                  <a:lnTo>
                    <a:pt x="182" y="62"/>
                  </a:lnTo>
                  <a:lnTo>
                    <a:pt x="181" y="68"/>
                  </a:lnTo>
                  <a:lnTo>
                    <a:pt x="181" y="78"/>
                  </a:lnTo>
                  <a:lnTo>
                    <a:pt x="180" y="92"/>
                  </a:lnTo>
                  <a:lnTo>
                    <a:pt x="185" y="112"/>
                  </a:lnTo>
                  <a:lnTo>
                    <a:pt x="186" y="135"/>
                  </a:lnTo>
                  <a:lnTo>
                    <a:pt x="176" y="161"/>
                  </a:lnTo>
                  <a:lnTo>
                    <a:pt x="177" y="125"/>
                  </a:lnTo>
                  <a:lnTo>
                    <a:pt x="176" y="101"/>
                  </a:lnTo>
                  <a:lnTo>
                    <a:pt x="171" y="89"/>
                  </a:lnTo>
                  <a:lnTo>
                    <a:pt x="164" y="83"/>
                  </a:lnTo>
                  <a:lnTo>
                    <a:pt x="160" y="76"/>
                  </a:lnTo>
                  <a:lnTo>
                    <a:pt x="154" y="78"/>
                  </a:lnTo>
                  <a:lnTo>
                    <a:pt x="141" y="83"/>
                  </a:lnTo>
                  <a:lnTo>
                    <a:pt x="129" y="83"/>
                  </a:lnTo>
                  <a:lnTo>
                    <a:pt x="114" y="83"/>
                  </a:lnTo>
                  <a:lnTo>
                    <a:pt x="102" y="82"/>
                  </a:lnTo>
                  <a:lnTo>
                    <a:pt x="93" y="82"/>
                  </a:lnTo>
                  <a:lnTo>
                    <a:pt x="101" y="86"/>
                  </a:lnTo>
                  <a:lnTo>
                    <a:pt x="108" y="89"/>
                  </a:lnTo>
                  <a:lnTo>
                    <a:pt x="99" y="91"/>
                  </a:lnTo>
                  <a:lnTo>
                    <a:pt x="86" y="89"/>
                  </a:lnTo>
                  <a:lnTo>
                    <a:pt x="72" y="88"/>
                  </a:lnTo>
                  <a:lnTo>
                    <a:pt x="57" y="86"/>
                  </a:lnTo>
                  <a:lnTo>
                    <a:pt x="48" y="86"/>
                  </a:lnTo>
                  <a:lnTo>
                    <a:pt x="42" y="86"/>
                  </a:lnTo>
                  <a:lnTo>
                    <a:pt x="45" y="89"/>
                  </a:lnTo>
                  <a:lnTo>
                    <a:pt x="48" y="96"/>
                  </a:lnTo>
                  <a:lnTo>
                    <a:pt x="48" y="108"/>
                  </a:lnTo>
                  <a:lnTo>
                    <a:pt x="46" y="119"/>
                  </a:lnTo>
                  <a:lnTo>
                    <a:pt x="38" y="132"/>
                  </a:lnTo>
                  <a:lnTo>
                    <a:pt x="35" y="147"/>
                  </a:lnTo>
                  <a:lnTo>
                    <a:pt x="34" y="163"/>
                  </a:lnTo>
                  <a:lnTo>
                    <a:pt x="35" y="181"/>
                  </a:lnTo>
                  <a:lnTo>
                    <a:pt x="36" y="190"/>
                  </a:lnTo>
                  <a:lnTo>
                    <a:pt x="26" y="176"/>
                  </a:lnTo>
                  <a:lnTo>
                    <a:pt x="12" y="161"/>
                  </a:lnTo>
                  <a:lnTo>
                    <a:pt x="7" y="163"/>
                  </a:lnTo>
                  <a:lnTo>
                    <a:pt x="5" y="174"/>
                  </a:lnTo>
                  <a:lnTo>
                    <a:pt x="1" y="155"/>
                  </a:lnTo>
                  <a:close/>
                </a:path>
              </a:pathLst>
            </a:custGeom>
            <a:solidFill>
              <a:srgbClr val="000000"/>
            </a:solidFill>
            <a:ln w="9525">
              <a:noFill/>
              <a:round/>
              <a:headEnd/>
              <a:tailEnd/>
            </a:ln>
            <a:effectLst>
              <a:prstShdw prst="shdw17" dist="17961" dir="2700000">
                <a:srgbClr val="000000"/>
              </a:prstShdw>
            </a:effectLst>
          </p:spPr>
          <p:txBody>
            <a:bodyPr/>
            <a:lstStyle/>
            <a:p>
              <a:endParaRPr lang="it-IT"/>
            </a:p>
          </p:txBody>
        </p:sp>
        <p:sp>
          <p:nvSpPr>
            <p:cNvPr id="271390" name="Freeform 26"/>
            <p:cNvSpPr>
              <a:spLocks/>
            </p:cNvSpPr>
            <p:nvPr/>
          </p:nvSpPr>
          <p:spPr bwMode="auto">
            <a:xfrm>
              <a:off x="2697" y="3434"/>
              <a:ext cx="176" cy="118"/>
            </a:xfrm>
            <a:custGeom>
              <a:avLst/>
              <a:gdLst>
                <a:gd name="T0" fmla="*/ 39 w 227"/>
                <a:gd name="T1" fmla="*/ 8 h 154"/>
                <a:gd name="T2" fmla="*/ 29 w 227"/>
                <a:gd name="T3" fmla="*/ 16 h 154"/>
                <a:gd name="T4" fmla="*/ 16 w 227"/>
                <a:gd name="T5" fmla="*/ 26 h 154"/>
                <a:gd name="T6" fmla="*/ 7 w 227"/>
                <a:gd name="T7" fmla="*/ 32 h 154"/>
                <a:gd name="T8" fmla="*/ 2 w 227"/>
                <a:gd name="T9" fmla="*/ 37 h 154"/>
                <a:gd name="T10" fmla="*/ 0 w 227"/>
                <a:gd name="T11" fmla="*/ 47 h 154"/>
                <a:gd name="T12" fmla="*/ 5 w 227"/>
                <a:gd name="T13" fmla="*/ 51 h 154"/>
                <a:gd name="T14" fmla="*/ 17 w 227"/>
                <a:gd name="T15" fmla="*/ 52 h 154"/>
                <a:gd name="T16" fmla="*/ 28 w 227"/>
                <a:gd name="T17" fmla="*/ 53 h 154"/>
                <a:gd name="T18" fmla="*/ 39 w 227"/>
                <a:gd name="T19" fmla="*/ 52 h 154"/>
                <a:gd name="T20" fmla="*/ 47 w 227"/>
                <a:gd name="T21" fmla="*/ 47 h 154"/>
                <a:gd name="T22" fmla="*/ 60 w 227"/>
                <a:gd name="T23" fmla="*/ 39 h 154"/>
                <a:gd name="T24" fmla="*/ 81 w 227"/>
                <a:gd name="T25" fmla="*/ 34 h 154"/>
                <a:gd name="T26" fmla="*/ 81 w 227"/>
                <a:gd name="T27" fmla="*/ 14 h 154"/>
                <a:gd name="T28" fmla="*/ 80 w 227"/>
                <a:gd name="T29" fmla="*/ 0 h 154"/>
                <a:gd name="T30" fmla="*/ 39 w 227"/>
                <a:gd name="T31" fmla="*/ 8 h 15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27"/>
                <a:gd name="T49" fmla="*/ 0 h 154"/>
                <a:gd name="T50" fmla="*/ 227 w 227"/>
                <a:gd name="T51" fmla="*/ 154 h 15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27" h="154">
                  <a:moveTo>
                    <a:pt x="108" y="22"/>
                  </a:moveTo>
                  <a:lnTo>
                    <a:pt x="81" y="46"/>
                  </a:lnTo>
                  <a:lnTo>
                    <a:pt x="45" y="77"/>
                  </a:lnTo>
                  <a:lnTo>
                    <a:pt x="19" y="94"/>
                  </a:lnTo>
                  <a:lnTo>
                    <a:pt x="2" y="107"/>
                  </a:lnTo>
                  <a:lnTo>
                    <a:pt x="0" y="134"/>
                  </a:lnTo>
                  <a:lnTo>
                    <a:pt x="15" y="146"/>
                  </a:lnTo>
                  <a:lnTo>
                    <a:pt x="47" y="151"/>
                  </a:lnTo>
                  <a:lnTo>
                    <a:pt x="78" y="154"/>
                  </a:lnTo>
                  <a:lnTo>
                    <a:pt x="108" y="151"/>
                  </a:lnTo>
                  <a:lnTo>
                    <a:pt x="129" y="134"/>
                  </a:lnTo>
                  <a:lnTo>
                    <a:pt x="166" y="115"/>
                  </a:lnTo>
                  <a:lnTo>
                    <a:pt x="223" y="98"/>
                  </a:lnTo>
                  <a:lnTo>
                    <a:pt x="227" y="39"/>
                  </a:lnTo>
                  <a:lnTo>
                    <a:pt x="220" y="0"/>
                  </a:lnTo>
                  <a:lnTo>
                    <a:pt x="108" y="22"/>
                  </a:lnTo>
                  <a:close/>
                </a:path>
              </a:pathLst>
            </a:custGeom>
            <a:solidFill>
              <a:srgbClr val="3F1F00"/>
            </a:solidFill>
            <a:ln w="9525">
              <a:noFill/>
              <a:round/>
              <a:headEnd/>
              <a:tailEnd/>
            </a:ln>
            <a:effectLst>
              <a:prstShdw prst="shdw17" dist="17961" dir="2700000">
                <a:srgbClr val="261300"/>
              </a:prstShdw>
            </a:effectLst>
          </p:spPr>
          <p:txBody>
            <a:bodyPr/>
            <a:lstStyle/>
            <a:p>
              <a:endParaRPr lang="it-IT"/>
            </a:p>
          </p:txBody>
        </p:sp>
        <p:sp>
          <p:nvSpPr>
            <p:cNvPr id="271391" name="Freeform 27"/>
            <p:cNvSpPr>
              <a:spLocks/>
            </p:cNvSpPr>
            <p:nvPr/>
          </p:nvSpPr>
          <p:spPr bwMode="auto">
            <a:xfrm>
              <a:off x="2915" y="3443"/>
              <a:ext cx="184" cy="101"/>
            </a:xfrm>
            <a:custGeom>
              <a:avLst/>
              <a:gdLst>
                <a:gd name="T0" fmla="*/ 2 w 237"/>
                <a:gd name="T1" fmla="*/ 1 h 131"/>
                <a:gd name="T2" fmla="*/ 0 w 237"/>
                <a:gd name="T3" fmla="*/ 19 h 131"/>
                <a:gd name="T4" fmla="*/ 2 w 237"/>
                <a:gd name="T5" fmla="*/ 32 h 131"/>
                <a:gd name="T6" fmla="*/ 22 w 237"/>
                <a:gd name="T7" fmla="*/ 37 h 131"/>
                <a:gd name="T8" fmla="*/ 31 w 237"/>
                <a:gd name="T9" fmla="*/ 37 h 131"/>
                <a:gd name="T10" fmla="*/ 46 w 237"/>
                <a:gd name="T11" fmla="*/ 42 h 131"/>
                <a:gd name="T12" fmla="*/ 63 w 237"/>
                <a:gd name="T13" fmla="*/ 45 h 131"/>
                <a:gd name="T14" fmla="*/ 85 w 237"/>
                <a:gd name="T15" fmla="*/ 46 h 131"/>
                <a:gd name="T16" fmla="*/ 86 w 237"/>
                <a:gd name="T17" fmla="*/ 39 h 131"/>
                <a:gd name="T18" fmla="*/ 86 w 237"/>
                <a:gd name="T19" fmla="*/ 32 h 131"/>
                <a:gd name="T20" fmla="*/ 68 w 237"/>
                <a:gd name="T21" fmla="*/ 22 h 131"/>
                <a:gd name="T22" fmla="*/ 49 w 237"/>
                <a:gd name="T23" fmla="*/ 9 h 131"/>
                <a:gd name="T24" fmla="*/ 36 w 237"/>
                <a:gd name="T25" fmla="*/ 0 h 131"/>
                <a:gd name="T26" fmla="*/ 2 w 237"/>
                <a:gd name="T27" fmla="*/ 1 h 13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37"/>
                <a:gd name="T43" fmla="*/ 0 h 131"/>
                <a:gd name="T44" fmla="*/ 237 w 237"/>
                <a:gd name="T45" fmla="*/ 131 h 13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37" h="131">
                  <a:moveTo>
                    <a:pt x="5" y="1"/>
                  </a:moveTo>
                  <a:lnTo>
                    <a:pt x="0" y="52"/>
                  </a:lnTo>
                  <a:lnTo>
                    <a:pt x="5" y="90"/>
                  </a:lnTo>
                  <a:lnTo>
                    <a:pt x="59" y="105"/>
                  </a:lnTo>
                  <a:lnTo>
                    <a:pt x="86" y="105"/>
                  </a:lnTo>
                  <a:lnTo>
                    <a:pt x="126" y="118"/>
                  </a:lnTo>
                  <a:lnTo>
                    <a:pt x="172" y="126"/>
                  </a:lnTo>
                  <a:lnTo>
                    <a:pt x="235" y="131"/>
                  </a:lnTo>
                  <a:lnTo>
                    <a:pt x="237" y="112"/>
                  </a:lnTo>
                  <a:lnTo>
                    <a:pt x="237" y="92"/>
                  </a:lnTo>
                  <a:lnTo>
                    <a:pt x="187" y="62"/>
                  </a:lnTo>
                  <a:lnTo>
                    <a:pt x="134" y="27"/>
                  </a:lnTo>
                  <a:lnTo>
                    <a:pt x="101" y="0"/>
                  </a:lnTo>
                  <a:lnTo>
                    <a:pt x="5" y="1"/>
                  </a:lnTo>
                  <a:close/>
                </a:path>
              </a:pathLst>
            </a:custGeom>
            <a:solidFill>
              <a:srgbClr val="3F1F00"/>
            </a:solidFill>
            <a:ln w="9525">
              <a:noFill/>
              <a:round/>
              <a:headEnd/>
              <a:tailEnd/>
            </a:ln>
            <a:effectLst>
              <a:prstShdw prst="shdw17" dist="17961" dir="2700000">
                <a:srgbClr val="261300"/>
              </a:prstShdw>
            </a:effectLst>
          </p:spPr>
          <p:txBody>
            <a:bodyPr/>
            <a:lstStyle/>
            <a:p>
              <a:endParaRPr lang="it-IT"/>
            </a:p>
          </p:txBody>
        </p:sp>
        <p:sp>
          <p:nvSpPr>
            <p:cNvPr id="271392" name="Freeform 28"/>
            <p:cNvSpPr>
              <a:spLocks/>
            </p:cNvSpPr>
            <p:nvPr/>
          </p:nvSpPr>
          <p:spPr bwMode="auto">
            <a:xfrm>
              <a:off x="2767" y="2650"/>
              <a:ext cx="274" cy="826"/>
            </a:xfrm>
            <a:custGeom>
              <a:avLst/>
              <a:gdLst>
                <a:gd name="T0" fmla="*/ 4 w 353"/>
                <a:gd name="T1" fmla="*/ 0 h 1074"/>
                <a:gd name="T2" fmla="*/ 0 w 353"/>
                <a:gd name="T3" fmla="*/ 34 h 1074"/>
                <a:gd name="T4" fmla="*/ 0 w 353"/>
                <a:gd name="T5" fmla="*/ 85 h 1074"/>
                <a:gd name="T6" fmla="*/ 0 w 353"/>
                <a:gd name="T7" fmla="*/ 145 h 1074"/>
                <a:gd name="T8" fmla="*/ 4 w 353"/>
                <a:gd name="T9" fmla="*/ 182 h 1074"/>
                <a:gd name="T10" fmla="*/ 4 w 353"/>
                <a:gd name="T11" fmla="*/ 196 h 1074"/>
                <a:gd name="T12" fmla="*/ 2 w 353"/>
                <a:gd name="T13" fmla="*/ 255 h 1074"/>
                <a:gd name="T14" fmla="*/ 2 w 353"/>
                <a:gd name="T15" fmla="*/ 295 h 1074"/>
                <a:gd name="T16" fmla="*/ 5 w 353"/>
                <a:gd name="T17" fmla="*/ 352 h 1074"/>
                <a:gd name="T18" fmla="*/ 5 w 353"/>
                <a:gd name="T19" fmla="*/ 367 h 1074"/>
                <a:gd name="T20" fmla="*/ 14 w 353"/>
                <a:gd name="T21" fmla="*/ 375 h 1074"/>
                <a:gd name="T22" fmla="*/ 46 w 353"/>
                <a:gd name="T23" fmla="*/ 365 h 1074"/>
                <a:gd name="T24" fmla="*/ 55 w 353"/>
                <a:gd name="T25" fmla="*/ 245 h 1074"/>
                <a:gd name="T26" fmla="*/ 58 w 353"/>
                <a:gd name="T27" fmla="*/ 170 h 1074"/>
                <a:gd name="T28" fmla="*/ 62 w 353"/>
                <a:gd name="T29" fmla="*/ 103 h 1074"/>
                <a:gd name="T30" fmla="*/ 66 w 353"/>
                <a:gd name="T31" fmla="*/ 208 h 1074"/>
                <a:gd name="T32" fmla="*/ 70 w 353"/>
                <a:gd name="T33" fmla="*/ 364 h 1074"/>
                <a:gd name="T34" fmla="*/ 102 w 353"/>
                <a:gd name="T35" fmla="*/ 375 h 1074"/>
                <a:gd name="T36" fmla="*/ 109 w 353"/>
                <a:gd name="T37" fmla="*/ 367 h 1074"/>
                <a:gd name="T38" fmla="*/ 117 w 353"/>
                <a:gd name="T39" fmla="*/ 229 h 1074"/>
                <a:gd name="T40" fmla="*/ 119 w 353"/>
                <a:gd name="T41" fmla="*/ 163 h 1074"/>
                <a:gd name="T42" fmla="*/ 128 w 353"/>
                <a:gd name="T43" fmla="*/ 18 h 1074"/>
                <a:gd name="T44" fmla="*/ 126 w 353"/>
                <a:gd name="T45" fmla="*/ 2 h 1074"/>
                <a:gd name="T46" fmla="*/ 4 w 353"/>
                <a:gd name="T47" fmla="*/ 0 h 1074"/>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353"/>
                <a:gd name="T73" fmla="*/ 0 h 1074"/>
                <a:gd name="T74" fmla="*/ 353 w 353"/>
                <a:gd name="T75" fmla="*/ 1074 h 1074"/>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353" h="1074">
                  <a:moveTo>
                    <a:pt x="11" y="0"/>
                  </a:moveTo>
                  <a:lnTo>
                    <a:pt x="0" y="96"/>
                  </a:lnTo>
                  <a:lnTo>
                    <a:pt x="0" y="242"/>
                  </a:lnTo>
                  <a:lnTo>
                    <a:pt x="0" y="415"/>
                  </a:lnTo>
                  <a:lnTo>
                    <a:pt x="11" y="519"/>
                  </a:lnTo>
                  <a:lnTo>
                    <a:pt x="11" y="562"/>
                  </a:lnTo>
                  <a:lnTo>
                    <a:pt x="3" y="727"/>
                  </a:lnTo>
                  <a:lnTo>
                    <a:pt x="7" y="843"/>
                  </a:lnTo>
                  <a:lnTo>
                    <a:pt x="14" y="1005"/>
                  </a:lnTo>
                  <a:lnTo>
                    <a:pt x="14" y="1048"/>
                  </a:lnTo>
                  <a:lnTo>
                    <a:pt x="37" y="1070"/>
                  </a:lnTo>
                  <a:lnTo>
                    <a:pt x="126" y="1044"/>
                  </a:lnTo>
                  <a:lnTo>
                    <a:pt x="152" y="701"/>
                  </a:lnTo>
                  <a:lnTo>
                    <a:pt x="160" y="485"/>
                  </a:lnTo>
                  <a:lnTo>
                    <a:pt x="171" y="294"/>
                  </a:lnTo>
                  <a:lnTo>
                    <a:pt x="182" y="597"/>
                  </a:lnTo>
                  <a:lnTo>
                    <a:pt x="193" y="1039"/>
                  </a:lnTo>
                  <a:lnTo>
                    <a:pt x="282" y="1074"/>
                  </a:lnTo>
                  <a:lnTo>
                    <a:pt x="301" y="1048"/>
                  </a:lnTo>
                  <a:lnTo>
                    <a:pt x="323" y="657"/>
                  </a:lnTo>
                  <a:lnTo>
                    <a:pt x="327" y="467"/>
                  </a:lnTo>
                  <a:lnTo>
                    <a:pt x="353" y="52"/>
                  </a:lnTo>
                  <a:lnTo>
                    <a:pt x="346" y="5"/>
                  </a:lnTo>
                  <a:lnTo>
                    <a:pt x="11" y="0"/>
                  </a:lnTo>
                  <a:close/>
                </a:path>
              </a:pathLst>
            </a:custGeom>
            <a:solidFill>
              <a:srgbClr val="333333"/>
            </a:solidFill>
            <a:ln w="9525">
              <a:noFill/>
              <a:round/>
              <a:headEnd/>
              <a:tailEnd/>
            </a:ln>
            <a:effectLst>
              <a:prstShdw prst="shdw17" dist="17961" dir="2700000">
                <a:srgbClr val="1F1F1F"/>
              </a:prstShdw>
            </a:effectLst>
          </p:spPr>
          <p:txBody>
            <a:bodyPr/>
            <a:lstStyle/>
            <a:p>
              <a:endParaRPr lang="it-IT"/>
            </a:p>
          </p:txBody>
        </p:sp>
        <p:sp>
          <p:nvSpPr>
            <p:cNvPr id="271393" name="Freeform 29"/>
            <p:cNvSpPr>
              <a:spLocks/>
            </p:cNvSpPr>
            <p:nvPr/>
          </p:nvSpPr>
          <p:spPr bwMode="auto">
            <a:xfrm>
              <a:off x="1935" y="3252"/>
              <a:ext cx="127" cy="118"/>
            </a:xfrm>
            <a:custGeom>
              <a:avLst/>
              <a:gdLst>
                <a:gd name="T0" fmla="*/ 22 w 164"/>
                <a:gd name="T1" fmla="*/ 13 h 147"/>
                <a:gd name="T2" fmla="*/ 9 w 164"/>
                <a:gd name="T3" fmla="*/ 30 h 147"/>
                <a:gd name="T4" fmla="*/ 0 w 164"/>
                <a:gd name="T5" fmla="*/ 46 h 147"/>
                <a:gd name="T6" fmla="*/ 2 w 164"/>
                <a:gd name="T7" fmla="*/ 56 h 147"/>
                <a:gd name="T8" fmla="*/ 7 w 164"/>
                <a:gd name="T9" fmla="*/ 61 h 147"/>
                <a:gd name="T10" fmla="*/ 26 w 164"/>
                <a:gd name="T11" fmla="*/ 59 h 147"/>
                <a:gd name="T12" fmla="*/ 37 w 164"/>
                <a:gd name="T13" fmla="*/ 52 h 147"/>
                <a:gd name="T14" fmla="*/ 42 w 164"/>
                <a:gd name="T15" fmla="*/ 41 h 147"/>
                <a:gd name="T16" fmla="*/ 59 w 164"/>
                <a:gd name="T17" fmla="*/ 31 h 147"/>
                <a:gd name="T18" fmla="*/ 59 w 164"/>
                <a:gd name="T19" fmla="*/ 14 h 147"/>
                <a:gd name="T20" fmla="*/ 57 w 164"/>
                <a:gd name="T21" fmla="*/ 0 h 147"/>
                <a:gd name="T22" fmla="*/ 40 w 164"/>
                <a:gd name="T23" fmla="*/ 11 h 147"/>
                <a:gd name="T24" fmla="*/ 22 w 164"/>
                <a:gd name="T25" fmla="*/ 13 h 14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64"/>
                <a:gd name="T40" fmla="*/ 0 h 147"/>
                <a:gd name="T41" fmla="*/ 164 w 164"/>
                <a:gd name="T42" fmla="*/ 147 h 14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64" h="147">
                  <a:moveTo>
                    <a:pt x="62" y="31"/>
                  </a:moveTo>
                  <a:lnTo>
                    <a:pt x="26" y="71"/>
                  </a:lnTo>
                  <a:lnTo>
                    <a:pt x="0" y="110"/>
                  </a:lnTo>
                  <a:lnTo>
                    <a:pt x="3" y="136"/>
                  </a:lnTo>
                  <a:lnTo>
                    <a:pt x="21" y="147"/>
                  </a:lnTo>
                  <a:lnTo>
                    <a:pt x="73" y="143"/>
                  </a:lnTo>
                  <a:lnTo>
                    <a:pt x="103" y="126"/>
                  </a:lnTo>
                  <a:lnTo>
                    <a:pt x="118" y="97"/>
                  </a:lnTo>
                  <a:lnTo>
                    <a:pt x="163" y="74"/>
                  </a:lnTo>
                  <a:lnTo>
                    <a:pt x="164" y="35"/>
                  </a:lnTo>
                  <a:lnTo>
                    <a:pt x="156" y="0"/>
                  </a:lnTo>
                  <a:lnTo>
                    <a:pt x="112" y="26"/>
                  </a:lnTo>
                  <a:lnTo>
                    <a:pt x="62" y="31"/>
                  </a:lnTo>
                  <a:close/>
                </a:path>
              </a:pathLst>
            </a:custGeom>
            <a:solidFill>
              <a:srgbClr val="000000"/>
            </a:solidFill>
            <a:ln w="9525">
              <a:noFill/>
              <a:round/>
              <a:headEnd/>
              <a:tailEnd/>
            </a:ln>
            <a:effectLst>
              <a:prstShdw prst="shdw17" dist="17961" dir="2700000">
                <a:srgbClr val="000000"/>
              </a:prstShdw>
            </a:effectLst>
          </p:spPr>
          <p:txBody>
            <a:bodyPr/>
            <a:lstStyle/>
            <a:p>
              <a:endParaRPr lang="it-IT"/>
            </a:p>
          </p:txBody>
        </p:sp>
        <p:sp>
          <p:nvSpPr>
            <p:cNvPr id="271394" name="Freeform 30"/>
            <p:cNvSpPr>
              <a:spLocks/>
            </p:cNvSpPr>
            <p:nvPr/>
          </p:nvSpPr>
          <p:spPr bwMode="auto">
            <a:xfrm>
              <a:off x="2197" y="3221"/>
              <a:ext cx="141" cy="122"/>
            </a:xfrm>
            <a:custGeom>
              <a:avLst/>
              <a:gdLst>
                <a:gd name="T0" fmla="*/ 2 w 182"/>
                <a:gd name="T1" fmla="*/ 5 h 152"/>
                <a:gd name="T2" fmla="*/ 0 w 182"/>
                <a:gd name="T3" fmla="*/ 29 h 152"/>
                <a:gd name="T4" fmla="*/ 9 w 182"/>
                <a:gd name="T5" fmla="*/ 39 h 152"/>
                <a:gd name="T6" fmla="*/ 19 w 182"/>
                <a:gd name="T7" fmla="*/ 42 h 152"/>
                <a:gd name="T8" fmla="*/ 24 w 182"/>
                <a:gd name="T9" fmla="*/ 47 h 152"/>
                <a:gd name="T10" fmla="*/ 34 w 182"/>
                <a:gd name="T11" fmla="*/ 56 h 152"/>
                <a:gd name="T12" fmla="*/ 53 w 182"/>
                <a:gd name="T13" fmla="*/ 63 h 152"/>
                <a:gd name="T14" fmla="*/ 60 w 182"/>
                <a:gd name="T15" fmla="*/ 61 h 152"/>
                <a:gd name="T16" fmla="*/ 65 w 182"/>
                <a:gd name="T17" fmla="*/ 58 h 152"/>
                <a:gd name="T18" fmla="*/ 65 w 182"/>
                <a:gd name="T19" fmla="*/ 51 h 152"/>
                <a:gd name="T20" fmla="*/ 59 w 182"/>
                <a:gd name="T21" fmla="*/ 36 h 152"/>
                <a:gd name="T22" fmla="*/ 44 w 182"/>
                <a:gd name="T23" fmla="*/ 22 h 152"/>
                <a:gd name="T24" fmla="*/ 32 w 182"/>
                <a:gd name="T25" fmla="*/ 9 h 152"/>
                <a:gd name="T26" fmla="*/ 28 w 182"/>
                <a:gd name="T27" fmla="*/ 0 h 152"/>
                <a:gd name="T28" fmla="*/ 2 w 182"/>
                <a:gd name="T29" fmla="*/ 5 h 15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82"/>
                <a:gd name="T46" fmla="*/ 0 h 152"/>
                <a:gd name="T47" fmla="*/ 182 w 182"/>
                <a:gd name="T48" fmla="*/ 152 h 15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82" h="152">
                  <a:moveTo>
                    <a:pt x="2" y="11"/>
                  </a:moveTo>
                  <a:lnTo>
                    <a:pt x="0" y="70"/>
                  </a:lnTo>
                  <a:lnTo>
                    <a:pt x="24" y="93"/>
                  </a:lnTo>
                  <a:lnTo>
                    <a:pt x="51" y="101"/>
                  </a:lnTo>
                  <a:lnTo>
                    <a:pt x="67" y="114"/>
                  </a:lnTo>
                  <a:lnTo>
                    <a:pt x="96" y="136"/>
                  </a:lnTo>
                  <a:lnTo>
                    <a:pt x="149" y="152"/>
                  </a:lnTo>
                  <a:lnTo>
                    <a:pt x="167" y="147"/>
                  </a:lnTo>
                  <a:lnTo>
                    <a:pt x="182" y="139"/>
                  </a:lnTo>
                  <a:lnTo>
                    <a:pt x="182" y="121"/>
                  </a:lnTo>
                  <a:lnTo>
                    <a:pt x="163" y="87"/>
                  </a:lnTo>
                  <a:lnTo>
                    <a:pt x="121" y="52"/>
                  </a:lnTo>
                  <a:lnTo>
                    <a:pt x="89" y="22"/>
                  </a:lnTo>
                  <a:lnTo>
                    <a:pt x="78" y="0"/>
                  </a:lnTo>
                  <a:lnTo>
                    <a:pt x="2" y="11"/>
                  </a:lnTo>
                  <a:close/>
                </a:path>
              </a:pathLst>
            </a:custGeom>
            <a:solidFill>
              <a:srgbClr val="000000"/>
            </a:solidFill>
            <a:ln w="9525">
              <a:noFill/>
              <a:round/>
              <a:headEnd/>
              <a:tailEnd/>
            </a:ln>
            <a:effectLst>
              <a:prstShdw prst="shdw17" dist="17961" dir="2700000">
                <a:srgbClr val="000000"/>
              </a:prstShdw>
            </a:effectLst>
          </p:spPr>
          <p:txBody>
            <a:bodyPr/>
            <a:lstStyle/>
            <a:p>
              <a:endParaRPr lang="it-IT"/>
            </a:p>
          </p:txBody>
        </p:sp>
        <p:sp>
          <p:nvSpPr>
            <p:cNvPr id="271395" name="Freeform 31"/>
            <p:cNvSpPr>
              <a:spLocks/>
            </p:cNvSpPr>
            <p:nvPr/>
          </p:nvSpPr>
          <p:spPr bwMode="auto">
            <a:xfrm>
              <a:off x="1979" y="1963"/>
              <a:ext cx="287" cy="410"/>
            </a:xfrm>
            <a:custGeom>
              <a:avLst/>
              <a:gdLst>
                <a:gd name="T0" fmla="*/ 0 w 372"/>
                <a:gd name="T1" fmla="*/ 40 h 512"/>
                <a:gd name="T2" fmla="*/ 39 w 372"/>
                <a:gd name="T3" fmla="*/ 0 h 512"/>
                <a:gd name="T4" fmla="*/ 83 w 372"/>
                <a:gd name="T5" fmla="*/ 92 h 512"/>
                <a:gd name="T6" fmla="*/ 90 w 372"/>
                <a:gd name="T7" fmla="*/ 5 h 512"/>
                <a:gd name="T8" fmla="*/ 117 w 372"/>
                <a:gd name="T9" fmla="*/ 16 h 512"/>
                <a:gd name="T10" fmla="*/ 132 w 372"/>
                <a:gd name="T11" fmla="*/ 48 h 512"/>
                <a:gd name="T12" fmla="*/ 130 w 372"/>
                <a:gd name="T13" fmla="*/ 211 h 512"/>
                <a:gd name="T14" fmla="*/ 15 w 372"/>
                <a:gd name="T15" fmla="*/ 211 h 512"/>
                <a:gd name="T16" fmla="*/ 0 w 372"/>
                <a:gd name="T17" fmla="*/ 40 h 51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72"/>
                <a:gd name="T28" fmla="*/ 0 h 512"/>
                <a:gd name="T29" fmla="*/ 372 w 372"/>
                <a:gd name="T30" fmla="*/ 512 h 51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72" h="512">
                  <a:moveTo>
                    <a:pt x="0" y="98"/>
                  </a:moveTo>
                  <a:lnTo>
                    <a:pt x="112" y="0"/>
                  </a:lnTo>
                  <a:lnTo>
                    <a:pt x="234" y="225"/>
                  </a:lnTo>
                  <a:lnTo>
                    <a:pt x="255" y="12"/>
                  </a:lnTo>
                  <a:lnTo>
                    <a:pt x="331" y="39"/>
                  </a:lnTo>
                  <a:lnTo>
                    <a:pt x="372" y="117"/>
                  </a:lnTo>
                  <a:lnTo>
                    <a:pt x="365" y="512"/>
                  </a:lnTo>
                  <a:lnTo>
                    <a:pt x="41" y="512"/>
                  </a:lnTo>
                  <a:lnTo>
                    <a:pt x="0" y="98"/>
                  </a:lnTo>
                  <a:close/>
                </a:path>
              </a:pathLst>
            </a:custGeom>
            <a:solidFill>
              <a:srgbClr val="542A00"/>
            </a:solidFill>
            <a:ln w="9525">
              <a:noFill/>
              <a:round/>
              <a:headEnd/>
              <a:tailEnd/>
            </a:ln>
            <a:effectLst>
              <a:prstShdw prst="shdw17" dist="17961" dir="2700000">
                <a:srgbClr val="321900"/>
              </a:prstShdw>
            </a:effectLst>
          </p:spPr>
          <p:txBody>
            <a:bodyPr/>
            <a:lstStyle/>
            <a:p>
              <a:endParaRPr lang="it-IT"/>
            </a:p>
          </p:txBody>
        </p:sp>
        <p:sp>
          <p:nvSpPr>
            <p:cNvPr id="271396" name="Freeform 32"/>
            <p:cNvSpPr>
              <a:spLocks/>
            </p:cNvSpPr>
            <p:nvPr/>
          </p:nvSpPr>
          <p:spPr bwMode="auto">
            <a:xfrm>
              <a:off x="2062" y="1939"/>
              <a:ext cx="114" cy="240"/>
            </a:xfrm>
            <a:custGeom>
              <a:avLst/>
              <a:gdLst>
                <a:gd name="T0" fmla="*/ 0 w 148"/>
                <a:gd name="T1" fmla="*/ 12 h 300"/>
                <a:gd name="T2" fmla="*/ 4 w 148"/>
                <a:gd name="T3" fmla="*/ 0 h 300"/>
                <a:gd name="T4" fmla="*/ 37 w 148"/>
                <a:gd name="T5" fmla="*/ 22 h 300"/>
                <a:gd name="T6" fmla="*/ 45 w 148"/>
                <a:gd name="T7" fmla="*/ 7 h 300"/>
                <a:gd name="T8" fmla="*/ 50 w 148"/>
                <a:gd name="T9" fmla="*/ 12 h 300"/>
                <a:gd name="T10" fmla="*/ 52 w 148"/>
                <a:gd name="T11" fmla="*/ 85 h 300"/>
                <a:gd name="T12" fmla="*/ 51 w 148"/>
                <a:gd name="T13" fmla="*/ 123 h 300"/>
                <a:gd name="T14" fmla="*/ 0 w 148"/>
                <a:gd name="T15" fmla="*/ 12 h 300"/>
                <a:gd name="T16" fmla="*/ 0 60000 65536"/>
                <a:gd name="T17" fmla="*/ 0 60000 65536"/>
                <a:gd name="T18" fmla="*/ 0 60000 65536"/>
                <a:gd name="T19" fmla="*/ 0 60000 65536"/>
                <a:gd name="T20" fmla="*/ 0 60000 65536"/>
                <a:gd name="T21" fmla="*/ 0 60000 65536"/>
                <a:gd name="T22" fmla="*/ 0 60000 65536"/>
                <a:gd name="T23" fmla="*/ 0 60000 65536"/>
                <a:gd name="T24" fmla="*/ 0 w 148"/>
                <a:gd name="T25" fmla="*/ 0 h 300"/>
                <a:gd name="T26" fmla="*/ 148 w 148"/>
                <a:gd name="T27" fmla="*/ 300 h 3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48" h="300">
                  <a:moveTo>
                    <a:pt x="0" y="30"/>
                  </a:moveTo>
                  <a:lnTo>
                    <a:pt x="12" y="0"/>
                  </a:lnTo>
                  <a:lnTo>
                    <a:pt x="104" y="52"/>
                  </a:lnTo>
                  <a:lnTo>
                    <a:pt x="126" y="17"/>
                  </a:lnTo>
                  <a:lnTo>
                    <a:pt x="142" y="30"/>
                  </a:lnTo>
                  <a:lnTo>
                    <a:pt x="148" y="208"/>
                  </a:lnTo>
                  <a:lnTo>
                    <a:pt x="146" y="300"/>
                  </a:lnTo>
                  <a:lnTo>
                    <a:pt x="0" y="30"/>
                  </a:lnTo>
                  <a:close/>
                </a:path>
              </a:pathLst>
            </a:custGeom>
            <a:solidFill>
              <a:srgbClr val="CCFFFF"/>
            </a:solidFill>
            <a:ln w="9525">
              <a:noFill/>
              <a:round/>
              <a:headEnd/>
              <a:tailEnd/>
            </a:ln>
            <a:effectLst>
              <a:prstShdw prst="shdw17" dist="17961" dir="2700000">
                <a:srgbClr val="7A9999"/>
              </a:prstShdw>
            </a:effectLst>
          </p:spPr>
          <p:txBody>
            <a:bodyPr/>
            <a:lstStyle/>
            <a:p>
              <a:endParaRPr lang="it-IT"/>
            </a:p>
          </p:txBody>
        </p:sp>
        <p:sp>
          <p:nvSpPr>
            <p:cNvPr id="271397" name="Freeform 33"/>
            <p:cNvSpPr>
              <a:spLocks/>
            </p:cNvSpPr>
            <p:nvPr/>
          </p:nvSpPr>
          <p:spPr bwMode="auto">
            <a:xfrm>
              <a:off x="2099" y="1988"/>
              <a:ext cx="72" cy="47"/>
            </a:xfrm>
            <a:custGeom>
              <a:avLst/>
              <a:gdLst>
                <a:gd name="T0" fmla="*/ 0 w 94"/>
                <a:gd name="T1" fmla="*/ 23 h 59"/>
                <a:gd name="T2" fmla="*/ 18 w 94"/>
                <a:gd name="T3" fmla="*/ 0 h 59"/>
                <a:gd name="T4" fmla="*/ 32 w 94"/>
                <a:gd name="T5" fmla="*/ 18 h 59"/>
                <a:gd name="T6" fmla="*/ 0 60000 65536"/>
                <a:gd name="T7" fmla="*/ 0 60000 65536"/>
                <a:gd name="T8" fmla="*/ 0 60000 65536"/>
                <a:gd name="T9" fmla="*/ 0 w 94"/>
                <a:gd name="T10" fmla="*/ 0 h 59"/>
                <a:gd name="T11" fmla="*/ 94 w 94"/>
                <a:gd name="T12" fmla="*/ 59 h 59"/>
              </a:gdLst>
              <a:ahLst/>
              <a:cxnLst>
                <a:cxn ang="T6">
                  <a:pos x="T0" y="T1"/>
                </a:cxn>
                <a:cxn ang="T7">
                  <a:pos x="T2" y="T3"/>
                </a:cxn>
                <a:cxn ang="T8">
                  <a:pos x="T4" y="T5"/>
                </a:cxn>
              </a:cxnLst>
              <a:rect l="T9" t="T10" r="T11" b="T12"/>
              <a:pathLst>
                <a:path w="94" h="59">
                  <a:moveTo>
                    <a:pt x="0" y="59"/>
                  </a:moveTo>
                  <a:lnTo>
                    <a:pt x="53" y="0"/>
                  </a:lnTo>
                  <a:lnTo>
                    <a:pt x="94" y="47"/>
                  </a:lnTo>
                </a:path>
              </a:pathLst>
            </a:custGeom>
            <a:noFill/>
            <a:ln w="15875">
              <a:solidFill>
                <a:srgbClr val="996633"/>
              </a:solidFill>
              <a:round/>
              <a:headEnd/>
              <a:tailEnd/>
            </a:ln>
            <a:effectLst>
              <a:prstShdw prst="shdw17" dist="17961" dir="2700000">
                <a:srgbClr val="5C3D1F"/>
              </a:prstShdw>
            </a:effectLst>
          </p:spPr>
          <p:txBody>
            <a:bodyPr/>
            <a:lstStyle/>
            <a:p>
              <a:endParaRPr lang="it-IT"/>
            </a:p>
          </p:txBody>
        </p:sp>
        <p:sp>
          <p:nvSpPr>
            <p:cNvPr id="271398" name="Freeform 34"/>
            <p:cNvSpPr>
              <a:spLocks/>
            </p:cNvSpPr>
            <p:nvPr/>
          </p:nvSpPr>
          <p:spPr bwMode="auto">
            <a:xfrm>
              <a:off x="1920" y="1960"/>
              <a:ext cx="455" cy="1329"/>
            </a:xfrm>
            <a:custGeom>
              <a:avLst/>
              <a:gdLst>
                <a:gd name="T0" fmla="*/ 66 w 589"/>
                <a:gd name="T1" fmla="*/ 0 h 1661"/>
                <a:gd name="T2" fmla="*/ 16 w 589"/>
                <a:gd name="T3" fmla="*/ 50 h 1661"/>
                <a:gd name="T4" fmla="*/ 0 w 589"/>
                <a:gd name="T5" fmla="*/ 210 h 1661"/>
                <a:gd name="T6" fmla="*/ 39 w 589"/>
                <a:gd name="T7" fmla="*/ 317 h 1661"/>
                <a:gd name="T8" fmla="*/ 40 w 589"/>
                <a:gd name="T9" fmla="*/ 337 h 1661"/>
                <a:gd name="T10" fmla="*/ 42 w 589"/>
                <a:gd name="T11" fmla="*/ 362 h 1661"/>
                <a:gd name="T12" fmla="*/ 48 w 589"/>
                <a:gd name="T13" fmla="*/ 378 h 1661"/>
                <a:gd name="T14" fmla="*/ 42 w 589"/>
                <a:gd name="T15" fmla="*/ 494 h 1661"/>
                <a:gd name="T16" fmla="*/ 28 w 589"/>
                <a:gd name="T17" fmla="*/ 679 h 1661"/>
                <a:gd name="T18" fmla="*/ 42 w 589"/>
                <a:gd name="T19" fmla="*/ 681 h 1661"/>
                <a:gd name="T20" fmla="*/ 64 w 589"/>
                <a:gd name="T21" fmla="*/ 671 h 1661"/>
                <a:gd name="T22" fmla="*/ 80 w 589"/>
                <a:gd name="T23" fmla="*/ 546 h 1661"/>
                <a:gd name="T24" fmla="*/ 88 w 589"/>
                <a:gd name="T25" fmla="*/ 501 h 1661"/>
                <a:gd name="T26" fmla="*/ 111 w 589"/>
                <a:gd name="T27" fmla="*/ 380 h 1661"/>
                <a:gd name="T28" fmla="*/ 114 w 589"/>
                <a:gd name="T29" fmla="*/ 506 h 1661"/>
                <a:gd name="T30" fmla="*/ 127 w 589"/>
                <a:gd name="T31" fmla="*/ 660 h 1661"/>
                <a:gd name="T32" fmla="*/ 160 w 589"/>
                <a:gd name="T33" fmla="*/ 662 h 1661"/>
                <a:gd name="T34" fmla="*/ 164 w 589"/>
                <a:gd name="T35" fmla="*/ 497 h 1661"/>
                <a:gd name="T36" fmla="*/ 161 w 589"/>
                <a:gd name="T37" fmla="*/ 331 h 1661"/>
                <a:gd name="T38" fmla="*/ 161 w 589"/>
                <a:gd name="T39" fmla="*/ 249 h 1661"/>
                <a:gd name="T40" fmla="*/ 168 w 589"/>
                <a:gd name="T41" fmla="*/ 222 h 1661"/>
                <a:gd name="T42" fmla="*/ 171 w 589"/>
                <a:gd name="T43" fmla="*/ 224 h 1661"/>
                <a:gd name="T44" fmla="*/ 207 w 589"/>
                <a:gd name="T45" fmla="*/ 197 h 1661"/>
                <a:gd name="T46" fmla="*/ 209 w 589"/>
                <a:gd name="T47" fmla="*/ 145 h 1661"/>
                <a:gd name="T48" fmla="*/ 154 w 589"/>
                <a:gd name="T49" fmla="*/ 18 h 1661"/>
                <a:gd name="T50" fmla="*/ 114 w 589"/>
                <a:gd name="T51" fmla="*/ 0 h 1661"/>
                <a:gd name="T52" fmla="*/ 122 w 589"/>
                <a:gd name="T53" fmla="*/ 85 h 1661"/>
                <a:gd name="T54" fmla="*/ 113 w 589"/>
                <a:gd name="T55" fmla="*/ 168 h 1661"/>
                <a:gd name="T56" fmla="*/ 97 w 589"/>
                <a:gd name="T57" fmla="*/ 91 h 1661"/>
                <a:gd name="T58" fmla="*/ 66 w 589"/>
                <a:gd name="T59" fmla="*/ 0 h 1661"/>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589"/>
                <a:gd name="T91" fmla="*/ 0 h 1661"/>
                <a:gd name="T92" fmla="*/ 589 w 589"/>
                <a:gd name="T93" fmla="*/ 1661 h 1661"/>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589" h="1661">
                  <a:moveTo>
                    <a:pt x="186" y="0"/>
                  </a:moveTo>
                  <a:lnTo>
                    <a:pt x="45" y="121"/>
                  </a:lnTo>
                  <a:lnTo>
                    <a:pt x="0" y="514"/>
                  </a:lnTo>
                  <a:lnTo>
                    <a:pt x="111" y="774"/>
                  </a:lnTo>
                  <a:lnTo>
                    <a:pt x="112" y="823"/>
                  </a:lnTo>
                  <a:lnTo>
                    <a:pt x="119" y="883"/>
                  </a:lnTo>
                  <a:lnTo>
                    <a:pt x="133" y="922"/>
                  </a:lnTo>
                  <a:lnTo>
                    <a:pt x="116" y="1205"/>
                  </a:lnTo>
                  <a:lnTo>
                    <a:pt x="77" y="1656"/>
                  </a:lnTo>
                  <a:lnTo>
                    <a:pt x="117" y="1661"/>
                  </a:lnTo>
                  <a:lnTo>
                    <a:pt x="179" y="1637"/>
                  </a:lnTo>
                  <a:lnTo>
                    <a:pt x="223" y="1333"/>
                  </a:lnTo>
                  <a:lnTo>
                    <a:pt x="246" y="1221"/>
                  </a:lnTo>
                  <a:lnTo>
                    <a:pt x="312" y="927"/>
                  </a:lnTo>
                  <a:lnTo>
                    <a:pt x="320" y="1236"/>
                  </a:lnTo>
                  <a:lnTo>
                    <a:pt x="355" y="1611"/>
                  </a:lnTo>
                  <a:lnTo>
                    <a:pt x="449" y="1615"/>
                  </a:lnTo>
                  <a:lnTo>
                    <a:pt x="459" y="1212"/>
                  </a:lnTo>
                  <a:lnTo>
                    <a:pt x="450" y="810"/>
                  </a:lnTo>
                  <a:lnTo>
                    <a:pt x="454" y="607"/>
                  </a:lnTo>
                  <a:lnTo>
                    <a:pt x="473" y="542"/>
                  </a:lnTo>
                  <a:lnTo>
                    <a:pt x="483" y="548"/>
                  </a:lnTo>
                  <a:lnTo>
                    <a:pt x="581" y="480"/>
                  </a:lnTo>
                  <a:lnTo>
                    <a:pt x="589" y="352"/>
                  </a:lnTo>
                  <a:lnTo>
                    <a:pt x="432" y="43"/>
                  </a:lnTo>
                  <a:lnTo>
                    <a:pt x="320" y="0"/>
                  </a:lnTo>
                  <a:lnTo>
                    <a:pt x="344" y="208"/>
                  </a:lnTo>
                  <a:lnTo>
                    <a:pt x="317" y="411"/>
                  </a:lnTo>
                  <a:lnTo>
                    <a:pt x="273" y="221"/>
                  </a:lnTo>
                  <a:lnTo>
                    <a:pt x="186" y="0"/>
                  </a:lnTo>
                  <a:close/>
                </a:path>
              </a:pathLst>
            </a:custGeom>
            <a:solidFill>
              <a:srgbClr val="5F3F1F"/>
            </a:solidFill>
            <a:ln w="9525">
              <a:noFill/>
              <a:round/>
              <a:headEnd/>
              <a:tailEnd/>
            </a:ln>
            <a:effectLst>
              <a:prstShdw prst="shdw17" dist="17961" dir="2700000">
                <a:srgbClr val="392613"/>
              </a:prstShdw>
            </a:effectLst>
          </p:spPr>
          <p:txBody>
            <a:bodyPr/>
            <a:lstStyle/>
            <a:p>
              <a:endParaRPr lang="it-IT"/>
            </a:p>
          </p:txBody>
        </p:sp>
        <p:sp>
          <p:nvSpPr>
            <p:cNvPr id="271399" name="Freeform 35"/>
            <p:cNvSpPr>
              <a:spLocks/>
            </p:cNvSpPr>
            <p:nvPr/>
          </p:nvSpPr>
          <p:spPr bwMode="auto">
            <a:xfrm>
              <a:off x="1945" y="2104"/>
              <a:ext cx="115" cy="346"/>
            </a:xfrm>
            <a:custGeom>
              <a:avLst/>
              <a:gdLst>
                <a:gd name="T0" fmla="*/ 27 w 149"/>
                <a:gd name="T1" fmla="*/ 0 h 432"/>
                <a:gd name="T2" fmla="*/ 32 w 149"/>
                <a:gd name="T3" fmla="*/ 42 h 432"/>
                <a:gd name="T4" fmla="*/ 29 w 149"/>
                <a:gd name="T5" fmla="*/ 107 h 432"/>
                <a:gd name="T6" fmla="*/ 0 w 149"/>
                <a:gd name="T7" fmla="*/ 118 h 432"/>
                <a:gd name="T8" fmla="*/ 29 w 149"/>
                <a:gd name="T9" fmla="*/ 121 h 432"/>
                <a:gd name="T10" fmla="*/ 38 w 149"/>
                <a:gd name="T11" fmla="*/ 160 h 432"/>
                <a:gd name="T12" fmla="*/ 53 w 149"/>
                <a:gd name="T13" fmla="*/ 178 h 432"/>
                <a:gd name="T14" fmla="*/ 47 w 149"/>
                <a:gd name="T15" fmla="*/ 146 h 432"/>
                <a:gd name="T16" fmla="*/ 43 w 149"/>
                <a:gd name="T17" fmla="*/ 127 h 432"/>
                <a:gd name="T18" fmla="*/ 39 w 149"/>
                <a:gd name="T19" fmla="*/ 86 h 432"/>
                <a:gd name="T20" fmla="*/ 27 w 149"/>
                <a:gd name="T21" fmla="*/ 0 h 43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9"/>
                <a:gd name="T34" fmla="*/ 0 h 432"/>
                <a:gd name="T35" fmla="*/ 149 w 149"/>
                <a:gd name="T36" fmla="*/ 432 h 43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9" h="432">
                  <a:moveTo>
                    <a:pt x="75" y="0"/>
                  </a:moveTo>
                  <a:lnTo>
                    <a:pt x="90" y="104"/>
                  </a:lnTo>
                  <a:lnTo>
                    <a:pt x="82" y="260"/>
                  </a:lnTo>
                  <a:lnTo>
                    <a:pt x="0" y="286"/>
                  </a:lnTo>
                  <a:lnTo>
                    <a:pt x="82" y="294"/>
                  </a:lnTo>
                  <a:lnTo>
                    <a:pt x="105" y="389"/>
                  </a:lnTo>
                  <a:lnTo>
                    <a:pt x="149" y="432"/>
                  </a:lnTo>
                  <a:lnTo>
                    <a:pt x="134" y="355"/>
                  </a:lnTo>
                  <a:lnTo>
                    <a:pt x="120" y="311"/>
                  </a:lnTo>
                  <a:lnTo>
                    <a:pt x="112" y="208"/>
                  </a:lnTo>
                  <a:lnTo>
                    <a:pt x="75" y="0"/>
                  </a:lnTo>
                  <a:close/>
                </a:path>
              </a:pathLst>
            </a:custGeom>
            <a:solidFill>
              <a:srgbClr val="3F1F00"/>
            </a:solidFill>
            <a:ln w="9525">
              <a:noFill/>
              <a:round/>
              <a:headEnd/>
              <a:tailEnd/>
            </a:ln>
            <a:effectLst>
              <a:prstShdw prst="shdw17" dist="17961" dir="2700000">
                <a:srgbClr val="261300"/>
              </a:prstShdw>
            </a:effectLst>
          </p:spPr>
          <p:txBody>
            <a:bodyPr/>
            <a:lstStyle/>
            <a:p>
              <a:endParaRPr lang="it-IT"/>
            </a:p>
          </p:txBody>
        </p:sp>
        <p:sp>
          <p:nvSpPr>
            <p:cNvPr id="271400" name="Freeform 36"/>
            <p:cNvSpPr>
              <a:spLocks/>
            </p:cNvSpPr>
            <p:nvPr/>
          </p:nvSpPr>
          <p:spPr bwMode="auto">
            <a:xfrm>
              <a:off x="2050" y="2124"/>
              <a:ext cx="40" cy="47"/>
            </a:xfrm>
            <a:custGeom>
              <a:avLst/>
              <a:gdLst>
                <a:gd name="T0" fmla="*/ 0 w 52"/>
                <a:gd name="T1" fmla="*/ 23 h 59"/>
                <a:gd name="T2" fmla="*/ 4 w 52"/>
                <a:gd name="T3" fmla="*/ 0 h 59"/>
                <a:gd name="T4" fmla="*/ 18 w 52"/>
                <a:gd name="T5" fmla="*/ 20 h 59"/>
                <a:gd name="T6" fmla="*/ 0 w 52"/>
                <a:gd name="T7" fmla="*/ 23 h 59"/>
                <a:gd name="T8" fmla="*/ 0 60000 65536"/>
                <a:gd name="T9" fmla="*/ 0 60000 65536"/>
                <a:gd name="T10" fmla="*/ 0 60000 65536"/>
                <a:gd name="T11" fmla="*/ 0 60000 65536"/>
                <a:gd name="T12" fmla="*/ 0 w 52"/>
                <a:gd name="T13" fmla="*/ 0 h 59"/>
                <a:gd name="T14" fmla="*/ 52 w 52"/>
                <a:gd name="T15" fmla="*/ 59 h 59"/>
              </a:gdLst>
              <a:ahLst/>
              <a:cxnLst>
                <a:cxn ang="T8">
                  <a:pos x="T0" y="T1"/>
                </a:cxn>
                <a:cxn ang="T9">
                  <a:pos x="T2" y="T3"/>
                </a:cxn>
                <a:cxn ang="T10">
                  <a:pos x="T4" y="T5"/>
                </a:cxn>
                <a:cxn ang="T11">
                  <a:pos x="T6" y="T7"/>
                </a:cxn>
              </a:cxnLst>
              <a:rect l="T12" t="T13" r="T14" b="T15"/>
              <a:pathLst>
                <a:path w="52" h="59">
                  <a:moveTo>
                    <a:pt x="0" y="59"/>
                  </a:moveTo>
                  <a:lnTo>
                    <a:pt x="11" y="0"/>
                  </a:lnTo>
                  <a:lnTo>
                    <a:pt x="52" y="50"/>
                  </a:lnTo>
                  <a:lnTo>
                    <a:pt x="0" y="59"/>
                  </a:lnTo>
                  <a:close/>
                </a:path>
              </a:pathLst>
            </a:custGeom>
            <a:solidFill>
              <a:srgbClr val="FFDFBF"/>
            </a:solidFill>
            <a:ln w="9525">
              <a:noFill/>
              <a:round/>
              <a:headEnd/>
              <a:tailEnd/>
            </a:ln>
            <a:effectLst>
              <a:prstShdw prst="shdw17" dist="17961" dir="2700000">
                <a:srgbClr val="998673"/>
              </a:prstShdw>
            </a:effectLst>
          </p:spPr>
          <p:txBody>
            <a:bodyPr/>
            <a:lstStyle/>
            <a:p>
              <a:endParaRPr lang="it-IT"/>
            </a:p>
          </p:txBody>
        </p:sp>
        <p:sp>
          <p:nvSpPr>
            <p:cNvPr id="271401" name="Freeform 37"/>
            <p:cNvSpPr>
              <a:spLocks/>
            </p:cNvSpPr>
            <p:nvPr/>
          </p:nvSpPr>
          <p:spPr bwMode="auto">
            <a:xfrm>
              <a:off x="2052" y="1732"/>
              <a:ext cx="128" cy="256"/>
            </a:xfrm>
            <a:custGeom>
              <a:avLst/>
              <a:gdLst>
                <a:gd name="T0" fmla="*/ 59 w 165"/>
                <a:gd name="T1" fmla="*/ 22 h 320"/>
                <a:gd name="T2" fmla="*/ 60 w 165"/>
                <a:gd name="T3" fmla="*/ 43 h 320"/>
                <a:gd name="T4" fmla="*/ 57 w 165"/>
                <a:gd name="T5" fmla="*/ 50 h 320"/>
                <a:gd name="T6" fmla="*/ 60 w 165"/>
                <a:gd name="T7" fmla="*/ 58 h 320"/>
                <a:gd name="T8" fmla="*/ 60 w 165"/>
                <a:gd name="T9" fmla="*/ 66 h 320"/>
                <a:gd name="T10" fmla="*/ 59 w 165"/>
                <a:gd name="T11" fmla="*/ 76 h 320"/>
                <a:gd name="T12" fmla="*/ 57 w 165"/>
                <a:gd name="T13" fmla="*/ 87 h 320"/>
                <a:gd name="T14" fmla="*/ 57 w 165"/>
                <a:gd name="T15" fmla="*/ 98 h 320"/>
                <a:gd name="T16" fmla="*/ 54 w 165"/>
                <a:gd name="T17" fmla="*/ 105 h 320"/>
                <a:gd name="T18" fmla="*/ 50 w 165"/>
                <a:gd name="T19" fmla="*/ 110 h 320"/>
                <a:gd name="T20" fmla="*/ 51 w 165"/>
                <a:gd name="T21" fmla="*/ 117 h 320"/>
                <a:gd name="T22" fmla="*/ 41 w 165"/>
                <a:gd name="T23" fmla="*/ 131 h 320"/>
                <a:gd name="T24" fmla="*/ 9 w 165"/>
                <a:gd name="T25" fmla="*/ 109 h 320"/>
                <a:gd name="T26" fmla="*/ 7 w 165"/>
                <a:gd name="T27" fmla="*/ 81 h 320"/>
                <a:gd name="T28" fmla="*/ 6 w 165"/>
                <a:gd name="T29" fmla="*/ 77 h 320"/>
                <a:gd name="T30" fmla="*/ 5 w 165"/>
                <a:gd name="T31" fmla="*/ 72 h 320"/>
                <a:gd name="T32" fmla="*/ 2 w 165"/>
                <a:gd name="T33" fmla="*/ 65 h 320"/>
                <a:gd name="T34" fmla="*/ 0 w 165"/>
                <a:gd name="T35" fmla="*/ 49 h 320"/>
                <a:gd name="T36" fmla="*/ 4 w 165"/>
                <a:gd name="T37" fmla="*/ 46 h 320"/>
                <a:gd name="T38" fmla="*/ 3 w 165"/>
                <a:gd name="T39" fmla="*/ 42 h 320"/>
                <a:gd name="T40" fmla="*/ 3 w 165"/>
                <a:gd name="T41" fmla="*/ 31 h 320"/>
                <a:gd name="T42" fmla="*/ 3 w 165"/>
                <a:gd name="T43" fmla="*/ 24 h 320"/>
                <a:gd name="T44" fmla="*/ 6 w 165"/>
                <a:gd name="T45" fmla="*/ 15 h 320"/>
                <a:gd name="T46" fmla="*/ 9 w 165"/>
                <a:gd name="T47" fmla="*/ 9 h 320"/>
                <a:gd name="T48" fmla="*/ 15 w 165"/>
                <a:gd name="T49" fmla="*/ 3 h 320"/>
                <a:gd name="T50" fmla="*/ 22 w 165"/>
                <a:gd name="T51" fmla="*/ 2 h 320"/>
                <a:gd name="T52" fmla="*/ 28 w 165"/>
                <a:gd name="T53" fmla="*/ 0 h 320"/>
                <a:gd name="T54" fmla="*/ 34 w 165"/>
                <a:gd name="T55" fmla="*/ 0 h 320"/>
                <a:gd name="T56" fmla="*/ 42 w 165"/>
                <a:gd name="T57" fmla="*/ 1 h 320"/>
                <a:gd name="T58" fmla="*/ 47 w 165"/>
                <a:gd name="T59" fmla="*/ 2 h 320"/>
                <a:gd name="T60" fmla="*/ 53 w 165"/>
                <a:gd name="T61" fmla="*/ 5 h 320"/>
                <a:gd name="T62" fmla="*/ 55 w 165"/>
                <a:gd name="T63" fmla="*/ 10 h 320"/>
                <a:gd name="T64" fmla="*/ 57 w 165"/>
                <a:gd name="T65" fmla="*/ 14 h 320"/>
                <a:gd name="T66" fmla="*/ 59 w 165"/>
                <a:gd name="T67" fmla="*/ 22 h 32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65"/>
                <a:gd name="T103" fmla="*/ 0 h 320"/>
                <a:gd name="T104" fmla="*/ 165 w 165"/>
                <a:gd name="T105" fmla="*/ 320 h 32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65" h="320">
                  <a:moveTo>
                    <a:pt x="163" y="53"/>
                  </a:moveTo>
                  <a:lnTo>
                    <a:pt x="165" y="105"/>
                  </a:lnTo>
                  <a:lnTo>
                    <a:pt x="159" y="124"/>
                  </a:lnTo>
                  <a:lnTo>
                    <a:pt x="165" y="141"/>
                  </a:lnTo>
                  <a:lnTo>
                    <a:pt x="164" y="160"/>
                  </a:lnTo>
                  <a:lnTo>
                    <a:pt x="162" y="186"/>
                  </a:lnTo>
                  <a:lnTo>
                    <a:pt x="159" y="212"/>
                  </a:lnTo>
                  <a:lnTo>
                    <a:pt x="160" y="239"/>
                  </a:lnTo>
                  <a:lnTo>
                    <a:pt x="150" y="256"/>
                  </a:lnTo>
                  <a:lnTo>
                    <a:pt x="136" y="268"/>
                  </a:lnTo>
                  <a:lnTo>
                    <a:pt x="141" y="284"/>
                  </a:lnTo>
                  <a:lnTo>
                    <a:pt x="113" y="320"/>
                  </a:lnTo>
                  <a:lnTo>
                    <a:pt x="24" y="266"/>
                  </a:lnTo>
                  <a:lnTo>
                    <a:pt x="20" y="196"/>
                  </a:lnTo>
                  <a:lnTo>
                    <a:pt x="17" y="187"/>
                  </a:lnTo>
                  <a:lnTo>
                    <a:pt x="13" y="176"/>
                  </a:lnTo>
                  <a:lnTo>
                    <a:pt x="5" y="157"/>
                  </a:lnTo>
                  <a:lnTo>
                    <a:pt x="0" y="119"/>
                  </a:lnTo>
                  <a:lnTo>
                    <a:pt x="10" y="114"/>
                  </a:lnTo>
                  <a:lnTo>
                    <a:pt x="8" y="101"/>
                  </a:lnTo>
                  <a:lnTo>
                    <a:pt x="8" y="76"/>
                  </a:lnTo>
                  <a:lnTo>
                    <a:pt x="9" y="57"/>
                  </a:lnTo>
                  <a:lnTo>
                    <a:pt x="17" y="37"/>
                  </a:lnTo>
                  <a:lnTo>
                    <a:pt x="25" y="23"/>
                  </a:lnTo>
                  <a:lnTo>
                    <a:pt x="41" y="8"/>
                  </a:lnTo>
                  <a:lnTo>
                    <a:pt x="59" y="3"/>
                  </a:lnTo>
                  <a:lnTo>
                    <a:pt x="77" y="0"/>
                  </a:lnTo>
                  <a:lnTo>
                    <a:pt x="96" y="0"/>
                  </a:lnTo>
                  <a:lnTo>
                    <a:pt x="115" y="1"/>
                  </a:lnTo>
                  <a:lnTo>
                    <a:pt x="129" y="4"/>
                  </a:lnTo>
                  <a:lnTo>
                    <a:pt x="146" y="13"/>
                  </a:lnTo>
                  <a:lnTo>
                    <a:pt x="154" y="24"/>
                  </a:lnTo>
                  <a:lnTo>
                    <a:pt x="158" y="34"/>
                  </a:lnTo>
                  <a:lnTo>
                    <a:pt x="163" y="53"/>
                  </a:lnTo>
                  <a:close/>
                </a:path>
              </a:pathLst>
            </a:custGeom>
            <a:solidFill>
              <a:srgbClr val="FF7F7F"/>
            </a:solidFill>
            <a:ln w="9525">
              <a:noFill/>
              <a:round/>
              <a:headEnd/>
              <a:tailEnd/>
            </a:ln>
            <a:effectLst>
              <a:prstShdw prst="shdw17" dist="17961" dir="2700000">
                <a:srgbClr val="994C4C"/>
              </a:prstShdw>
            </a:effectLst>
          </p:spPr>
          <p:txBody>
            <a:bodyPr/>
            <a:lstStyle/>
            <a:p>
              <a:endParaRPr lang="it-IT"/>
            </a:p>
          </p:txBody>
        </p:sp>
        <p:sp>
          <p:nvSpPr>
            <p:cNvPr id="271402" name="Freeform 38"/>
            <p:cNvSpPr>
              <a:spLocks/>
            </p:cNvSpPr>
            <p:nvPr/>
          </p:nvSpPr>
          <p:spPr bwMode="auto">
            <a:xfrm>
              <a:off x="2106" y="1818"/>
              <a:ext cx="45" cy="23"/>
            </a:xfrm>
            <a:custGeom>
              <a:avLst/>
              <a:gdLst>
                <a:gd name="T0" fmla="*/ 0 w 59"/>
                <a:gd name="T1" fmla="*/ 2 h 29"/>
                <a:gd name="T2" fmla="*/ 9 w 59"/>
                <a:gd name="T3" fmla="*/ 0 h 29"/>
                <a:gd name="T4" fmla="*/ 16 w 59"/>
                <a:gd name="T5" fmla="*/ 2 h 29"/>
                <a:gd name="T6" fmla="*/ 18 w 59"/>
                <a:gd name="T7" fmla="*/ 3 h 29"/>
                <a:gd name="T8" fmla="*/ 20 w 59"/>
                <a:gd name="T9" fmla="*/ 4 h 29"/>
                <a:gd name="T10" fmla="*/ 18 w 59"/>
                <a:gd name="T11" fmla="*/ 6 h 29"/>
                <a:gd name="T12" fmla="*/ 17 w 59"/>
                <a:gd name="T13" fmla="*/ 9 h 29"/>
                <a:gd name="T14" fmla="*/ 18 w 59"/>
                <a:gd name="T15" fmla="*/ 11 h 29"/>
                <a:gd name="T16" fmla="*/ 11 w 59"/>
                <a:gd name="T17" fmla="*/ 10 h 29"/>
                <a:gd name="T18" fmla="*/ 5 w 59"/>
                <a:gd name="T19" fmla="*/ 10 h 29"/>
                <a:gd name="T20" fmla="*/ 8 w 59"/>
                <a:gd name="T21" fmla="*/ 8 h 29"/>
                <a:gd name="T22" fmla="*/ 5 w 59"/>
                <a:gd name="T23" fmla="*/ 6 h 29"/>
                <a:gd name="T24" fmla="*/ 0 w 59"/>
                <a:gd name="T25" fmla="*/ 2 h 2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59"/>
                <a:gd name="T40" fmla="*/ 0 h 29"/>
                <a:gd name="T41" fmla="*/ 59 w 59"/>
                <a:gd name="T42" fmla="*/ 29 h 2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59" h="29">
                  <a:moveTo>
                    <a:pt x="0" y="4"/>
                  </a:moveTo>
                  <a:lnTo>
                    <a:pt x="27" y="0"/>
                  </a:lnTo>
                  <a:lnTo>
                    <a:pt x="46" y="3"/>
                  </a:lnTo>
                  <a:lnTo>
                    <a:pt x="53" y="7"/>
                  </a:lnTo>
                  <a:lnTo>
                    <a:pt x="59" y="9"/>
                  </a:lnTo>
                  <a:lnTo>
                    <a:pt x="55" y="16"/>
                  </a:lnTo>
                  <a:lnTo>
                    <a:pt x="50" y="23"/>
                  </a:lnTo>
                  <a:lnTo>
                    <a:pt x="53" y="29"/>
                  </a:lnTo>
                  <a:lnTo>
                    <a:pt x="34" y="24"/>
                  </a:lnTo>
                  <a:lnTo>
                    <a:pt x="14" y="26"/>
                  </a:lnTo>
                  <a:lnTo>
                    <a:pt x="24" y="21"/>
                  </a:lnTo>
                  <a:lnTo>
                    <a:pt x="13" y="16"/>
                  </a:lnTo>
                  <a:lnTo>
                    <a:pt x="0" y="4"/>
                  </a:lnTo>
                  <a:close/>
                </a:path>
              </a:pathLst>
            </a:custGeom>
            <a:solidFill>
              <a:srgbClr val="7F5F3F"/>
            </a:solidFill>
            <a:ln w="9525">
              <a:noFill/>
              <a:round/>
              <a:headEnd/>
              <a:tailEnd/>
            </a:ln>
            <a:effectLst>
              <a:prstShdw prst="shdw17" dist="17961" dir="2700000">
                <a:srgbClr val="4C3926"/>
              </a:prstShdw>
            </a:effectLst>
          </p:spPr>
          <p:txBody>
            <a:bodyPr/>
            <a:lstStyle/>
            <a:p>
              <a:endParaRPr lang="it-IT"/>
            </a:p>
          </p:txBody>
        </p:sp>
        <p:sp>
          <p:nvSpPr>
            <p:cNvPr id="271403" name="Freeform 39"/>
            <p:cNvSpPr>
              <a:spLocks/>
            </p:cNvSpPr>
            <p:nvPr/>
          </p:nvSpPr>
          <p:spPr bwMode="auto">
            <a:xfrm>
              <a:off x="2163" y="1876"/>
              <a:ext cx="13" cy="12"/>
            </a:xfrm>
            <a:custGeom>
              <a:avLst/>
              <a:gdLst>
                <a:gd name="T0" fmla="*/ 0 w 17"/>
                <a:gd name="T1" fmla="*/ 0 h 16"/>
                <a:gd name="T2" fmla="*/ 6 w 17"/>
                <a:gd name="T3" fmla="*/ 0 h 16"/>
                <a:gd name="T4" fmla="*/ 5 w 17"/>
                <a:gd name="T5" fmla="*/ 5 h 16"/>
                <a:gd name="T6" fmla="*/ 0 w 17"/>
                <a:gd name="T7" fmla="*/ 0 h 16"/>
                <a:gd name="T8" fmla="*/ 0 60000 65536"/>
                <a:gd name="T9" fmla="*/ 0 60000 65536"/>
                <a:gd name="T10" fmla="*/ 0 60000 65536"/>
                <a:gd name="T11" fmla="*/ 0 60000 65536"/>
                <a:gd name="T12" fmla="*/ 0 w 17"/>
                <a:gd name="T13" fmla="*/ 0 h 16"/>
                <a:gd name="T14" fmla="*/ 17 w 17"/>
                <a:gd name="T15" fmla="*/ 16 h 16"/>
              </a:gdLst>
              <a:ahLst/>
              <a:cxnLst>
                <a:cxn ang="T8">
                  <a:pos x="T0" y="T1"/>
                </a:cxn>
                <a:cxn ang="T9">
                  <a:pos x="T2" y="T3"/>
                </a:cxn>
                <a:cxn ang="T10">
                  <a:pos x="T4" y="T5"/>
                </a:cxn>
                <a:cxn ang="T11">
                  <a:pos x="T6" y="T7"/>
                </a:cxn>
              </a:cxnLst>
              <a:rect l="T12" t="T13" r="T14" b="T15"/>
              <a:pathLst>
                <a:path w="17" h="16">
                  <a:moveTo>
                    <a:pt x="0" y="0"/>
                  </a:moveTo>
                  <a:lnTo>
                    <a:pt x="17" y="0"/>
                  </a:lnTo>
                  <a:lnTo>
                    <a:pt x="15" y="16"/>
                  </a:lnTo>
                  <a:lnTo>
                    <a:pt x="0" y="0"/>
                  </a:lnTo>
                  <a:close/>
                </a:path>
              </a:pathLst>
            </a:custGeom>
            <a:solidFill>
              <a:srgbClr val="7F5F3F"/>
            </a:solidFill>
            <a:ln w="9525">
              <a:noFill/>
              <a:round/>
              <a:headEnd/>
              <a:tailEnd/>
            </a:ln>
            <a:effectLst>
              <a:prstShdw prst="shdw17" dist="17961" dir="2700000">
                <a:srgbClr val="4C3926"/>
              </a:prstShdw>
            </a:effectLst>
          </p:spPr>
          <p:txBody>
            <a:bodyPr/>
            <a:lstStyle/>
            <a:p>
              <a:endParaRPr lang="it-IT"/>
            </a:p>
          </p:txBody>
        </p:sp>
        <p:sp>
          <p:nvSpPr>
            <p:cNvPr id="271404" name="Freeform 40"/>
            <p:cNvSpPr>
              <a:spLocks/>
            </p:cNvSpPr>
            <p:nvPr/>
          </p:nvSpPr>
          <p:spPr bwMode="auto">
            <a:xfrm>
              <a:off x="2066" y="1878"/>
              <a:ext cx="70" cy="64"/>
            </a:xfrm>
            <a:custGeom>
              <a:avLst/>
              <a:gdLst>
                <a:gd name="T0" fmla="*/ 2 w 90"/>
                <a:gd name="T1" fmla="*/ 3 h 80"/>
                <a:gd name="T2" fmla="*/ 6 w 90"/>
                <a:gd name="T3" fmla="*/ 3 h 80"/>
                <a:gd name="T4" fmla="*/ 14 w 90"/>
                <a:gd name="T5" fmla="*/ 22 h 80"/>
                <a:gd name="T6" fmla="*/ 33 w 90"/>
                <a:gd name="T7" fmla="*/ 33 h 80"/>
                <a:gd name="T8" fmla="*/ 14 w 90"/>
                <a:gd name="T9" fmla="*/ 24 h 80"/>
                <a:gd name="T10" fmla="*/ 5 w 90"/>
                <a:gd name="T11" fmla="*/ 14 h 80"/>
                <a:gd name="T12" fmla="*/ 2 w 90"/>
                <a:gd name="T13" fmla="*/ 19 h 80"/>
                <a:gd name="T14" fmla="*/ 0 w 90"/>
                <a:gd name="T15" fmla="*/ 0 h 80"/>
                <a:gd name="T16" fmla="*/ 2 w 90"/>
                <a:gd name="T17" fmla="*/ 3 h 8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0"/>
                <a:gd name="T28" fmla="*/ 0 h 80"/>
                <a:gd name="T29" fmla="*/ 90 w 90"/>
                <a:gd name="T30" fmla="*/ 80 h 8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0" h="80">
                  <a:moveTo>
                    <a:pt x="7" y="8"/>
                  </a:moveTo>
                  <a:lnTo>
                    <a:pt x="17" y="7"/>
                  </a:lnTo>
                  <a:lnTo>
                    <a:pt x="38" y="52"/>
                  </a:lnTo>
                  <a:lnTo>
                    <a:pt x="90" y="80"/>
                  </a:lnTo>
                  <a:lnTo>
                    <a:pt x="37" y="60"/>
                  </a:lnTo>
                  <a:lnTo>
                    <a:pt x="16" y="36"/>
                  </a:lnTo>
                  <a:lnTo>
                    <a:pt x="5" y="46"/>
                  </a:lnTo>
                  <a:lnTo>
                    <a:pt x="0" y="0"/>
                  </a:lnTo>
                  <a:lnTo>
                    <a:pt x="7" y="8"/>
                  </a:lnTo>
                  <a:close/>
                </a:path>
              </a:pathLst>
            </a:custGeom>
            <a:solidFill>
              <a:srgbClr val="7F5F3F"/>
            </a:solidFill>
            <a:ln w="9525">
              <a:noFill/>
              <a:round/>
              <a:headEnd/>
              <a:tailEnd/>
            </a:ln>
            <a:effectLst>
              <a:prstShdw prst="shdw17" dist="17961" dir="2700000">
                <a:srgbClr val="4C3926"/>
              </a:prstShdw>
            </a:effectLst>
          </p:spPr>
          <p:txBody>
            <a:bodyPr/>
            <a:lstStyle/>
            <a:p>
              <a:endParaRPr lang="it-IT"/>
            </a:p>
          </p:txBody>
        </p:sp>
        <p:sp>
          <p:nvSpPr>
            <p:cNvPr id="271405" name="Freeform 41"/>
            <p:cNvSpPr>
              <a:spLocks/>
            </p:cNvSpPr>
            <p:nvPr/>
          </p:nvSpPr>
          <p:spPr bwMode="auto">
            <a:xfrm>
              <a:off x="2047" y="1728"/>
              <a:ext cx="145" cy="166"/>
            </a:xfrm>
            <a:custGeom>
              <a:avLst/>
              <a:gdLst>
                <a:gd name="T0" fmla="*/ 9 w 187"/>
                <a:gd name="T1" fmla="*/ 86 h 207"/>
                <a:gd name="T2" fmla="*/ 5 w 187"/>
                <a:gd name="T3" fmla="*/ 76 h 207"/>
                <a:gd name="T4" fmla="*/ 2 w 187"/>
                <a:gd name="T5" fmla="*/ 63 h 207"/>
                <a:gd name="T6" fmla="*/ 0 w 187"/>
                <a:gd name="T7" fmla="*/ 46 h 207"/>
                <a:gd name="T8" fmla="*/ 0 w 187"/>
                <a:gd name="T9" fmla="*/ 28 h 207"/>
                <a:gd name="T10" fmla="*/ 2 w 187"/>
                <a:gd name="T11" fmla="*/ 14 h 207"/>
                <a:gd name="T12" fmla="*/ 9 w 187"/>
                <a:gd name="T13" fmla="*/ 6 h 207"/>
                <a:gd name="T14" fmla="*/ 16 w 187"/>
                <a:gd name="T15" fmla="*/ 2 h 207"/>
                <a:gd name="T16" fmla="*/ 30 w 187"/>
                <a:gd name="T17" fmla="*/ 0 h 207"/>
                <a:gd name="T18" fmla="*/ 47 w 187"/>
                <a:gd name="T19" fmla="*/ 2 h 207"/>
                <a:gd name="T20" fmla="*/ 57 w 187"/>
                <a:gd name="T21" fmla="*/ 6 h 207"/>
                <a:gd name="T22" fmla="*/ 65 w 187"/>
                <a:gd name="T23" fmla="*/ 8 h 207"/>
                <a:gd name="T24" fmla="*/ 67 w 187"/>
                <a:gd name="T25" fmla="*/ 8 h 207"/>
                <a:gd name="T26" fmla="*/ 63 w 187"/>
                <a:gd name="T27" fmla="*/ 14 h 207"/>
                <a:gd name="T28" fmla="*/ 61 w 187"/>
                <a:gd name="T29" fmla="*/ 22 h 207"/>
                <a:gd name="T30" fmla="*/ 61 w 187"/>
                <a:gd name="T31" fmla="*/ 26 h 207"/>
                <a:gd name="T32" fmla="*/ 55 w 187"/>
                <a:gd name="T33" fmla="*/ 20 h 207"/>
                <a:gd name="T34" fmla="*/ 47 w 187"/>
                <a:gd name="T35" fmla="*/ 19 h 207"/>
                <a:gd name="T36" fmla="*/ 37 w 187"/>
                <a:gd name="T37" fmla="*/ 18 h 207"/>
                <a:gd name="T38" fmla="*/ 31 w 187"/>
                <a:gd name="T39" fmla="*/ 18 h 207"/>
                <a:gd name="T40" fmla="*/ 22 w 187"/>
                <a:gd name="T41" fmla="*/ 18 h 207"/>
                <a:gd name="T42" fmla="*/ 26 w 187"/>
                <a:gd name="T43" fmla="*/ 21 h 207"/>
                <a:gd name="T44" fmla="*/ 26 w 187"/>
                <a:gd name="T45" fmla="*/ 26 h 207"/>
                <a:gd name="T46" fmla="*/ 24 w 187"/>
                <a:gd name="T47" fmla="*/ 33 h 207"/>
                <a:gd name="T48" fmla="*/ 20 w 187"/>
                <a:gd name="T49" fmla="*/ 41 h 207"/>
                <a:gd name="T50" fmla="*/ 18 w 187"/>
                <a:gd name="T51" fmla="*/ 51 h 207"/>
                <a:gd name="T52" fmla="*/ 18 w 187"/>
                <a:gd name="T53" fmla="*/ 63 h 207"/>
                <a:gd name="T54" fmla="*/ 12 w 187"/>
                <a:gd name="T55" fmla="*/ 56 h 207"/>
                <a:gd name="T56" fmla="*/ 12 w 187"/>
                <a:gd name="T57" fmla="*/ 51 h 207"/>
                <a:gd name="T58" fmla="*/ 9 w 187"/>
                <a:gd name="T59" fmla="*/ 49 h 207"/>
                <a:gd name="T60" fmla="*/ 4 w 187"/>
                <a:gd name="T61" fmla="*/ 50 h 207"/>
                <a:gd name="T62" fmla="*/ 3 w 187"/>
                <a:gd name="T63" fmla="*/ 53 h 207"/>
                <a:gd name="T64" fmla="*/ 5 w 187"/>
                <a:gd name="T65" fmla="*/ 69 h 207"/>
                <a:gd name="T66" fmla="*/ 7 w 187"/>
                <a:gd name="T67" fmla="*/ 76 h 207"/>
                <a:gd name="T68" fmla="*/ 9 w 187"/>
                <a:gd name="T69" fmla="*/ 86 h 20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87"/>
                <a:gd name="T106" fmla="*/ 0 h 207"/>
                <a:gd name="T107" fmla="*/ 187 w 187"/>
                <a:gd name="T108" fmla="*/ 207 h 207"/>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87" h="207">
                  <a:moveTo>
                    <a:pt x="27" y="207"/>
                  </a:moveTo>
                  <a:lnTo>
                    <a:pt x="13" y="183"/>
                  </a:lnTo>
                  <a:lnTo>
                    <a:pt x="5" y="153"/>
                  </a:lnTo>
                  <a:lnTo>
                    <a:pt x="0" y="110"/>
                  </a:lnTo>
                  <a:lnTo>
                    <a:pt x="0" y="68"/>
                  </a:lnTo>
                  <a:lnTo>
                    <a:pt x="6" y="36"/>
                  </a:lnTo>
                  <a:lnTo>
                    <a:pt x="25" y="15"/>
                  </a:lnTo>
                  <a:lnTo>
                    <a:pt x="45" y="5"/>
                  </a:lnTo>
                  <a:lnTo>
                    <a:pt x="82" y="0"/>
                  </a:lnTo>
                  <a:lnTo>
                    <a:pt x="130" y="3"/>
                  </a:lnTo>
                  <a:lnTo>
                    <a:pt x="160" y="15"/>
                  </a:lnTo>
                  <a:lnTo>
                    <a:pt x="179" y="19"/>
                  </a:lnTo>
                  <a:lnTo>
                    <a:pt x="187" y="19"/>
                  </a:lnTo>
                  <a:lnTo>
                    <a:pt x="176" y="32"/>
                  </a:lnTo>
                  <a:lnTo>
                    <a:pt x="169" y="54"/>
                  </a:lnTo>
                  <a:lnTo>
                    <a:pt x="169" y="62"/>
                  </a:lnTo>
                  <a:lnTo>
                    <a:pt x="153" y="49"/>
                  </a:lnTo>
                  <a:lnTo>
                    <a:pt x="130" y="48"/>
                  </a:lnTo>
                  <a:lnTo>
                    <a:pt x="103" y="45"/>
                  </a:lnTo>
                  <a:lnTo>
                    <a:pt x="85" y="45"/>
                  </a:lnTo>
                  <a:lnTo>
                    <a:pt x="63" y="45"/>
                  </a:lnTo>
                  <a:lnTo>
                    <a:pt x="73" y="51"/>
                  </a:lnTo>
                  <a:lnTo>
                    <a:pt x="73" y="64"/>
                  </a:lnTo>
                  <a:lnTo>
                    <a:pt x="67" y="80"/>
                  </a:lnTo>
                  <a:lnTo>
                    <a:pt x="56" y="100"/>
                  </a:lnTo>
                  <a:lnTo>
                    <a:pt x="50" y="124"/>
                  </a:lnTo>
                  <a:lnTo>
                    <a:pt x="50" y="153"/>
                  </a:lnTo>
                  <a:lnTo>
                    <a:pt x="34" y="136"/>
                  </a:lnTo>
                  <a:lnTo>
                    <a:pt x="32" y="123"/>
                  </a:lnTo>
                  <a:lnTo>
                    <a:pt x="23" y="119"/>
                  </a:lnTo>
                  <a:lnTo>
                    <a:pt x="11" y="120"/>
                  </a:lnTo>
                  <a:lnTo>
                    <a:pt x="9" y="127"/>
                  </a:lnTo>
                  <a:lnTo>
                    <a:pt x="13" y="166"/>
                  </a:lnTo>
                  <a:lnTo>
                    <a:pt x="21" y="183"/>
                  </a:lnTo>
                  <a:lnTo>
                    <a:pt x="27" y="207"/>
                  </a:lnTo>
                  <a:close/>
                </a:path>
              </a:pathLst>
            </a:custGeom>
            <a:solidFill>
              <a:srgbClr val="BF7F1F"/>
            </a:solidFill>
            <a:ln w="9525">
              <a:noFill/>
              <a:round/>
              <a:headEnd/>
              <a:tailEnd/>
            </a:ln>
            <a:effectLst>
              <a:prstShdw prst="shdw17" dist="17961" dir="2700000">
                <a:srgbClr val="734C13"/>
              </a:prstShdw>
            </a:effectLst>
          </p:spPr>
          <p:txBody>
            <a:bodyPr/>
            <a:lstStyle/>
            <a:p>
              <a:endParaRPr lang="it-IT"/>
            </a:p>
          </p:txBody>
        </p:sp>
        <p:sp>
          <p:nvSpPr>
            <p:cNvPr id="271406" name="Freeform 42"/>
            <p:cNvSpPr>
              <a:spLocks/>
            </p:cNvSpPr>
            <p:nvPr/>
          </p:nvSpPr>
          <p:spPr bwMode="auto">
            <a:xfrm>
              <a:off x="2167" y="2314"/>
              <a:ext cx="125" cy="83"/>
            </a:xfrm>
            <a:custGeom>
              <a:avLst/>
              <a:gdLst>
                <a:gd name="T0" fmla="*/ 58 w 161"/>
                <a:gd name="T1" fmla="*/ 38 h 104"/>
                <a:gd name="T2" fmla="*/ 45 w 161"/>
                <a:gd name="T3" fmla="*/ 42 h 104"/>
                <a:gd name="T4" fmla="*/ 26 w 161"/>
                <a:gd name="T5" fmla="*/ 39 h 104"/>
                <a:gd name="T6" fmla="*/ 9 w 161"/>
                <a:gd name="T7" fmla="*/ 33 h 104"/>
                <a:gd name="T8" fmla="*/ 0 w 161"/>
                <a:gd name="T9" fmla="*/ 8 h 104"/>
                <a:gd name="T10" fmla="*/ 27 w 161"/>
                <a:gd name="T11" fmla="*/ 11 h 104"/>
                <a:gd name="T12" fmla="*/ 25 w 161"/>
                <a:gd name="T13" fmla="*/ 0 h 104"/>
                <a:gd name="T14" fmla="*/ 36 w 161"/>
                <a:gd name="T15" fmla="*/ 2 h 104"/>
                <a:gd name="T16" fmla="*/ 50 w 161"/>
                <a:gd name="T17" fmla="*/ 11 h 104"/>
                <a:gd name="T18" fmla="*/ 54 w 161"/>
                <a:gd name="T19" fmla="*/ 14 h 104"/>
                <a:gd name="T20" fmla="*/ 58 w 161"/>
                <a:gd name="T21" fmla="*/ 38 h 10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1"/>
                <a:gd name="T34" fmla="*/ 0 h 104"/>
                <a:gd name="T35" fmla="*/ 161 w 161"/>
                <a:gd name="T36" fmla="*/ 104 h 10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1" h="104">
                  <a:moveTo>
                    <a:pt x="161" y="93"/>
                  </a:moveTo>
                  <a:lnTo>
                    <a:pt x="124" y="104"/>
                  </a:lnTo>
                  <a:lnTo>
                    <a:pt x="71" y="96"/>
                  </a:lnTo>
                  <a:lnTo>
                    <a:pt x="26" y="80"/>
                  </a:lnTo>
                  <a:lnTo>
                    <a:pt x="0" y="19"/>
                  </a:lnTo>
                  <a:lnTo>
                    <a:pt x="75" y="26"/>
                  </a:lnTo>
                  <a:lnTo>
                    <a:pt x="68" y="0"/>
                  </a:lnTo>
                  <a:lnTo>
                    <a:pt x="102" y="6"/>
                  </a:lnTo>
                  <a:lnTo>
                    <a:pt x="135" y="26"/>
                  </a:lnTo>
                  <a:lnTo>
                    <a:pt x="149" y="35"/>
                  </a:lnTo>
                  <a:lnTo>
                    <a:pt x="161" y="93"/>
                  </a:lnTo>
                  <a:close/>
                </a:path>
              </a:pathLst>
            </a:custGeom>
            <a:solidFill>
              <a:srgbClr val="FF7F7F"/>
            </a:solidFill>
            <a:ln w="9525">
              <a:noFill/>
              <a:round/>
              <a:headEnd/>
              <a:tailEnd/>
            </a:ln>
            <a:effectLst>
              <a:prstShdw prst="shdw17" dist="17961" dir="2700000">
                <a:srgbClr val="994C4C"/>
              </a:prstShdw>
            </a:effectLst>
          </p:spPr>
          <p:txBody>
            <a:bodyPr/>
            <a:lstStyle/>
            <a:p>
              <a:endParaRPr lang="it-IT"/>
            </a:p>
          </p:txBody>
        </p:sp>
        <p:sp>
          <p:nvSpPr>
            <p:cNvPr id="271407" name="Freeform 43"/>
            <p:cNvSpPr>
              <a:spLocks/>
            </p:cNvSpPr>
            <p:nvPr/>
          </p:nvSpPr>
          <p:spPr bwMode="auto">
            <a:xfrm>
              <a:off x="1300" y="2408"/>
              <a:ext cx="87" cy="436"/>
            </a:xfrm>
            <a:custGeom>
              <a:avLst/>
              <a:gdLst>
                <a:gd name="T0" fmla="*/ 3 w 100"/>
                <a:gd name="T1" fmla="*/ 0 h 566"/>
                <a:gd name="T2" fmla="*/ 0 w 100"/>
                <a:gd name="T3" fmla="*/ 45 h 566"/>
                <a:gd name="T4" fmla="*/ 9 w 100"/>
                <a:gd name="T5" fmla="*/ 107 h 566"/>
                <a:gd name="T6" fmla="*/ 17 w 100"/>
                <a:gd name="T7" fmla="*/ 161 h 566"/>
                <a:gd name="T8" fmla="*/ 32 w 100"/>
                <a:gd name="T9" fmla="*/ 193 h 566"/>
                <a:gd name="T10" fmla="*/ 38 w 100"/>
                <a:gd name="T11" fmla="*/ 200 h 566"/>
                <a:gd name="T12" fmla="*/ 43 w 100"/>
                <a:gd name="T13" fmla="*/ 190 h 566"/>
                <a:gd name="T14" fmla="*/ 44 w 100"/>
                <a:gd name="T15" fmla="*/ 167 h 566"/>
                <a:gd name="T16" fmla="*/ 57 w 100"/>
                <a:gd name="T17" fmla="*/ 162 h 566"/>
                <a:gd name="T18" fmla="*/ 40 w 100"/>
                <a:gd name="T19" fmla="*/ 143 h 566"/>
                <a:gd name="T20" fmla="*/ 29 w 100"/>
                <a:gd name="T21" fmla="*/ 132 h 566"/>
                <a:gd name="T22" fmla="*/ 30 w 100"/>
                <a:gd name="T23" fmla="*/ 41 h 566"/>
                <a:gd name="T24" fmla="*/ 36 w 100"/>
                <a:gd name="T25" fmla="*/ 4 h 566"/>
                <a:gd name="T26" fmla="*/ 3 w 100"/>
                <a:gd name="T27" fmla="*/ 0 h 56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0"/>
                <a:gd name="T43" fmla="*/ 0 h 566"/>
                <a:gd name="T44" fmla="*/ 100 w 100"/>
                <a:gd name="T45" fmla="*/ 566 h 56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0" h="566">
                  <a:moveTo>
                    <a:pt x="5" y="0"/>
                  </a:moveTo>
                  <a:lnTo>
                    <a:pt x="0" y="128"/>
                  </a:lnTo>
                  <a:lnTo>
                    <a:pt x="16" y="304"/>
                  </a:lnTo>
                  <a:lnTo>
                    <a:pt x="30" y="457"/>
                  </a:lnTo>
                  <a:lnTo>
                    <a:pt x="55" y="549"/>
                  </a:lnTo>
                  <a:lnTo>
                    <a:pt x="66" y="566"/>
                  </a:lnTo>
                  <a:lnTo>
                    <a:pt x="74" y="540"/>
                  </a:lnTo>
                  <a:lnTo>
                    <a:pt x="77" y="475"/>
                  </a:lnTo>
                  <a:lnTo>
                    <a:pt x="100" y="458"/>
                  </a:lnTo>
                  <a:lnTo>
                    <a:pt x="70" y="406"/>
                  </a:lnTo>
                  <a:lnTo>
                    <a:pt x="50" y="376"/>
                  </a:lnTo>
                  <a:lnTo>
                    <a:pt x="52" y="115"/>
                  </a:lnTo>
                  <a:lnTo>
                    <a:pt x="62" y="10"/>
                  </a:lnTo>
                  <a:lnTo>
                    <a:pt x="5" y="0"/>
                  </a:lnTo>
                  <a:close/>
                </a:path>
              </a:pathLst>
            </a:custGeom>
            <a:solidFill>
              <a:srgbClr val="FFBF7F"/>
            </a:solidFill>
            <a:ln w="9525">
              <a:noFill/>
              <a:round/>
              <a:headEnd/>
              <a:tailEnd/>
            </a:ln>
            <a:effectLst>
              <a:prstShdw prst="shdw17" dist="17961" dir="2700000">
                <a:srgbClr val="99734C"/>
              </a:prstShdw>
            </a:effectLst>
          </p:spPr>
          <p:txBody>
            <a:bodyPr/>
            <a:lstStyle/>
            <a:p>
              <a:endParaRPr lang="it-IT"/>
            </a:p>
          </p:txBody>
        </p:sp>
        <p:sp>
          <p:nvSpPr>
            <p:cNvPr id="271408" name="Freeform 44"/>
            <p:cNvSpPr>
              <a:spLocks/>
            </p:cNvSpPr>
            <p:nvPr/>
          </p:nvSpPr>
          <p:spPr bwMode="auto">
            <a:xfrm>
              <a:off x="1543" y="2396"/>
              <a:ext cx="76" cy="407"/>
            </a:xfrm>
            <a:custGeom>
              <a:avLst/>
              <a:gdLst>
                <a:gd name="T0" fmla="*/ 15 w 87"/>
                <a:gd name="T1" fmla="*/ 5 h 529"/>
                <a:gd name="T2" fmla="*/ 21 w 87"/>
                <a:gd name="T3" fmla="*/ 38 h 529"/>
                <a:gd name="T4" fmla="*/ 21 w 87"/>
                <a:gd name="T5" fmla="*/ 118 h 529"/>
                <a:gd name="T6" fmla="*/ 0 w 87"/>
                <a:gd name="T7" fmla="*/ 151 h 529"/>
                <a:gd name="T8" fmla="*/ 5 w 87"/>
                <a:gd name="T9" fmla="*/ 154 h 529"/>
                <a:gd name="T10" fmla="*/ 0 w 87"/>
                <a:gd name="T11" fmla="*/ 171 h 529"/>
                <a:gd name="T12" fmla="*/ 4 w 87"/>
                <a:gd name="T13" fmla="*/ 185 h 529"/>
                <a:gd name="T14" fmla="*/ 21 w 87"/>
                <a:gd name="T15" fmla="*/ 163 h 529"/>
                <a:gd name="T16" fmla="*/ 36 w 87"/>
                <a:gd name="T17" fmla="*/ 122 h 529"/>
                <a:gd name="T18" fmla="*/ 51 w 87"/>
                <a:gd name="T19" fmla="*/ 31 h 529"/>
                <a:gd name="T20" fmla="*/ 45 w 87"/>
                <a:gd name="T21" fmla="*/ 0 h 529"/>
                <a:gd name="T22" fmla="*/ 15 w 87"/>
                <a:gd name="T23" fmla="*/ 5 h 52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7"/>
                <a:gd name="T37" fmla="*/ 0 h 529"/>
                <a:gd name="T38" fmla="*/ 87 w 87"/>
                <a:gd name="T39" fmla="*/ 529 h 52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7" h="529">
                  <a:moveTo>
                    <a:pt x="25" y="14"/>
                  </a:moveTo>
                  <a:lnTo>
                    <a:pt x="37" y="109"/>
                  </a:lnTo>
                  <a:lnTo>
                    <a:pt x="36" y="336"/>
                  </a:lnTo>
                  <a:lnTo>
                    <a:pt x="0" y="431"/>
                  </a:lnTo>
                  <a:lnTo>
                    <a:pt x="9" y="439"/>
                  </a:lnTo>
                  <a:lnTo>
                    <a:pt x="0" y="488"/>
                  </a:lnTo>
                  <a:lnTo>
                    <a:pt x="8" y="529"/>
                  </a:lnTo>
                  <a:lnTo>
                    <a:pt x="36" y="464"/>
                  </a:lnTo>
                  <a:lnTo>
                    <a:pt x="62" y="347"/>
                  </a:lnTo>
                  <a:lnTo>
                    <a:pt x="87" y="88"/>
                  </a:lnTo>
                  <a:lnTo>
                    <a:pt x="76" y="0"/>
                  </a:lnTo>
                  <a:lnTo>
                    <a:pt x="25" y="14"/>
                  </a:lnTo>
                  <a:close/>
                </a:path>
              </a:pathLst>
            </a:custGeom>
            <a:solidFill>
              <a:srgbClr val="FFBF7F"/>
            </a:solidFill>
            <a:ln w="9525">
              <a:noFill/>
              <a:round/>
              <a:headEnd/>
              <a:tailEnd/>
            </a:ln>
            <a:effectLst>
              <a:prstShdw prst="shdw17" dist="17961" dir="2700000">
                <a:srgbClr val="99734C"/>
              </a:prstShdw>
            </a:effectLst>
          </p:spPr>
          <p:txBody>
            <a:bodyPr/>
            <a:lstStyle/>
            <a:p>
              <a:endParaRPr lang="it-IT"/>
            </a:p>
          </p:txBody>
        </p:sp>
        <p:sp>
          <p:nvSpPr>
            <p:cNvPr id="271409" name="Freeform 45" descr="Granito"/>
            <p:cNvSpPr>
              <a:spLocks/>
            </p:cNvSpPr>
            <p:nvPr/>
          </p:nvSpPr>
          <p:spPr bwMode="auto">
            <a:xfrm>
              <a:off x="1296" y="2139"/>
              <a:ext cx="329" cy="660"/>
            </a:xfrm>
            <a:custGeom>
              <a:avLst/>
              <a:gdLst>
                <a:gd name="T0" fmla="*/ 89 w 377"/>
                <a:gd name="T1" fmla="*/ 0 h 857"/>
                <a:gd name="T2" fmla="*/ 34 w 377"/>
                <a:gd name="T3" fmla="*/ 21 h 857"/>
                <a:gd name="T4" fmla="*/ 29 w 377"/>
                <a:gd name="T5" fmla="*/ 27 h 857"/>
                <a:gd name="T6" fmla="*/ 0 w 377"/>
                <a:gd name="T7" fmla="*/ 124 h 857"/>
                <a:gd name="T8" fmla="*/ 4 w 377"/>
                <a:gd name="T9" fmla="*/ 226 h 857"/>
                <a:gd name="T10" fmla="*/ 39 w 377"/>
                <a:gd name="T11" fmla="*/ 218 h 857"/>
                <a:gd name="T12" fmla="*/ 42 w 377"/>
                <a:gd name="T13" fmla="*/ 128 h 857"/>
                <a:gd name="T14" fmla="*/ 48 w 377"/>
                <a:gd name="T15" fmla="*/ 103 h 857"/>
                <a:gd name="T16" fmla="*/ 49 w 377"/>
                <a:gd name="T17" fmla="*/ 156 h 857"/>
                <a:gd name="T18" fmla="*/ 39 w 377"/>
                <a:gd name="T19" fmla="*/ 249 h 857"/>
                <a:gd name="T20" fmla="*/ 55 w 377"/>
                <a:gd name="T21" fmla="*/ 249 h 857"/>
                <a:gd name="T22" fmla="*/ 53 w 377"/>
                <a:gd name="T23" fmla="*/ 280 h 857"/>
                <a:gd name="T24" fmla="*/ 55 w 377"/>
                <a:gd name="T25" fmla="*/ 299 h 857"/>
                <a:gd name="T26" fmla="*/ 112 w 377"/>
                <a:gd name="T27" fmla="*/ 301 h 857"/>
                <a:gd name="T28" fmla="*/ 158 w 377"/>
                <a:gd name="T29" fmla="*/ 294 h 857"/>
                <a:gd name="T30" fmla="*/ 185 w 377"/>
                <a:gd name="T31" fmla="*/ 293 h 857"/>
                <a:gd name="T32" fmla="*/ 182 w 377"/>
                <a:gd name="T33" fmla="*/ 243 h 857"/>
                <a:gd name="T34" fmla="*/ 185 w 377"/>
                <a:gd name="T35" fmla="*/ 218 h 857"/>
                <a:gd name="T36" fmla="*/ 171 w 377"/>
                <a:gd name="T37" fmla="*/ 148 h 857"/>
                <a:gd name="T38" fmla="*/ 170 w 377"/>
                <a:gd name="T39" fmla="*/ 110 h 857"/>
                <a:gd name="T40" fmla="*/ 175 w 377"/>
                <a:gd name="T41" fmla="*/ 125 h 857"/>
                <a:gd name="T42" fmla="*/ 182 w 377"/>
                <a:gd name="T43" fmla="*/ 206 h 857"/>
                <a:gd name="T44" fmla="*/ 209 w 377"/>
                <a:gd name="T45" fmla="*/ 211 h 857"/>
                <a:gd name="T46" fmla="*/ 218 w 377"/>
                <a:gd name="T47" fmla="*/ 117 h 857"/>
                <a:gd name="T48" fmla="*/ 185 w 377"/>
                <a:gd name="T49" fmla="*/ 26 h 857"/>
                <a:gd name="T50" fmla="*/ 130 w 377"/>
                <a:gd name="T51" fmla="*/ 0 h 857"/>
                <a:gd name="T52" fmla="*/ 89 w 377"/>
                <a:gd name="T53" fmla="*/ 0 h 85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377"/>
                <a:gd name="T82" fmla="*/ 0 h 857"/>
                <a:gd name="T83" fmla="*/ 377 w 377"/>
                <a:gd name="T84" fmla="*/ 857 h 85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377" h="857">
                  <a:moveTo>
                    <a:pt x="153" y="0"/>
                  </a:moveTo>
                  <a:lnTo>
                    <a:pt x="60" y="58"/>
                  </a:lnTo>
                  <a:lnTo>
                    <a:pt x="49" y="78"/>
                  </a:lnTo>
                  <a:lnTo>
                    <a:pt x="0" y="352"/>
                  </a:lnTo>
                  <a:lnTo>
                    <a:pt x="8" y="643"/>
                  </a:lnTo>
                  <a:lnTo>
                    <a:pt x="67" y="621"/>
                  </a:lnTo>
                  <a:lnTo>
                    <a:pt x="72" y="363"/>
                  </a:lnTo>
                  <a:lnTo>
                    <a:pt x="82" y="294"/>
                  </a:lnTo>
                  <a:lnTo>
                    <a:pt x="84" y="444"/>
                  </a:lnTo>
                  <a:lnTo>
                    <a:pt x="67" y="706"/>
                  </a:lnTo>
                  <a:lnTo>
                    <a:pt x="95" y="708"/>
                  </a:lnTo>
                  <a:lnTo>
                    <a:pt x="92" y="797"/>
                  </a:lnTo>
                  <a:lnTo>
                    <a:pt x="95" y="849"/>
                  </a:lnTo>
                  <a:lnTo>
                    <a:pt x="193" y="857"/>
                  </a:lnTo>
                  <a:lnTo>
                    <a:pt x="272" y="836"/>
                  </a:lnTo>
                  <a:lnTo>
                    <a:pt x="318" y="833"/>
                  </a:lnTo>
                  <a:lnTo>
                    <a:pt x="313" y="690"/>
                  </a:lnTo>
                  <a:lnTo>
                    <a:pt x="319" y="621"/>
                  </a:lnTo>
                  <a:lnTo>
                    <a:pt x="296" y="419"/>
                  </a:lnTo>
                  <a:lnTo>
                    <a:pt x="293" y="314"/>
                  </a:lnTo>
                  <a:lnTo>
                    <a:pt x="303" y="355"/>
                  </a:lnTo>
                  <a:lnTo>
                    <a:pt x="313" y="587"/>
                  </a:lnTo>
                  <a:lnTo>
                    <a:pt x="361" y="600"/>
                  </a:lnTo>
                  <a:lnTo>
                    <a:pt x="377" y="332"/>
                  </a:lnTo>
                  <a:lnTo>
                    <a:pt x="320" y="74"/>
                  </a:lnTo>
                  <a:lnTo>
                    <a:pt x="225" y="0"/>
                  </a:lnTo>
                  <a:lnTo>
                    <a:pt x="153" y="0"/>
                  </a:lnTo>
                  <a:close/>
                </a:path>
              </a:pathLst>
            </a:custGeom>
            <a:blipFill dpi="0" rotWithShape="0">
              <a:blip r:embed="rId5" cstate="print"/>
              <a:srcRect/>
              <a:tile tx="0" ty="0" sx="100000" sy="100000" flip="none" algn="tl"/>
            </a:blipFill>
            <a:ln w="15875">
              <a:noFill/>
              <a:round/>
              <a:headEnd/>
              <a:tailEnd/>
            </a:ln>
            <a:effectLst>
              <a:prstShdw prst="shdw17" dist="17961" dir="2700000">
                <a:srgbClr val="858585"/>
              </a:prstShdw>
            </a:effectLst>
          </p:spPr>
          <p:txBody>
            <a:bodyPr/>
            <a:lstStyle/>
            <a:p>
              <a:endParaRPr lang="it-IT"/>
            </a:p>
          </p:txBody>
        </p:sp>
        <p:sp>
          <p:nvSpPr>
            <p:cNvPr id="271410" name="Freeform 46"/>
            <p:cNvSpPr>
              <a:spLocks/>
            </p:cNvSpPr>
            <p:nvPr/>
          </p:nvSpPr>
          <p:spPr bwMode="auto">
            <a:xfrm>
              <a:off x="1363" y="2778"/>
              <a:ext cx="192" cy="627"/>
            </a:xfrm>
            <a:custGeom>
              <a:avLst/>
              <a:gdLst>
                <a:gd name="T0" fmla="*/ 17 w 220"/>
                <a:gd name="T1" fmla="*/ 5 h 814"/>
                <a:gd name="T2" fmla="*/ 24 w 220"/>
                <a:gd name="T3" fmla="*/ 105 h 814"/>
                <a:gd name="T4" fmla="*/ 21 w 220"/>
                <a:gd name="T5" fmla="*/ 132 h 814"/>
                <a:gd name="T6" fmla="*/ 21 w 220"/>
                <a:gd name="T7" fmla="*/ 160 h 814"/>
                <a:gd name="T8" fmla="*/ 24 w 220"/>
                <a:gd name="T9" fmla="*/ 186 h 814"/>
                <a:gd name="T10" fmla="*/ 24 w 220"/>
                <a:gd name="T11" fmla="*/ 206 h 814"/>
                <a:gd name="T12" fmla="*/ 24 w 220"/>
                <a:gd name="T13" fmla="*/ 232 h 814"/>
                <a:gd name="T14" fmla="*/ 22 w 220"/>
                <a:gd name="T15" fmla="*/ 243 h 814"/>
                <a:gd name="T16" fmla="*/ 6 w 220"/>
                <a:gd name="T17" fmla="*/ 275 h 814"/>
                <a:gd name="T18" fmla="*/ 0 w 220"/>
                <a:gd name="T19" fmla="*/ 286 h 814"/>
                <a:gd name="T20" fmla="*/ 25 w 220"/>
                <a:gd name="T21" fmla="*/ 287 h 814"/>
                <a:gd name="T22" fmla="*/ 36 w 220"/>
                <a:gd name="T23" fmla="*/ 273 h 814"/>
                <a:gd name="T24" fmla="*/ 44 w 220"/>
                <a:gd name="T25" fmla="*/ 257 h 814"/>
                <a:gd name="T26" fmla="*/ 48 w 220"/>
                <a:gd name="T27" fmla="*/ 230 h 814"/>
                <a:gd name="T28" fmla="*/ 62 w 220"/>
                <a:gd name="T29" fmla="*/ 160 h 814"/>
                <a:gd name="T30" fmla="*/ 67 w 220"/>
                <a:gd name="T31" fmla="*/ 140 h 814"/>
                <a:gd name="T32" fmla="*/ 63 w 220"/>
                <a:gd name="T33" fmla="*/ 179 h 814"/>
                <a:gd name="T34" fmla="*/ 68 w 220"/>
                <a:gd name="T35" fmla="*/ 202 h 814"/>
                <a:gd name="T36" fmla="*/ 69 w 220"/>
                <a:gd name="T37" fmla="*/ 223 h 814"/>
                <a:gd name="T38" fmla="*/ 65 w 220"/>
                <a:gd name="T39" fmla="*/ 244 h 814"/>
                <a:gd name="T40" fmla="*/ 69 w 220"/>
                <a:gd name="T41" fmla="*/ 253 h 814"/>
                <a:gd name="T42" fmla="*/ 85 w 220"/>
                <a:gd name="T43" fmla="*/ 283 h 814"/>
                <a:gd name="T44" fmla="*/ 99 w 220"/>
                <a:gd name="T45" fmla="*/ 283 h 814"/>
                <a:gd name="T46" fmla="*/ 106 w 220"/>
                <a:gd name="T47" fmla="*/ 283 h 814"/>
                <a:gd name="T48" fmla="*/ 115 w 220"/>
                <a:gd name="T49" fmla="*/ 277 h 814"/>
                <a:gd name="T50" fmla="*/ 93 w 220"/>
                <a:gd name="T51" fmla="*/ 244 h 814"/>
                <a:gd name="T52" fmla="*/ 104 w 220"/>
                <a:gd name="T53" fmla="*/ 172 h 814"/>
                <a:gd name="T54" fmla="*/ 107 w 220"/>
                <a:gd name="T55" fmla="*/ 138 h 814"/>
                <a:gd name="T56" fmla="*/ 128 w 220"/>
                <a:gd name="T57" fmla="*/ 0 h 814"/>
                <a:gd name="T58" fmla="*/ 17 w 220"/>
                <a:gd name="T59" fmla="*/ 5 h 81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220"/>
                <a:gd name="T91" fmla="*/ 0 h 814"/>
                <a:gd name="T92" fmla="*/ 220 w 220"/>
                <a:gd name="T93" fmla="*/ 814 h 81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220" h="814">
                  <a:moveTo>
                    <a:pt x="30" y="13"/>
                  </a:moveTo>
                  <a:lnTo>
                    <a:pt x="40" y="298"/>
                  </a:lnTo>
                  <a:lnTo>
                    <a:pt x="36" y="376"/>
                  </a:lnTo>
                  <a:lnTo>
                    <a:pt x="36" y="455"/>
                  </a:lnTo>
                  <a:lnTo>
                    <a:pt x="40" y="527"/>
                  </a:lnTo>
                  <a:lnTo>
                    <a:pt x="41" y="585"/>
                  </a:lnTo>
                  <a:lnTo>
                    <a:pt x="41" y="659"/>
                  </a:lnTo>
                  <a:lnTo>
                    <a:pt x="38" y="689"/>
                  </a:lnTo>
                  <a:lnTo>
                    <a:pt x="10" y="780"/>
                  </a:lnTo>
                  <a:lnTo>
                    <a:pt x="0" y="813"/>
                  </a:lnTo>
                  <a:lnTo>
                    <a:pt x="44" y="814"/>
                  </a:lnTo>
                  <a:lnTo>
                    <a:pt x="62" y="774"/>
                  </a:lnTo>
                  <a:lnTo>
                    <a:pt x="75" y="728"/>
                  </a:lnTo>
                  <a:lnTo>
                    <a:pt x="82" y="654"/>
                  </a:lnTo>
                  <a:lnTo>
                    <a:pt x="107" y="455"/>
                  </a:lnTo>
                  <a:lnTo>
                    <a:pt x="116" y="399"/>
                  </a:lnTo>
                  <a:lnTo>
                    <a:pt x="109" y="507"/>
                  </a:lnTo>
                  <a:lnTo>
                    <a:pt x="117" y="574"/>
                  </a:lnTo>
                  <a:lnTo>
                    <a:pt x="119" y="636"/>
                  </a:lnTo>
                  <a:lnTo>
                    <a:pt x="114" y="692"/>
                  </a:lnTo>
                  <a:lnTo>
                    <a:pt x="118" y="719"/>
                  </a:lnTo>
                  <a:lnTo>
                    <a:pt x="145" y="804"/>
                  </a:lnTo>
                  <a:lnTo>
                    <a:pt x="170" y="806"/>
                  </a:lnTo>
                  <a:lnTo>
                    <a:pt x="183" y="806"/>
                  </a:lnTo>
                  <a:lnTo>
                    <a:pt x="198" y="788"/>
                  </a:lnTo>
                  <a:lnTo>
                    <a:pt x="160" y="692"/>
                  </a:lnTo>
                  <a:lnTo>
                    <a:pt x="179" y="490"/>
                  </a:lnTo>
                  <a:lnTo>
                    <a:pt x="186" y="393"/>
                  </a:lnTo>
                  <a:lnTo>
                    <a:pt x="220" y="0"/>
                  </a:lnTo>
                  <a:lnTo>
                    <a:pt x="30" y="13"/>
                  </a:lnTo>
                  <a:close/>
                </a:path>
              </a:pathLst>
            </a:custGeom>
            <a:solidFill>
              <a:srgbClr val="FFBF7F"/>
            </a:solidFill>
            <a:ln w="9525">
              <a:noFill/>
              <a:round/>
              <a:headEnd/>
              <a:tailEnd/>
            </a:ln>
            <a:effectLst>
              <a:prstShdw prst="shdw17" dist="17961" dir="2700000">
                <a:srgbClr val="99734C"/>
              </a:prstShdw>
            </a:effectLst>
          </p:spPr>
          <p:txBody>
            <a:bodyPr/>
            <a:lstStyle/>
            <a:p>
              <a:endParaRPr lang="it-IT"/>
            </a:p>
          </p:txBody>
        </p:sp>
        <p:sp>
          <p:nvSpPr>
            <p:cNvPr id="271411" name="Freeform 47"/>
            <p:cNvSpPr>
              <a:spLocks/>
            </p:cNvSpPr>
            <p:nvPr/>
          </p:nvSpPr>
          <p:spPr bwMode="auto">
            <a:xfrm>
              <a:off x="1425" y="2142"/>
              <a:ext cx="74" cy="38"/>
            </a:xfrm>
            <a:custGeom>
              <a:avLst/>
              <a:gdLst>
                <a:gd name="T0" fmla="*/ 0 w 84"/>
                <a:gd name="T1" fmla="*/ 2 h 50"/>
                <a:gd name="T2" fmla="*/ 11 w 84"/>
                <a:gd name="T3" fmla="*/ 17 h 50"/>
                <a:gd name="T4" fmla="*/ 26 w 84"/>
                <a:gd name="T5" fmla="*/ 0 h 50"/>
                <a:gd name="T6" fmla="*/ 41 w 84"/>
                <a:gd name="T7" fmla="*/ 17 h 50"/>
                <a:gd name="T8" fmla="*/ 50 w 84"/>
                <a:gd name="T9" fmla="*/ 2 h 50"/>
                <a:gd name="T10" fmla="*/ 0 60000 65536"/>
                <a:gd name="T11" fmla="*/ 0 60000 65536"/>
                <a:gd name="T12" fmla="*/ 0 60000 65536"/>
                <a:gd name="T13" fmla="*/ 0 60000 65536"/>
                <a:gd name="T14" fmla="*/ 0 60000 65536"/>
                <a:gd name="T15" fmla="*/ 0 w 84"/>
                <a:gd name="T16" fmla="*/ 0 h 50"/>
                <a:gd name="T17" fmla="*/ 84 w 84"/>
                <a:gd name="T18" fmla="*/ 50 h 50"/>
              </a:gdLst>
              <a:ahLst/>
              <a:cxnLst>
                <a:cxn ang="T10">
                  <a:pos x="T0" y="T1"/>
                </a:cxn>
                <a:cxn ang="T11">
                  <a:pos x="T2" y="T3"/>
                </a:cxn>
                <a:cxn ang="T12">
                  <a:pos x="T4" y="T5"/>
                </a:cxn>
                <a:cxn ang="T13">
                  <a:pos x="T6" y="T7"/>
                </a:cxn>
                <a:cxn ang="T14">
                  <a:pos x="T8" y="T9"/>
                </a:cxn>
              </a:cxnLst>
              <a:rect l="T15" t="T16" r="T17" b="T18"/>
              <a:pathLst>
                <a:path w="84" h="50">
                  <a:moveTo>
                    <a:pt x="0" y="4"/>
                  </a:moveTo>
                  <a:lnTo>
                    <a:pt x="19" y="50"/>
                  </a:lnTo>
                  <a:lnTo>
                    <a:pt x="43" y="0"/>
                  </a:lnTo>
                  <a:lnTo>
                    <a:pt x="68" y="50"/>
                  </a:lnTo>
                  <a:lnTo>
                    <a:pt x="84" y="6"/>
                  </a:lnTo>
                </a:path>
              </a:pathLst>
            </a:custGeom>
            <a:noFill/>
            <a:ln w="15875">
              <a:solidFill>
                <a:srgbClr val="000000"/>
              </a:solidFill>
              <a:round/>
              <a:headEnd/>
              <a:tailEnd/>
            </a:ln>
            <a:effectLst>
              <a:prstShdw prst="shdw17" dist="17961" dir="2700000">
                <a:srgbClr val="000000"/>
              </a:prstShdw>
            </a:effectLst>
          </p:spPr>
          <p:txBody>
            <a:bodyPr/>
            <a:lstStyle/>
            <a:p>
              <a:endParaRPr lang="it-IT"/>
            </a:p>
          </p:txBody>
        </p:sp>
        <p:sp>
          <p:nvSpPr>
            <p:cNvPr id="271412" name="Freeform 48"/>
            <p:cNvSpPr>
              <a:spLocks/>
            </p:cNvSpPr>
            <p:nvPr/>
          </p:nvSpPr>
          <p:spPr bwMode="auto">
            <a:xfrm>
              <a:off x="1463" y="2151"/>
              <a:ext cx="6" cy="323"/>
            </a:xfrm>
            <a:custGeom>
              <a:avLst/>
              <a:gdLst>
                <a:gd name="T0" fmla="*/ 0 w 7"/>
                <a:gd name="T1" fmla="*/ 0 h 420"/>
                <a:gd name="T2" fmla="*/ 3 w 7"/>
                <a:gd name="T3" fmla="*/ 61 h 420"/>
                <a:gd name="T4" fmla="*/ 3 w 7"/>
                <a:gd name="T5" fmla="*/ 147 h 420"/>
                <a:gd name="T6" fmla="*/ 0 60000 65536"/>
                <a:gd name="T7" fmla="*/ 0 60000 65536"/>
                <a:gd name="T8" fmla="*/ 0 60000 65536"/>
                <a:gd name="T9" fmla="*/ 0 w 7"/>
                <a:gd name="T10" fmla="*/ 0 h 420"/>
                <a:gd name="T11" fmla="*/ 7 w 7"/>
                <a:gd name="T12" fmla="*/ 420 h 420"/>
              </a:gdLst>
              <a:ahLst/>
              <a:cxnLst>
                <a:cxn ang="T6">
                  <a:pos x="T0" y="T1"/>
                </a:cxn>
                <a:cxn ang="T7">
                  <a:pos x="T2" y="T3"/>
                </a:cxn>
                <a:cxn ang="T8">
                  <a:pos x="T4" y="T5"/>
                </a:cxn>
              </a:cxnLst>
              <a:rect l="T9" t="T10" r="T11" b="T12"/>
              <a:pathLst>
                <a:path w="7" h="420">
                  <a:moveTo>
                    <a:pt x="0" y="0"/>
                  </a:moveTo>
                  <a:lnTo>
                    <a:pt x="7" y="174"/>
                  </a:lnTo>
                  <a:lnTo>
                    <a:pt x="7" y="420"/>
                  </a:lnTo>
                </a:path>
              </a:pathLst>
            </a:custGeom>
            <a:noFill/>
            <a:ln w="15875">
              <a:solidFill>
                <a:srgbClr val="000000"/>
              </a:solidFill>
              <a:round/>
              <a:headEnd/>
              <a:tailEnd/>
            </a:ln>
            <a:effectLst>
              <a:prstShdw prst="shdw17" dist="17961" dir="2700000">
                <a:srgbClr val="000000"/>
              </a:prstShdw>
            </a:effectLst>
          </p:spPr>
          <p:txBody>
            <a:bodyPr/>
            <a:lstStyle/>
            <a:p>
              <a:endParaRPr lang="it-IT"/>
            </a:p>
          </p:txBody>
        </p:sp>
        <p:sp>
          <p:nvSpPr>
            <p:cNvPr id="271413" name="Freeform 49"/>
            <p:cNvSpPr>
              <a:spLocks/>
            </p:cNvSpPr>
            <p:nvPr/>
          </p:nvSpPr>
          <p:spPr bwMode="auto">
            <a:xfrm>
              <a:off x="1393" y="2472"/>
              <a:ext cx="143" cy="6"/>
            </a:xfrm>
            <a:custGeom>
              <a:avLst/>
              <a:gdLst>
                <a:gd name="T0" fmla="*/ 0 w 164"/>
                <a:gd name="T1" fmla="*/ 2 h 8"/>
                <a:gd name="T2" fmla="*/ 51 w 164"/>
                <a:gd name="T3" fmla="*/ 0 h 8"/>
                <a:gd name="T4" fmla="*/ 95 w 164"/>
                <a:gd name="T5" fmla="*/ 2 h 8"/>
                <a:gd name="T6" fmla="*/ 0 60000 65536"/>
                <a:gd name="T7" fmla="*/ 0 60000 65536"/>
                <a:gd name="T8" fmla="*/ 0 60000 65536"/>
                <a:gd name="T9" fmla="*/ 0 w 164"/>
                <a:gd name="T10" fmla="*/ 0 h 8"/>
                <a:gd name="T11" fmla="*/ 164 w 164"/>
                <a:gd name="T12" fmla="*/ 8 h 8"/>
              </a:gdLst>
              <a:ahLst/>
              <a:cxnLst>
                <a:cxn ang="T6">
                  <a:pos x="T0" y="T1"/>
                </a:cxn>
                <a:cxn ang="T7">
                  <a:pos x="T2" y="T3"/>
                </a:cxn>
                <a:cxn ang="T8">
                  <a:pos x="T4" y="T5"/>
                </a:cxn>
              </a:cxnLst>
              <a:rect l="T9" t="T10" r="T11" b="T12"/>
              <a:pathLst>
                <a:path w="164" h="8">
                  <a:moveTo>
                    <a:pt x="0" y="8"/>
                  </a:moveTo>
                  <a:lnTo>
                    <a:pt x="89" y="0"/>
                  </a:lnTo>
                  <a:lnTo>
                    <a:pt x="164" y="3"/>
                  </a:lnTo>
                </a:path>
              </a:pathLst>
            </a:custGeom>
            <a:noFill/>
            <a:ln w="15875">
              <a:solidFill>
                <a:srgbClr val="000000"/>
              </a:solidFill>
              <a:round/>
              <a:headEnd/>
              <a:tailEnd/>
            </a:ln>
            <a:effectLst>
              <a:prstShdw prst="shdw17" dist="17961" dir="2700000">
                <a:srgbClr val="000000"/>
              </a:prstShdw>
            </a:effectLst>
          </p:spPr>
          <p:txBody>
            <a:bodyPr/>
            <a:lstStyle/>
            <a:p>
              <a:endParaRPr lang="it-IT"/>
            </a:p>
          </p:txBody>
        </p:sp>
        <p:sp>
          <p:nvSpPr>
            <p:cNvPr id="271414" name="Freeform 50"/>
            <p:cNvSpPr>
              <a:spLocks/>
            </p:cNvSpPr>
            <p:nvPr/>
          </p:nvSpPr>
          <p:spPr bwMode="auto">
            <a:xfrm>
              <a:off x="1354" y="3327"/>
              <a:ext cx="76" cy="123"/>
            </a:xfrm>
            <a:custGeom>
              <a:avLst/>
              <a:gdLst>
                <a:gd name="T0" fmla="*/ 10 w 87"/>
                <a:gd name="T1" fmla="*/ 28 h 160"/>
                <a:gd name="T2" fmla="*/ 3 w 87"/>
                <a:gd name="T3" fmla="*/ 36 h 160"/>
                <a:gd name="T4" fmla="*/ 0 w 87"/>
                <a:gd name="T5" fmla="*/ 43 h 160"/>
                <a:gd name="T6" fmla="*/ 0 w 87"/>
                <a:gd name="T7" fmla="*/ 48 h 160"/>
                <a:gd name="T8" fmla="*/ 3 w 87"/>
                <a:gd name="T9" fmla="*/ 52 h 160"/>
                <a:gd name="T10" fmla="*/ 5 w 87"/>
                <a:gd name="T11" fmla="*/ 55 h 160"/>
                <a:gd name="T12" fmla="*/ 11 w 87"/>
                <a:gd name="T13" fmla="*/ 56 h 160"/>
                <a:gd name="T14" fmla="*/ 21 w 87"/>
                <a:gd name="T15" fmla="*/ 55 h 160"/>
                <a:gd name="T16" fmla="*/ 29 w 87"/>
                <a:gd name="T17" fmla="*/ 53 h 160"/>
                <a:gd name="T18" fmla="*/ 35 w 87"/>
                <a:gd name="T19" fmla="*/ 48 h 160"/>
                <a:gd name="T20" fmla="*/ 41 w 87"/>
                <a:gd name="T21" fmla="*/ 40 h 160"/>
                <a:gd name="T22" fmla="*/ 45 w 87"/>
                <a:gd name="T23" fmla="*/ 25 h 160"/>
                <a:gd name="T24" fmla="*/ 51 w 87"/>
                <a:gd name="T25" fmla="*/ 10 h 160"/>
                <a:gd name="T26" fmla="*/ 51 w 87"/>
                <a:gd name="T27" fmla="*/ 0 h 160"/>
                <a:gd name="T28" fmla="*/ 39 w 87"/>
                <a:gd name="T29" fmla="*/ 22 h 160"/>
                <a:gd name="T30" fmla="*/ 31 w 87"/>
                <a:gd name="T31" fmla="*/ 35 h 160"/>
                <a:gd name="T32" fmla="*/ 18 w 87"/>
                <a:gd name="T33" fmla="*/ 35 h 160"/>
                <a:gd name="T34" fmla="*/ 8 w 87"/>
                <a:gd name="T35" fmla="*/ 35 h 160"/>
                <a:gd name="T36" fmla="*/ 10 w 87"/>
                <a:gd name="T37" fmla="*/ 28 h 16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7"/>
                <a:gd name="T58" fmla="*/ 0 h 160"/>
                <a:gd name="T59" fmla="*/ 87 w 87"/>
                <a:gd name="T60" fmla="*/ 160 h 16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7" h="160">
                  <a:moveTo>
                    <a:pt x="17" y="80"/>
                  </a:moveTo>
                  <a:lnTo>
                    <a:pt x="4" y="104"/>
                  </a:lnTo>
                  <a:lnTo>
                    <a:pt x="0" y="123"/>
                  </a:lnTo>
                  <a:lnTo>
                    <a:pt x="0" y="137"/>
                  </a:lnTo>
                  <a:lnTo>
                    <a:pt x="3" y="147"/>
                  </a:lnTo>
                  <a:lnTo>
                    <a:pt x="9" y="156"/>
                  </a:lnTo>
                  <a:lnTo>
                    <a:pt x="20" y="160"/>
                  </a:lnTo>
                  <a:lnTo>
                    <a:pt x="35" y="159"/>
                  </a:lnTo>
                  <a:lnTo>
                    <a:pt x="50" y="152"/>
                  </a:lnTo>
                  <a:lnTo>
                    <a:pt x="61" y="136"/>
                  </a:lnTo>
                  <a:lnTo>
                    <a:pt x="71" y="114"/>
                  </a:lnTo>
                  <a:lnTo>
                    <a:pt x="77" y="71"/>
                  </a:lnTo>
                  <a:lnTo>
                    <a:pt x="87" y="28"/>
                  </a:lnTo>
                  <a:lnTo>
                    <a:pt x="86" y="0"/>
                  </a:lnTo>
                  <a:lnTo>
                    <a:pt x="69" y="62"/>
                  </a:lnTo>
                  <a:lnTo>
                    <a:pt x="54" y="101"/>
                  </a:lnTo>
                  <a:lnTo>
                    <a:pt x="31" y="101"/>
                  </a:lnTo>
                  <a:lnTo>
                    <a:pt x="13" y="98"/>
                  </a:lnTo>
                  <a:lnTo>
                    <a:pt x="17" y="80"/>
                  </a:lnTo>
                  <a:close/>
                </a:path>
              </a:pathLst>
            </a:custGeom>
            <a:solidFill>
              <a:srgbClr val="000000"/>
            </a:solidFill>
            <a:ln w="9525">
              <a:noFill/>
              <a:round/>
              <a:headEnd/>
              <a:tailEnd/>
            </a:ln>
            <a:effectLst>
              <a:prstShdw prst="shdw17" dist="17961" dir="2700000">
                <a:srgbClr val="000000"/>
              </a:prstShdw>
            </a:effectLst>
          </p:spPr>
          <p:txBody>
            <a:bodyPr/>
            <a:lstStyle/>
            <a:p>
              <a:endParaRPr lang="it-IT"/>
            </a:p>
          </p:txBody>
        </p:sp>
        <p:sp>
          <p:nvSpPr>
            <p:cNvPr id="271415" name="Freeform 51"/>
            <p:cNvSpPr>
              <a:spLocks/>
            </p:cNvSpPr>
            <p:nvPr/>
          </p:nvSpPr>
          <p:spPr bwMode="auto">
            <a:xfrm>
              <a:off x="1462" y="3315"/>
              <a:ext cx="86" cy="134"/>
            </a:xfrm>
            <a:custGeom>
              <a:avLst/>
              <a:gdLst>
                <a:gd name="T0" fmla="*/ 1 w 98"/>
                <a:gd name="T1" fmla="*/ 0 h 175"/>
                <a:gd name="T2" fmla="*/ 0 w 98"/>
                <a:gd name="T3" fmla="*/ 6 h 175"/>
                <a:gd name="T4" fmla="*/ 8 w 98"/>
                <a:gd name="T5" fmla="*/ 21 h 175"/>
                <a:gd name="T6" fmla="*/ 12 w 98"/>
                <a:gd name="T7" fmla="*/ 34 h 175"/>
                <a:gd name="T8" fmla="*/ 18 w 98"/>
                <a:gd name="T9" fmla="*/ 46 h 175"/>
                <a:gd name="T10" fmla="*/ 25 w 98"/>
                <a:gd name="T11" fmla="*/ 52 h 175"/>
                <a:gd name="T12" fmla="*/ 30 w 98"/>
                <a:gd name="T13" fmla="*/ 57 h 175"/>
                <a:gd name="T14" fmla="*/ 39 w 98"/>
                <a:gd name="T15" fmla="*/ 59 h 175"/>
                <a:gd name="T16" fmla="*/ 47 w 98"/>
                <a:gd name="T17" fmla="*/ 60 h 175"/>
                <a:gd name="T18" fmla="*/ 52 w 98"/>
                <a:gd name="T19" fmla="*/ 58 h 175"/>
                <a:gd name="T20" fmla="*/ 55 w 98"/>
                <a:gd name="T21" fmla="*/ 57 h 175"/>
                <a:gd name="T22" fmla="*/ 58 w 98"/>
                <a:gd name="T23" fmla="*/ 51 h 175"/>
                <a:gd name="T24" fmla="*/ 57 w 98"/>
                <a:gd name="T25" fmla="*/ 43 h 175"/>
                <a:gd name="T26" fmla="*/ 52 w 98"/>
                <a:gd name="T27" fmla="*/ 34 h 175"/>
                <a:gd name="T28" fmla="*/ 47 w 98"/>
                <a:gd name="T29" fmla="*/ 29 h 175"/>
                <a:gd name="T30" fmla="*/ 47 w 98"/>
                <a:gd name="T31" fmla="*/ 34 h 175"/>
                <a:gd name="T32" fmla="*/ 45 w 98"/>
                <a:gd name="T33" fmla="*/ 34 h 175"/>
                <a:gd name="T34" fmla="*/ 36 w 98"/>
                <a:gd name="T35" fmla="*/ 36 h 175"/>
                <a:gd name="T36" fmla="*/ 31 w 98"/>
                <a:gd name="T37" fmla="*/ 37 h 175"/>
                <a:gd name="T38" fmla="*/ 19 w 98"/>
                <a:gd name="T39" fmla="*/ 35 h 175"/>
                <a:gd name="T40" fmla="*/ 8 w 98"/>
                <a:gd name="T41" fmla="*/ 12 h 175"/>
                <a:gd name="T42" fmla="*/ 1 w 98"/>
                <a:gd name="T43" fmla="*/ 0 h 175"/>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98"/>
                <a:gd name="T67" fmla="*/ 0 h 175"/>
                <a:gd name="T68" fmla="*/ 98 w 98"/>
                <a:gd name="T69" fmla="*/ 175 h 175"/>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98" h="175">
                  <a:moveTo>
                    <a:pt x="1" y="0"/>
                  </a:moveTo>
                  <a:lnTo>
                    <a:pt x="0" y="18"/>
                  </a:lnTo>
                  <a:lnTo>
                    <a:pt x="13" y="62"/>
                  </a:lnTo>
                  <a:lnTo>
                    <a:pt x="21" y="98"/>
                  </a:lnTo>
                  <a:lnTo>
                    <a:pt x="31" y="133"/>
                  </a:lnTo>
                  <a:lnTo>
                    <a:pt x="41" y="152"/>
                  </a:lnTo>
                  <a:lnTo>
                    <a:pt x="51" y="166"/>
                  </a:lnTo>
                  <a:lnTo>
                    <a:pt x="65" y="172"/>
                  </a:lnTo>
                  <a:lnTo>
                    <a:pt x="80" y="175"/>
                  </a:lnTo>
                  <a:lnTo>
                    <a:pt x="87" y="169"/>
                  </a:lnTo>
                  <a:lnTo>
                    <a:pt x="94" y="165"/>
                  </a:lnTo>
                  <a:lnTo>
                    <a:pt x="98" y="147"/>
                  </a:lnTo>
                  <a:lnTo>
                    <a:pt x="96" y="124"/>
                  </a:lnTo>
                  <a:lnTo>
                    <a:pt x="87" y="97"/>
                  </a:lnTo>
                  <a:lnTo>
                    <a:pt x="81" y="83"/>
                  </a:lnTo>
                  <a:lnTo>
                    <a:pt x="78" y="96"/>
                  </a:lnTo>
                  <a:lnTo>
                    <a:pt x="75" y="101"/>
                  </a:lnTo>
                  <a:lnTo>
                    <a:pt x="62" y="106"/>
                  </a:lnTo>
                  <a:lnTo>
                    <a:pt x="52" y="107"/>
                  </a:lnTo>
                  <a:lnTo>
                    <a:pt x="32" y="103"/>
                  </a:lnTo>
                  <a:lnTo>
                    <a:pt x="13" y="35"/>
                  </a:lnTo>
                  <a:lnTo>
                    <a:pt x="1" y="0"/>
                  </a:lnTo>
                  <a:close/>
                </a:path>
              </a:pathLst>
            </a:custGeom>
            <a:solidFill>
              <a:srgbClr val="000000"/>
            </a:solidFill>
            <a:ln w="9525">
              <a:noFill/>
              <a:round/>
              <a:headEnd/>
              <a:tailEnd/>
            </a:ln>
            <a:effectLst>
              <a:prstShdw prst="shdw17" dist="17961" dir="2700000">
                <a:srgbClr val="000000"/>
              </a:prstShdw>
            </a:effectLst>
          </p:spPr>
          <p:txBody>
            <a:bodyPr/>
            <a:lstStyle/>
            <a:p>
              <a:endParaRPr lang="it-IT"/>
            </a:p>
          </p:txBody>
        </p:sp>
        <p:sp>
          <p:nvSpPr>
            <p:cNvPr id="271416" name="Freeform 52"/>
            <p:cNvSpPr>
              <a:spLocks/>
            </p:cNvSpPr>
            <p:nvPr/>
          </p:nvSpPr>
          <p:spPr bwMode="auto">
            <a:xfrm>
              <a:off x="1400" y="1935"/>
              <a:ext cx="133" cy="207"/>
            </a:xfrm>
            <a:custGeom>
              <a:avLst/>
              <a:gdLst>
                <a:gd name="T0" fmla="*/ 22 w 152"/>
                <a:gd name="T1" fmla="*/ 95 h 268"/>
                <a:gd name="T2" fmla="*/ 22 w 152"/>
                <a:gd name="T3" fmla="*/ 80 h 268"/>
                <a:gd name="T4" fmla="*/ 15 w 152"/>
                <a:gd name="T5" fmla="*/ 70 h 268"/>
                <a:gd name="T6" fmla="*/ 8 w 152"/>
                <a:gd name="T7" fmla="*/ 62 h 268"/>
                <a:gd name="T8" fmla="*/ 4 w 152"/>
                <a:gd name="T9" fmla="*/ 49 h 268"/>
                <a:gd name="T10" fmla="*/ 2 w 152"/>
                <a:gd name="T11" fmla="*/ 44 h 268"/>
                <a:gd name="T12" fmla="*/ 0 w 152"/>
                <a:gd name="T13" fmla="*/ 30 h 268"/>
                <a:gd name="T14" fmla="*/ 8 w 152"/>
                <a:gd name="T15" fmla="*/ 13 h 268"/>
                <a:gd name="T16" fmla="*/ 21 w 152"/>
                <a:gd name="T17" fmla="*/ 5 h 268"/>
                <a:gd name="T18" fmla="*/ 37 w 152"/>
                <a:gd name="T19" fmla="*/ 0 h 268"/>
                <a:gd name="T20" fmla="*/ 55 w 152"/>
                <a:gd name="T21" fmla="*/ 0 h 268"/>
                <a:gd name="T22" fmla="*/ 72 w 152"/>
                <a:gd name="T23" fmla="*/ 4 h 268"/>
                <a:gd name="T24" fmla="*/ 83 w 152"/>
                <a:gd name="T25" fmla="*/ 12 h 268"/>
                <a:gd name="T26" fmla="*/ 88 w 152"/>
                <a:gd name="T27" fmla="*/ 25 h 268"/>
                <a:gd name="T28" fmla="*/ 88 w 152"/>
                <a:gd name="T29" fmla="*/ 36 h 268"/>
                <a:gd name="T30" fmla="*/ 87 w 152"/>
                <a:gd name="T31" fmla="*/ 48 h 268"/>
                <a:gd name="T32" fmla="*/ 77 w 152"/>
                <a:gd name="T33" fmla="*/ 63 h 268"/>
                <a:gd name="T34" fmla="*/ 73 w 152"/>
                <a:gd name="T35" fmla="*/ 68 h 268"/>
                <a:gd name="T36" fmla="*/ 70 w 152"/>
                <a:gd name="T37" fmla="*/ 74 h 268"/>
                <a:gd name="T38" fmla="*/ 68 w 152"/>
                <a:gd name="T39" fmla="*/ 81 h 268"/>
                <a:gd name="T40" fmla="*/ 65 w 152"/>
                <a:gd name="T41" fmla="*/ 96 h 268"/>
                <a:gd name="T42" fmla="*/ 22 w 152"/>
                <a:gd name="T43" fmla="*/ 95 h 26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52"/>
                <a:gd name="T67" fmla="*/ 0 h 268"/>
                <a:gd name="T68" fmla="*/ 152 w 152"/>
                <a:gd name="T69" fmla="*/ 268 h 26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52" h="268">
                  <a:moveTo>
                    <a:pt x="38" y="267"/>
                  </a:moveTo>
                  <a:lnTo>
                    <a:pt x="38" y="226"/>
                  </a:lnTo>
                  <a:lnTo>
                    <a:pt x="25" y="196"/>
                  </a:lnTo>
                  <a:lnTo>
                    <a:pt x="13" y="174"/>
                  </a:lnTo>
                  <a:lnTo>
                    <a:pt x="8" y="140"/>
                  </a:lnTo>
                  <a:lnTo>
                    <a:pt x="2" y="124"/>
                  </a:lnTo>
                  <a:lnTo>
                    <a:pt x="0" y="84"/>
                  </a:lnTo>
                  <a:lnTo>
                    <a:pt x="13" y="37"/>
                  </a:lnTo>
                  <a:lnTo>
                    <a:pt x="36" y="13"/>
                  </a:lnTo>
                  <a:lnTo>
                    <a:pt x="63" y="0"/>
                  </a:lnTo>
                  <a:lnTo>
                    <a:pt x="94" y="0"/>
                  </a:lnTo>
                  <a:lnTo>
                    <a:pt x="122" y="12"/>
                  </a:lnTo>
                  <a:lnTo>
                    <a:pt x="143" y="35"/>
                  </a:lnTo>
                  <a:lnTo>
                    <a:pt x="152" y="68"/>
                  </a:lnTo>
                  <a:lnTo>
                    <a:pt x="152" y="102"/>
                  </a:lnTo>
                  <a:lnTo>
                    <a:pt x="148" y="135"/>
                  </a:lnTo>
                  <a:lnTo>
                    <a:pt x="133" y="176"/>
                  </a:lnTo>
                  <a:lnTo>
                    <a:pt x="126" y="192"/>
                  </a:lnTo>
                  <a:lnTo>
                    <a:pt x="120" y="209"/>
                  </a:lnTo>
                  <a:lnTo>
                    <a:pt x="117" y="228"/>
                  </a:lnTo>
                  <a:lnTo>
                    <a:pt x="111" y="268"/>
                  </a:lnTo>
                  <a:lnTo>
                    <a:pt x="38" y="267"/>
                  </a:lnTo>
                  <a:close/>
                </a:path>
              </a:pathLst>
            </a:custGeom>
            <a:solidFill>
              <a:srgbClr val="FFBF7F"/>
            </a:solidFill>
            <a:ln w="9525">
              <a:noFill/>
              <a:round/>
              <a:headEnd/>
              <a:tailEnd/>
            </a:ln>
            <a:effectLst>
              <a:prstShdw prst="shdw17" dist="17961" dir="2700000">
                <a:srgbClr val="99734C"/>
              </a:prstShdw>
            </a:effectLst>
          </p:spPr>
          <p:txBody>
            <a:bodyPr/>
            <a:lstStyle/>
            <a:p>
              <a:endParaRPr lang="it-IT"/>
            </a:p>
          </p:txBody>
        </p:sp>
        <p:sp>
          <p:nvSpPr>
            <p:cNvPr id="271417" name="Freeform 53"/>
            <p:cNvSpPr>
              <a:spLocks/>
            </p:cNvSpPr>
            <p:nvPr/>
          </p:nvSpPr>
          <p:spPr bwMode="auto">
            <a:xfrm>
              <a:off x="1379" y="1920"/>
              <a:ext cx="180" cy="161"/>
            </a:xfrm>
            <a:custGeom>
              <a:avLst/>
              <a:gdLst>
                <a:gd name="T0" fmla="*/ 9 w 206"/>
                <a:gd name="T1" fmla="*/ 63 h 209"/>
                <a:gd name="T2" fmla="*/ 2 w 206"/>
                <a:gd name="T3" fmla="*/ 56 h 209"/>
                <a:gd name="T4" fmla="*/ 0 w 206"/>
                <a:gd name="T5" fmla="*/ 49 h 209"/>
                <a:gd name="T6" fmla="*/ 1 w 206"/>
                <a:gd name="T7" fmla="*/ 38 h 209"/>
                <a:gd name="T8" fmla="*/ 3 w 206"/>
                <a:gd name="T9" fmla="*/ 30 h 209"/>
                <a:gd name="T10" fmla="*/ 9 w 206"/>
                <a:gd name="T11" fmla="*/ 21 h 209"/>
                <a:gd name="T12" fmla="*/ 15 w 206"/>
                <a:gd name="T13" fmla="*/ 16 h 209"/>
                <a:gd name="T14" fmla="*/ 20 w 206"/>
                <a:gd name="T15" fmla="*/ 9 h 209"/>
                <a:gd name="T16" fmla="*/ 31 w 206"/>
                <a:gd name="T17" fmla="*/ 3 h 209"/>
                <a:gd name="T18" fmla="*/ 39 w 206"/>
                <a:gd name="T19" fmla="*/ 2 h 209"/>
                <a:gd name="T20" fmla="*/ 59 w 206"/>
                <a:gd name="T21" fmla="*/ 0 h 209"/>
                <a:gd name="T22" fmla="*/ 76 w 206"/>
                <a:gd name="T23" fmla="*/ 1 h 209"/>
                <a:gd name="T24" fmla="*/ 87 w 206"/>
                <a:gd name="T25" fmla="*/ 3 h 209"/>
                <a:gd name="T26" fmla="*/ 96 w 206"/>
                <a:gd name="T27" fmla="*/ 5 h 209"/>
                <a:gd name="T28" fmla="*/ 105 w 206"/>
                <a:gd name="T29" fmla="*/ 12 h 209"/>
                <a:gd name="T30" fmla="*/ 112 w 206"/>
                <a:gd name="T31" fmla="*/ 18 h 209"/>
                <a:gd name="T32" fmla="*/ 118 w 206"/>
                <a:gd name="T33" fmla="*/ 25 h 209"/>
                <a:gd name="T34" fmla="*/ 120 w 206"/>
                <a:gd name="T35" fmla="*/ 32 h 209"/>
                <a:gd name="T36" fmla="*/ 120 w 206"/>
                <a:gd name="T37" fmla="*/ 45 h 209"/>
                <a:gd name="T38" fmla="*/ 120 w 206"/>
                <a:gd name="T39" fmla="*/ 55 h 209"/>
                <a:gd name="T40" fmla="*/ 115 w 206"/>
                <a:gd name="T41" fmla="*/ 59 h 209"/>
                <a:gd name="T42" fmla="*/ 108 w 206"/>
                <a:gd name="T43" fmla="*/ 65 h 209"/>
                <a:gd name="T44" fmla="*/ 105 w 206"/>
                <a:gd name="T45" fmla="*/ 69 h 209"/>
                <a:gd name="T46" fmla="*/ 93 w 206"/>
                <a:gd name="T47" fmla="*/ 71 h 209"/>
                <a:gd name="T48" fmla="*/ 81 w 206"/>
                <a:gd name="T49" fmla="*/ 74 h 209"/>
                <a:gd name="T50" fmla="*/ 91 w 206"/>
                <a:gd name="T51" fmla="*/ 65 h 209"/>
                <a:gd name="T52" fmla="*/ 100 w 206"/>
                <a:gd name="T53" fmla="*/ 49 h 209"/>
                <a:gd name="T54" fmla="*/ 96 w 206"/>
                <a:gd name="T55" fmla="*/ 30 h 209"/>
                <a:gd name="T56" fmla="*/ 76 w 206"/>
                <a:gd name="T57" fmla="*/ 35 h 209"/>
                <a:gd name="T58" fmla="*/ 55 w 206"/>
                <a:gd name="T59" fmla="*/ 35 h 209"/>
                <a:gd name="T60" fmla="*/ 39 w 206"/>
                <a:gd name="T61" fmla="*/ 33 h 209"/>
                <a:gd name="T62" fmla="*/ 27 w 206"/>
                <a:gd name="T63" fmla="*/ 32 h 209"/>
                <a:gd name="T64" fmla="*/ 25 w 206"/>
                <a:gd name="T65" fmla="*/ 37 h 209"/>
                <a:gd name="T66" fmla="*/ 19 w 206"/>
                <a:gd name="T67" fmla="*/ 50 h 209"/>
                <a:gd name="T68" fmla="*/ 28 w 206"/>
                <a:gd name="T69" fmla="*/ 65 h 209"/>
                <a:gd name="T70" fmla="*/ 33 w 206"/>
                <a:gd name="T71" fmla="*/ 74 h 209"/>
                <a:gd name="T72" fmla="*/ 19 w 206"/>
                <a:gd name="T73" fmla="*/ 69 h 209"/>
                <a:gd name="T74" fmla="*/ 9 w 206"/>
                <a:gd name="T75" fmla="*/ 63 h 209"/>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06"/>
                <a:gd name="T115" fmla="*/ 0 h 209"/>
                <a:gd name="T116" fmla="*/ 206 w 206"/>
                <a:gd name="T117" fmla="*/ 209 h 209"/>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06" h="209">
                  <a:moveTo>
                    <a:pt x="15" y="180"/>
                  </a:moveTo>
                  <a:lnTo>
                    <a:pt x="2" y="160"/>
                  </a:lnTo>
                  <a:lnTo>
                    <a:pt x="0" y="137"/>
                  </a:lnTo>
                  <a:lnTo>
                    <a:pt x="1" y="108"/>
                  </a:lnTo>
                  <a:lnTo>
                    <a:pt x="7" y="85"/>
                  </a:lnTo>
                  <a:lnTo>
                    <a:pt x="15" y="59"/>
                  </a:lnTo>
                  <a:lnTo>
                    <a:pt x="26" y="46"/>
                  </a:lnTo>
                  <a:lnTo>
                    <a:pt x="34" y="26"/>
                  </a:lnTo>
                  <a:lnTo>
                    <a:pt x="54" y="8"/>
                  </a:lnTo>
                  <a:lnTo>
                    <a:pt x="69" y="3"/>
                  </a:lnTo>
                  <a:lnTo>
                    <a:pt x="101" y="0"/>
                  </a:lnTo>
                  <a:lnTo>
                    <a:pt x="129" y="1"/>
                  </a:lnTo>
                  <a:lnTo>
                    <a:pt x="149" y="8"/>
                  </a:lnTo>
                  <a:lnTo>
                    <a:pt x="165" y="16"/>
                  </a:lnTo>
                  <a:lnTo>
                    <a:pt x="180" y="34"/>
                  </a:lnTo>
                  <a:lnTo>
                    <a:pt x="191" y="52"/>
                  </a:lnTo>
                  <a:lnTo>
                    <a:pt x="201" y="69"/>
                  </a:lnTo>
                  <a:lnTo>
                    <a:pt x="206" y="91"/>
                  </a:lnTo>
                  <a:lnTo>
                    <a:pt x="206" y="128"/>
                  </a:lnTo>
                  <a:lnTo>
                    <a:pt x="206" y="154"/>
                  </a:lnTo>
                  <a:lnTo>
                    <a:pt x="198" y="166"/>
                  </a:lnTo>
                  <a:lnTo>
                    <a:pt x="187" y="183"/>
                  </a:lnTo>
                  <a:lnTo>
                    <a:pt x="180" y="196"/>
                  </a:lnTo>
                  <a:lnTo>
                    <a:pt x="160" y="203"/>
                  </a:lnTo>
                  <a:lnTo>
                    <a:pt x="141" y="209"/>
                  </a:lnTo>
                  <a:lnTo>
                    <a:pt x="156" y="183"/>
                  </a:lnTo>
                  <a:lnTo>
                    <a:pt x="171" y="138"/>
                  </a:lnTo>
                  <a:lnTo>
                    <a:pt x="165" y="86"/>
                  </a:lnTo>
                  <a:lnTo>
                    <a:pt x="132" y="98"/>
                  </a:lnTo>
                  <a:lnTo>
                    <a:pt x="94" y="98"/>
                  </a:lnTo>
                  <a:lnTo>
                    <a:pt x="67" y="95"/>
                  </a:lnTo>
                  <a:lnTo>
                    <a:pt x="46" y="89"/>
                  </a:lnTo>
                  <a:lnTo>
                    <a:pt x="43" y="104"/>
                  </a:lnTo>
                  <a:lnTo>
                    <a:pt x="33" y="141"/>
                  </a:lnTo>
                  <a:lnTo>
                    <a:pt x="48" y="184"/>
                  </a:lnTo>
                  <a:lnTo>
                    <a:pt x="57" y="209"/>
                  </a:lnTo>
                  <a:lnTo>
                    <a:pt x="33" y="194"/>
                  </a:lnTo>
                  <a:lnTo>
                    <a:pt x="15" y="180"/>
                  </a:lnTo>
                  <a:close/>
                </a:path>
              </a:pathLst>
            </a:custGeom>
            <a:solidFill>
              <a:srgbClr val="7F3F00"/>
            </a:solidFill>
            <a:ln w="9525">
              <a:noFill/>
              <a:round/>
              <a:headEnd/>
              <a:tailEnd/>
            </a:ln>
            <a:effectLst>
              <a:prstShdw prst="shdw17" dist="17961" dir="2700000">
                <a:srgbClr val="4C2600"/>
              </a:prstShdw>
            </a:effectLst>
          </p:spPr>
          <p:txBody>
            <a:bodyPr/>
            <a:lstStyle/>
            <a:p>
              <a:endParaRPr lang="it-IT"/>
            </a:p>
          </p:txBody>
        </p:sp>
        <p:sp>
          <p:nvSpPr>
            <p:cNvPr id="271418" name="Oval 54"/>
            <p:cNvSpPr>
              <a:spLocks noChangeArrowheads="1"/>
            </p:cNvSpPr>
            <p:nvPr/>
          </p:nvSpPr>
          <p:spPr bwMode="auto">
            <a:xfrm>
              <a:off x="1398" y="2036"/>
              <a:ext cx="18" cy="20"/>
            </a:xfrm>
            <a:prstGeom prst="ellipse">
              <a:avLst/>
            </a:prstGeom>
            <a:solidFill>
              <a:srgbClr val="FFCC00"/>
            </a:solidFill>
            <a:ln w="9525">
              <a:noFill/>
              <a:round/>
              <a:headEnd/>
              <a:tailEnd/>
            </a:ln>
            <a:effectLst>
              <a:prstShdw prst="shdw17" dist="17961" dir="2700000">
                <a:srgbClr val="997A00"/>
              </a:prstShdw>
            </a:effectLst>
          </p:spPr>
          <p:txBody>
            <a:bodyPr/>
            <a:lstStyle/>
            <a:p>
              <a:endParaRPr lang="it-IT"/>
            </a:p>
          </p:txBody>
        </p:sp>
        <p:sp>
          <p:nvSpPr>
            <p:cNvPr id="271419" name="Oval 55"/>
            <p:cNvSpPr>
              <a:spLocks noChangeArrowheads="1"/>
            </p:cNvSpPr>
            <p:nvPr/>
          </p:nvSpPr>
          <p:spPr bwMode="auto">
            <a:xfrm>
              <a:off x="1523" y="2039"/>
              <a:ext cx="17" cy="20"/>
            </a:xfrm>
            <a:prstGeom prst="ellipse">
              <a:avLst/>
            </a:prstGeom>
            <a:solidFill>
              <a:srgbClr val="FFCC00"/>
            </a:solidFill>
            <a:ln w="9525">
              <a:noFill/>
              <a:round/>
              <a:headEnd/>
              <a:tailEnd/>
            </a:ln>
            <a:effectLst>
              <a:prstShdw prst="shdw17" dist="17961" dir="2700000">
                <a:srgbClr val="997A00"/>
              </a:prstShdw>
            </a:effectLst>
          </p:spPr>
          <p:txBody>
            <a:bodyPr/>
            <a:lstStyle/>
            <a:p>
              <a:endParaRPr lang="it-IT"/>
            </a:p>
          </p:txBody>
        </p:sp>
        <p:sp>
          <p:nvSpPr>
            <p:cNvPr id="271420" name="Freeform 56"/>
            <p:cNvSpPr>
              <a:spLocks/>
            </p:cNvSpPr>
            <p:nvPr/>
          </p:nvSpPr>
          <p:spPr bwMode="auto">
            <a:xfrm>
              <a:off x="3703" y="2177"/>
              <a:ext cx="154" cy="212"/>
            </a:xfrm>
            <a:custGeom>
              <a:avLst/>
              <a:gdLst>
                <a:gd name="T0" fmla="*/ 24 w 208"/>
                <a:gd name="T1" fmla="*/ 1 h 288"/>
                <a:gd name="T2" fmla="*/ 16 w 208"/>
                <a:gd name="T3" fmla="*/ 5 h 288"/>
                <a:gd name="T4" fmla="*/ 13 w 208"/>
                <a:gd name="T5" fmla="*/ 10 h 288"/>
                <a:gd name="T6" fmla="*/ 10 w 208"/>
                <a:gd name="T7" fmla="*/ 15 h 288"/>
                <a:gd name="T8" fmla="*/ 6 w 208"/>
                <a:gd name="T9" fmla="*/ 28 h 288"/>
                <a:gd name="T10" fmla="*/ 2 w 208"/>
                <a:gd name="T11" fmla="*/ 45 h 288"/>
                <a:gd name="T12" fmla="*/ 0 w 208"/>
                <a:gd name="T13" fmla="*/ 60 h 288"/>
                <a:gd name="T14" fmla="*/ 1 w 208"/>
                <a:gd name="T15" fmla="*/ 67 h 288"/>
                <a:gd name="T16" fmla="*/ 1 w 208"/>
                <a:gd name="T17" fmla="*/ 73 h 288"/>
                <a:gd name="T18" fmla="*/ 3 w 208"/>
                <a:gd name="T19" fmla="*/ 81 h 288"/>
                <a:gd name="T20" fmla="*/ 3 w 208"/>
                <a:gd name="T21" fmla="*/ 83 h 288"/>
                <a:gd name="T22" fmla="*/ 5 w 208"/>
                <a:gd name="T23" fmla="*/ 83 h 288"/>
                <a:gd name="T24" fmla="*/ 9 w 208"/>
                <a:gd name="T25" fmla="*/ 82 h 288"/>
                <a:gd name="T26" fmla="*/ 13 w 208"/>
                <a:gd name="T27" fmla="*/ 82 h 288"/>
                <a:gd name="T28" fmla="*/ 18 w 208"/>
                <a:gd name="T29" fmla="*/ 84 h 288"/>
                <a:gd name="T30" fmla="*/ 21 w 208"/>
                <a:gd name="T31" fmla="*/ 85 h 288"/>
                <a:gd name="T32" fmla="*/ 21 w 208"/>
                <a:gd name="T33" fmla="*/ 79 h 288"/>
                <a:gd name="T34" fmla="*/ 17 w 208"/>
                <a:gd name="T35" fmla="*/ 67 h 288"/>
                <a:gd name="T36" fmla="*/ 16 w 208"/>
                <a:gd name="T37" fmla="*/ 49 h 288"/>
                <a:gd name="T38" fmla="*/ 17 w 208"/>
                <a:gd name="T39" fmla="*/ 32 h 288"/>
                <a:gd name="T40" fmla="*/ 26 w 208"/>
                <a:gd name="T41" fmla="*/ 21 h 288"/>
                <a:gd name="T42" fmla="*/ 41 w 208"/>
                <a:gd name="T43" fmla="*/ 20 h 288"/>
                <a:gd name="T44" fmla="*/ 47 w 208"/>
                <a:gd name="T45" fmla="*/ 29 h 288"/>
                <a:gd name="T46" fmla="*/ 47 w 208"/>
                <a:gd name="T47" fmla="*/ 66 h 288"/>
                <a:gd name="T48" fmla="*/ 41 w 208"/>
                <a:gd name="T49" fmla="*/ 79 h 288"/>
                <a:gd name="T50" fmla="*/ 41 w 208"/>
                <a:gd name="T51" fmla="*/ 84 h 288"/>
                <a:gd name="T52" fmla="*/ 44 w 208"/>
                <a:gd name="T53" fmla="*/ 84 h 288"/>
                <a:gd name="T54" fmla="*/ 49 w 208"/>
                <a:gd name="T55" fmla="*/ 83 h 288"/>
                <a:gd name="T56" fmla="*/ 53 w 208"/>
                <a:gd name="T57" fmla="*/ 83 h 288"/>
                <a:gd name="T58" fmla="*/ 56 w 208"/>
                <a:gd name="T59" fmla="*/ 84 h 288"/>
                <a:gd name="T60" fmla="*/ 58 w 208"/>
                <a:gd name="T61" fmla="*/ 84 h 288"/>
                <a:gd name="T62" fmla="*/ 58 w 208"/>
                <a:gd name="T63" fmla="*/ 79 h 288"/>
                <a:gd name="T64" fmla="*/ 61 w 208"/>
                <a:gd name="T65" fmla="*/ 71 h 288"/>
                <a:gd name="T66" fmla="*/ 62 w 208"/>
                <a:gd name="T67" fmla="*/ 63 h 288"/>
                <a:gd name="T68" fmla="*/ 62 w 208"/>
                <a:gd name="T69" fmla="*/ 57 h 288"/>
                <a:gd name="T70" fmla="*/ 62 w 208"/>
                <a:gd name="T71" fmla="*/ 49 h 288"/>
                <a:gd name="T72" fmla="*/ 61 w 208"/>
                <a:gd name="T73" fmla="*/ 43 h 288"/>
                <a:gd name="T74" fmla="*/ 60 w 208"/>
                <a:gd name="T75" fmla="*/ 37 h 288"/>
                <a:gd name="T76" fmla="*/ 58 w 208"/>
                <a:gd name="T77" fmla="*/ 32 h 288"/>
                <a:gd name="T78" fmla="*/ 58 w 208"/>
                <a:gd name="T79" fmla="*/ 27 h 288"/>
                <a:gd name="T80" fmla="*/ 57 w 208"/>
                <a:gd name="T81" fmla="*/ 21 h 288"/>
                <a:gd name="T82" fmla="*/ 56 w 208"/>
                <a:gd name="T83" fmla="*/ 13 h 288"/>
                <a:gd name="T84" fmla="*/ 52 w 208"/>
                <a:gd name="T85" fmla="*/ 7 h 288"/>
                <a:gd name="T86" fmla="*/ 45 w 208"/>
                <a:gd name="T87" fmla="*/ 1 h 288"/>
                <a:gd name="T88" fmla="*/ 39 w 208"/>
                <a:gd name="T89" fmla="*/ 0 h 288"/>
                <a:gd name="T90" fmla="*/ 33 w 208"/>
                <a:gd name="T91" fmla="*/ 0 h 288"/>
                <a:gd name="T92" fmla="*/ 24 w 208"/>
                <a:gd name="T93" fmla="*/ 1 h 288"/>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208"/>
                <a:gd name="T142" fmla="*/ 0 h 288"/>
                <a:gd name="T143" fmla="*/ 208 w 208"/>
                <a:gd name="T144" fmla="*/ 288 h 288"/>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208" h="288">
                  <a:moveTo>
                    <a:pt x="79" y="3"/>
                  </a:moveTo>
                  <a:lnTo>
                    <a:pt x="56" y="17"/>
                  </a:lnTo>
                  <a:lnTo>
                    <a:pt x="42" y="33"/>
                  </a:lnTo>
                  <a:lnTo>
                    <a:pt x="31" y="53"/>
                  </a:lnTo>
                  <a:lnTo>
                    <a:pt x="20" y="94"/>
                  </a:lnTo>
                  <a:lnTo>
                    <a:pt x="7" y="153"/>
                  </a:lnTo>
                  <a:lnTo>
                    <a:pt x="0" y="205"/>
                  </a:lnTo>
                  <a:lnTo>
                    <a:pt x="1" y="228"/>
                  </a:lnTo>
                  <a:lnTo>
                    <a:pt x="5" y="249"/>
                  </a:lnTo>
                  <a:lnTo>
                    <a:pt x="9" y="274"/>
                  </a:lnTo>
                  <a:lnTo>
                    <a:pt x="9" y="284"/>
                  </a:lnTo>
                  <a:lnTo>
                    <a:pt x="16" y="284"/>
                  </a:lnTo>
                  <a:lnTo>
                    <a:pt x="28" y="280"/>
                  </a:lnTo>
                  <a:lnTo>
                    <a:pt x="42" y="281"/>
                  </a:lnTo>
                  <a:lnTo>
                    <a:pt x="61" y="287"/>
                  </a:lnTo>
                  <a:lnTo>
                    <a:pt x="72" y="288"/>
                  </a:lnTo>
                  <a:lnTo>
                    <a:pt x="72" y="270"/>
                  </a:lnTo>
                  <a:lnTo>
                    <a:pt x="57" y="229"/>
                  </a:lnTo>
                  <a:lnTo>
                    <a:pt x="53" y="166"/>
                  </a:lnTo>
                  <a:lnTo>
                    <a:pt x="57" y="108"/>
                  </a:lnTo>
                  <a:lnTo>
                    <a:pt x="85" y="72"/>
                  </a:lnTo>
                  <a:lnTo>
                    <a:pt x="135" y="66"/>
                  </a:lnTo>
                  <a:lnTo>
                    <a:pt x="159" y="102"/>
                  </a:lnTo>
                  <a:lnTo>
                    <a:pt x="156" y="223"/>
                  </a:lnTo>
                  <a:lnTo>
                    <a:pt x="135" y="271"/>
                  </a:lnTo>
                  <a:lnTo>
                    <a:pt x="135" y="287"/>
                  </a:lnTo>
                  <a:lnTo>
                    <a:pt x="147" y="287"/>
                  </a:lnTo>
                  <a:lnTo>
                    <a:pt x="162" y="284"/>
                  </a:lnTo>
                  <a:lnTo>
                    <a:pt x="176" y="283"/>
                  </a:lnTo>
                  <a:lnTo>
                    <a:pt x="187" y="285"/>
                  </a:lnTo>
                  <a:lnTo>
                    <a:pt x="193" y="287"/>
                  </a:lnTo>
                  <a:lnTo>
                    <a:pt x="196" y="268"/>
                  </a:lnTo>
                  <a:lnTo>
                    <a:pt x="203" y="241"/>
                  </a:lnTo>
                  <a:lnTo>
                    <a:pt x="207" y="213"/>
                  </a:lnTo>
                  <a:lnTo>
                    <a:pt x="208" y="192"/>
                  </a:lnTo>
                  <a:lnTo>
                    <a:pt x="207" y="166"/>
                  </a:lnTo>
                  <a:lnTo>
                    <a:pt x="203" y="147"/>
                  </a:lnTo>
                  <a:lnTo>
                    <a:pt x="198" y="127"/>
                  </a:lnTo>
                  <a:lnTo>
                    <a:pt x="195" y="107"/>
                  </a:lnTo>
                  <a:lnTo>
                    <a:pt x="195" y="92"/>
                  </a:lnTo>
                  <a:lnTo>
                    <a:pt x="191" y="71"/>
                  </a:lnTo>
                  <a:lnTo>
                    <a:pt x="186" y="45"/>
                  </a:lnTo>
                  <a:lnTo>
                    <a:pt x="171" y="22"/>
                  </a:lnTo>
                  <a:lnTo>
                    <a:pt x="150" y="6"/>
                  </a:lnTo>
                  <a:lnTo>
                    <a:pt x="128" y="0"/>
                  </a:lnTo>
                  <a:lnTo>
                    <a:pt x="108" y="0"/>
                  </a:lnTo>
                  <a:lnTo>
                    <a:pt x="79" y="3"/>
                  </a:lnTo>
                  <a:close/>
                </a:path>
              </a:pathLst>
            </a:custGeom>
            <a:solidFill>
              <a:srgbClr val="BF3F00"/>
            </a:solidFill>
            <a:ln w="9525">
              <a:noFill/>
              <a:round/>
              <a:headEnd/>
              <a:tailEnd/>
            </a:ln>
            <a:effectLst>
              <a:prstShdw prst="shdw17" dist="17961" dir="2700000">
                <a:srgbClr val="732600"/>
              </a:prstShdw>
            </a:effectLst>
          </p:spPr>
          <p:txBody>
            <a:bodyPr/>
            <a:lstStyle/>
            <a:p>
              <a:endParaRPr lang="it-IT"/>
            </a:p>
          </p:txBody>
        </p:sp>
        <p:sp>
          <p:nvSpPr>
            <p:cNvPr id="271421" name="Freeform 57"/>
            <p:cNvSpPr>
              <a:spLocks/>
            </p:cNvSpPr>
            <p:nvPr/>
          </p:nvSpPr>
          <p:spPr bwMode="auto">
            <a:xfrm>
              <a:off x="3737" y="2217"/>
              <a:ext cx="89" cy="232"/>
            </a:xfrm>
            <a:custGeom>
              <a:avLst/>
              <a:gdLst>
                <a:gd name="T0" fmla="*/ 3 w 120"/>
                <a:gd name="T1" fmla="*/ 10 h 315"/>
                <a:gd name="T2" fmla="*/ 1 w 120"/>
                <a:gd name="T3" fmla="*/ 16 h 315"/>
                <a:gd name="T4" fmla="*/ 1 w 120"/>
                <a:gd name="T5" fmla="*/ 24 h 315"/>
                <a:gd name="T6" fmla="*/ 0 w 120"/>
                <a:gd name="T7" fmla="*/ 32 h 315"/>
                <a:gd name="T8" fmla="*/ 1 w 120"/>
                <a:gd name="T9" fmla="*/ 38 h 315"/>
                <a:gd name="T10" fmla="*/ 1 w 120"/>
                <a:gd name="T11" fmla="*/ 44 h 315"/>
                <a:gd name="T12" fmla="*/ 7 w 120"/>
                <a:gd name="T13" fmla="*/ 63 h 315"/>
                <a:gd name="T14" fmla="*/ 7 w 120"/>
                <a:gd name="T15" fmla="*/ 81 h 315"/>
                <a:gd name="T16" fmla="*/ 19 w 120"/>
                <a:gd name="T17" fmla="*/ 93 h 315"/>
                <a:gd name="T18" fmla="*/ 27 w 120"/>
                <a:gd name="T19" fmla="*/ 80 h 315"/>
                <a:gd name="T20" fmla="*/ 27 w 120"/>
                <a:gd name="T21" fmla="*/ 64 h 315"/>
                <a:gd name="T22" fmla="*/ 35 w 120"/>
                <a:gd name="T23" fmla="*/ 49 h 315"/>
                <a:gd name="T24" fmla="*/ 36 w 120"/>
                <a:gd name="T25" fmla="*/ 38 h 315"/>
                <a:gd name="T26" fmla="*/ 36 w 120"/>
                <a:gd name="T27" fmla="*/ 32 h 315"/>
                <a:gd name="T28" fmla="*/ 36 w 120"/>
                <a:gd name="T29" fmla="*/ 25 h 315"/>
                <a:gd name="T30" fmla="*/ 36 w 120"/>
                <a:gd name="T31" fmla="*/ 20 h 315"/>
                <a:gd name="T32" fmla="*/ 35 w 120"/>
                <a:gd name="T33" fmla="*/ 13 h 315"/>
                <a:gd name="T34" fmla="*/ 32 w 120"/>
                <a:gd name="T35" fmla="*/ 6 h 315"/>
                <a:gd name="T36" fmla="*/ 29 w 120"/>
                <a:gd name="T37" fmla="*/ 3 h 315"/>
                <a:gd name="T38" fmla="*/ 22 w 120"/>
                <a:gd name="T39" fmla="*/ 1 h 315"/>
                <a:gd name="T40" fmla="*/ 16 w 120"/>
                <a:gd name="T41" fmla="*/ 0 h 315"/>
                <a:gd name="T42" fmla="*/ 11 w 120"/>
                <a:gd name="T43" fmla="*/ 1 h 315"/>
                <a:gd name="T44" fmla="*/ 7 w 120"/>
                <a:gd name="T45" fmla="*/ 5 h 315"/>
                <a:gd name="T46" fmla="*/ 3 w 120"/>
                <a:gd name="T47" fmla="*/ 10 h 315"/>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20"/>
                <a:gd name="T73" fmla="*/ 0 h 315"/>
                <a:gd name="T74" fmla="*/ 120 w 120"/>
                <a:gd name="T75" fmla="*/ 315 h 315"/>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20" h="315">
                  <a:moveTo>
                    <a:pt x="11" y="33"/>
                  </a:moveTo>
                  <a:lnTo>
                    <a:pt x="3" y="55"/>
                  </a:lnTo>
                  <a:lnTo>
                    <a:pt x="1" y="81"/>
                  </a:lnTo>
                  <a:lnTo>
                    <a:pt x="0" y="108"/>
                  </a:lnTo>
                  <a:lnTo>
                    <a:pt x="1" y="130"/>
                  </a:lnTo>
                  <a:lnTo>
                    <a:pt x="3" y="151"/>
                  </a:lnTo>
                  <a:lnTo>
                    <a:pt x="26" y="216"/>
                  </a:lnTo>
                  <a:lnTo>
                    <a:pt x="26" y="277"/>
                  </a:lnTo>
                  <a:lnTo>
                    <a:pt x="62" y="315"/>
                  </a:lnTo>
                  <a:lnTo>
                    <a:pt x="89" y="271"/>
                  </a:lnTo>
                  <a:lnTo>
                    <a:pt x="89" y="217"/>
                  </a:lnTo>
                  <a:lnTo>
                    <a:pt x="114" y="164"/>
                  </a:lnTo>
                  <a:lnTo>
                    <a:pt x="118" y="132"/>
                  </a:lnTo>
                  <a:lnTo>
                    <a:pt x="120" y="108"/>
                  </a:lnTo>
                  <a:lnTo>
                    <a:pt x="119" y="85"/>
                  </a:lnTo>
                  <a:lnTo>
                    <a:pt x="118" y="66"/>
                  </a:lnTo>
                  <a:lnTo>
                    <a:pt x="114" y="43"/>
                  </a:lnTo>
                  <a:lnTo>
                    <a:pt x="105" y="21"/>
                  </a:lnTo>
                  <a:lnTo>
                    <a:pt x="94" y="10"/>
                  </a:lnTo>
                  <a:lnTo>
                    <a:pt x="74" y="3"/>
                  </a:lnTo>
                  <a:lnTo>
                    <a:pt x="54" y="0"/>
                  </a:lnTo>
                  <a:lnTo>
                    <a:pt x="37" y="4"/>
                  </a:lnTo>
                  <a:lnTo>
                    <a:pt x="22" y="16"/>
                  </a:lnTo>
                  <a:lnTo>
                    <a:pt x="11" y="33"/>
                  </a:lnTo>
                  <a:close/>
                </a:path>
              </a:pathLst>
            </a:custGeom>
            <a:solidFill>
              <a:srgbClr val="FF7F7F"/>
            </a:solidFill>
            <a:ln w="9525">
              <a:noFill/>
              <a:round/>
              <a:headEnd/>
              <a:tailEnd/>
            </a:ln>
            <a:effectLst>
              <a:prstShdw prst="shdw17" dist="17961" dir="2700000">
                <a:srgbClr val="994C4C"/>
              </a:prstShdw>
            </a:effectLst>
          </p:spPr>
          <p:txBody>
            <a:bodyPr/>
            <a:lstStyle/>
            <a:p>
              <a:endParaRPr lang="it-IT"/>
            </a:p>
          </p:txBody>
        </p:sp>
        <p:sp>
          <p:nvSpPr>
            <p:cNvPr id="271422" name="Oval 58"/>
            <p:cNvSpPr>
              <a:spLocks noChangeArrowheads="1"/>
            </p:cNvSpPr>
            <p:nvPr/>
          </p:nvSpPr>
          <p:spPr bwMode="auto">
            <a:xfrm>
              <a:off x="3729" y="2318"/>
              <a:ext cx="16" cy="31"/>
            </a:xfrm>
            <a:prstGeom prst="ellipse">
              <a:avLst/>
            </a:prstGeom>
            <a:solidFill>
              <a:srgbClr val="5F009F"/>
            </a:solidFill>
            <a:ln w="9525">
              <a:noFill/>
              <a:round/>
              <a:headEnd/>
              <a:tailEnd/>
            </a:ln>
            <a:effectLst>
              <a:prstShdw prst="shdw17" dist="17961" dir="2700000">
                <a:srgbClr val="39005F"/>
              </a:prstShdw>
            </a:effectLst>
          </p:spPr>
          <p:txBody>
            <a:bodyPr/>
            <a:lstStyle/>
            <a:p>
              <a:endParaRPr lang="it-IT"/>
            </a:p>
          </p:txBody>
        </p:sp>
        <p:sp>
          <p:nvSpPr>
            <p:cNvPr id="1825851" name="Oval 59"/>
            <p:cNvSpPr>
              <a:spLocks noChangeArrowheads="1"/>
            </p:cNvSpPr>
            <p:nvPr/>
          </p:nvSpPr>
          <p:spPr bwMode="auto">
            <a:xfrm>
              <a:off x="3730" y="2320"/>
              <a:ext cx="11" cy="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a:lstStyle/>
            <a:p>
              <a:pPr>
                <a:defRPr/>
              </a:pPr>
              <a:endParaRPr lang="it-IT"/>
            </a:p>
          </p:txBody>
        </p:sp>
        <p:sp>
          <p:nvSpPr>
            <p:cNvPr id="271424" name="Oval 60"/>
            <p:cNvSpPr>
              <a:spLocks noChangeArrowheads="1"/>
            </p:cNvSpPr>
            <p:nvPr/>
          </p:nvSpPr>
          <p:spPr bwMode="auto">
            <a:xfrm>
              <a:off x="3816" y="2318"/>
              <a:ext cx="17" cy="31"/>
            </a:xfrm>
            <a:prstGeom prst="ellipse">
              <a:avLst/>
            </a:prstGeom>
            <a:solidFill>
              <a:srgbClr val="5F009F"/>
            </a:solidFill>
            <a:ln w="9525">
              <a:noFill/>
              <a:round/>
              <a:headEnd/>
              <a:tailEnd/>
            </a:ln>
            <a:effectLst>
              <a:prstShdw prst="shdw17" dist="17961" dir="2700000">
                <a:srgbClr val="39005F"/>
              </a:prstShdw>
            </a:effectLst>
          </p:spPr>
          <p:txBody>
            <a:bodyPr/>
            <a:lstStyle/>
            <a:p>
              <a:endParaRPr lang="it-IT"/>
            </a:p>
          </p:txBody>
        </p:sp>
        <p:sp>
          <p:nvSpPr>
            <p:cNvPr id="1825853" name="Oval 61"/>
            <p:cNvSpPr>
              <a:spLocks noChangeArrowheads="1"/>
            </p:cNvSpPr>
            <p:nvPr/>
          </p:nvSpPr>
          <p:spPr bwMode="auto">
            <a:xfrm>
              <a:off x="3819" y="2320"/>
              <a:ext cx="7" cy="25"/>
            </a:xfrm>
            <a:prstGeom prst="ellipse">
              <a:avLst/>
            </a:prstGeom>
            <a:solidFill>
              <a:schemeClr val="accent1"/>
            </a:solidFill>
            <a:ln w="9525">
              <a:noFill/>
              <a:round/>
              <a:headEnd/>
              <a:tailEnd/>
            </a:ln>
            <a:effectLst>
              <a:prstShdw prst="shdw17" dist="17961" dir="2700000">
                <a:schemeClr val="accent1">
                  <a:gamma/>
                  <a:shade val="60000"/>
                  <a:invGamma/>
                </a:schemeClr>
              </a:prstShdw>
            </a:effectLst>
          </p:spPr>
          <p:txBody>
            <a:bodyPr/>
            <a:lstStyle/>
            <a:p>
              <a:pPr>
                <a:defRPr/>
              </a:pPr>
              <a:endParaRPr lang="it-IT"/>
            </a:p>
          </p:txBody>
        </p:sp>
        <p:sp>
          <p:nvSpPr>
            <p:cNvPr id="271426" name="Freeform 62"/>
            <p:cNvSpPr>
              <a:spLocks/>
            </p:cNvSpPr>
            <p:nvPr/>
          </p:nvSpPr>
          <p:spPr bwMode="auto">
            <a:xfrm>
              <a:off x="3688" y="3094"/>
              <a:ext cx="172" cy="582"/>
            </a:xfrm>
            <a:custGeom>
              <a:avLst/>
              <a:gdLst>
                <a:gd name="T0" fmla="*/ 13 w 232"/>
                <a:gd name="T1" fmla="*/ 5 h 792"/>
                <a:gd name="T2" fmla="*/ 13 w 232"/>
                <a:gd name="T3" fmla="*/ 71 h 792"/>
                <a:gd name="T4" fmla="*/ 13 w 232"/>
                <a:gd name="T5" fmla="*/ 128 h 792"/>
                <a:gd name="T6" fmla="*/ 16 w 232"/>
                <a:gd name="T7" fmla="*/ 182 h 792"/>
                <a:gd name="T8" fmla="*/ 8 w 232"/>
                <a:gd name="T9" fmla="*/ 206 h 792"/>
                <a:gd name="T10" fmla="*/ 1 w 232"/>
                <a:gd name="T11" fmla="*/ 221 h 792"/>
                <a:gd name="T12" fmla="*/ 0 w 232"/>
                <a:gd name="T13" fmla="*/ 226 h 792"/>
                <a:gd name="T14" fmla="*/ 3 w 232"/>
                <a:gd name="T15" fmla="*/ 231 h 792"/>
                <a:gd name="T16" fmla="*/ 16 w 232"/>
                <a:gd name="T17" fmla="*/ 231 h 792"/>
                <a:gd name="T18" fmla="*/ 27 w 232"/>
                <a:gd name="T19" fmla="*/ 200 h 792"/>
                <a:gd name="T20" fmla="*/ 27 w 232"/>
                <a:gd name="T21" fmla="*/ 180 h 792"/>
                <a:gd name="T22" fmla="*/ 36 w 232"/>
                <a:gd name="T23" fmla="*/ 116 h 792"/>
                <a:gd name="T24" fmla="*/ 37 w 232"/>
                <a:gd name="T25" fmla="*/ 101 h 792"/>
                <a:gd name="T26" fmla="*/ 36 w 232"/>
                <a:gd name="T27" fmla="*/ 132 h 792"/>
                <a:gd name="T28" fmla="*/ 40 w 232"/>
                <a:gd name="T29" fmla="*/ 174 h 792"/>
                <a:gd name="T30" fmla="*/ 39 w 232"/>
                <a:gd name="T31" fmla="*/ 194 h 792"/>
                <a:gd name="T32" fmla="*/ 44 w 232"/>
                <a:gd name="T33" fmla="*/ 213 h 792"/>
                <a:gd name="T34" fmla="*/ 52 w 232"/>
                <a:gd name="T35" fmla="*/ 228 h 792"/>
                <a:gd name="T36" fmla="*/ 63 w 232"/>
                <a:gd name="T37" fmla="*/ 229 h 792"/>
                <a:gd name="T38" fmla="*/ 67 w 232"/>
                <a:gd name="T39" fmla="*/ 223 h 792"/>
                <a:gd name="T40" fmla="*/ 54 w 232"/>
                <a:gd name="T41" fmla="*/ 193 h 792"/>
                <a:gd name="T42" fmla="*/ 53 w 232"/>
                <a:gd name="T43" fmla="*/ 179 h 792"/>
                <a:gd name="T44" fmla="*/ 56 w 232"/>
                <a:gd name="T45" fmla="*/ 148 h 792"/>
                <a:gd name="T46" fmla="*/ 61 w 232"/>
                <a:gd name="T47" fmla="*/ 97 h 792"/>
                <a:gd name="T48" fmla="*/ 70 w 232"/>
                <a:gd name="T49" fmla="*/ 0 h 792"/>
                <a:gd name="T50" fmla="*/ 13 w 232"/>
                <a:gd name="T51" fmla="*/ 5 h 792"/>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32"/>
                <a:gd name="T79" fmla="*/ 0 h 792"/>
                <a:gd name="T80" fmla="*/ 232 w 232"/>
                <a:gd name="T81" fmla="*/ 792 h 792"/>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32" h="792">
                  <a:moveTo>
                    <a:pt x="42" y="17"/>
                  </a:moveTo>
                  <a:lnTo>
                    <a:pt x="44" y="245"/>
                  </a:lnTo>
                  <a:lnTo>
                    <a:pt x="43" y="438"/>
                  </a:lnTo>
                  <a:lnTo>
                    <a:pt x="53" y="624"/>
                  </a:lnTo>
                  <a:lnTo>
                    <a:pt x="27" y="705"/>
                  </a:lnTo>
                  <a:lnTo>
                    <a:pt x="6" y="758"/>
                  </a:lnTo>
                  <a:lnTo>
                    <a:pt x="0" y="774"/>
                  </a:lnTo>
                  <a:lnTo>
                    <a:pt x="10" y="792"/>
                  </a:lnTo>
                  <a:lnTo>
                    <a:pt x="51" y="790"/>
                  </a:lnTo>
                  <a:lnTo>
                    <a:pt x="88" y="684"/>
                  </a:lnTo>
                  <a:lnTo>
                    <a:pt x="90" y="618"/>
                  </a:lnTo>
                  <a:lnTo>
                    <a:pt x="118" y="399"/>
                  </a:lnTo>
                  <a:lnTo>
                    <a:pt x="121" y="347"/>
                  </a:lnTo>
                  <a:lnTo>
                    <a:pt x="120" y="451"/>
                  </a:lnTo>
                  <a:lnTo>
                    <a:pt x="132" y="596"/>
                  </a:lnTo>
                  <a:lnTo>
                    <a:pt x="129" y="664"/>
                  </a:lnTo>
                  <a:lnTo>
                    <a:pt x="147" y="732"/>
                  </a:lnTo>
                  <a:lnTo>
                    <a:pt x="172" y="781"/>
                  </a:lnTo>
                  <a:lnTo>
                    <a:pt x="209" y="784"/>
                  </a:lnTo>
                  <a:lnTo>
                    <a:pt x="221" y="766"/>
                  </a:lnTo>
                  <a:lnTo>
                    <a:pt x="181" y="661"/>
                  </a:lnTo>
                  <a:lnTo>
                    <a:pt x="177" y="612"/>
                  </a:lnTo>
                  <a:lnTo>
                    <a:pt x="185" y="507"/>
                  </a:lnTo>
                  <a:lnTo>
                    <a:pt x="199" y="333"/>
                  </a:lnTo>
                  <a:lnTo>
                    <a:pt x="232" y="0"/>
                  </a:lnTo>
                  <a:lnTo>
                    <a:pt x="42" y="17"/>
                  </a:lnTo>
                  <a:close/>
                </a:path>
              </a:pathLst>
            </a:custGeom>
            <a:solidFill>
              <a:srgbClr val="FF7F3F"/>
            </a:solidFill>
            <a:ln w="9525">
              <a:noFill/>
              <a:round/>
              <a:headEnd/>
              <a:tailEnd/>
            </a:ln>
            <a:effectLst>
              <a:prstShdw prst="shdw17" dist="17961" dir="2700000">
                <a:srgbClr val="994C26"/>
              </a:prstShdw>
            </a:effectLst>
          </p:spPr>
          <p:txBody>
            <a:bodyPr/>
            <a:lstStyle/>
            <a:p>
              <a:endParaRPr lang="it-IT"/>
            </a:p>
          </p:txBody>
        </p:sp>
        <p:sp>
          <p:nvSpPr>
            <p:cNvPr id="271427" name="Freeform 63"/>
            <p:cNvSpPr>
              <a:spLocks/>
            </p:cNvSpPr>
            <p:nvPr/>
          </p:nvSpPr>
          <p:spPr bwMode="auto">
            <a:xfrm>
              <a:off x="3887" y="2933"/>
              <a:ext cx="41" cy="73"/>
            </a:xfrm>
            <a:custGeom>
              <a:avLst/>
              <a:gdLst>
                <a:gd name="T0" fmla="*/ 17 w 55"/>
                <a:gd name="T1" fmla="*/ 0 h 99"/>
                <a:gd name="T2" fmla="*/ 17 w 55"/>
                <a:gd name="T3" fmla="*/ 15 h 99"/>
                <a:gd name="T4" fmla="*/ 0 w 55"/>
                <a:gd name="T5" fmla="*/ 29 h 99"/>
                <a:gd name="T6" fmla="*/ 7 w 55"/>
                <a:gd name="T7" fmla="*/ 2 h 99"/>
                <a:gd name="T8" fmla="*/ 17 w 55"/>
                <a:gd name="T9" fmla="*/ 0 h 99"/>
                <a:gd name="T10" fmla="*/ 0 60000 65536"/>
                <a:gd name="T11" fmla="*/ 0 60000 65536"/>
                <a:gd name="T12" fmla="*/ 0 60000 65536"/>
                <a:gd name="T13" fmla="*/ 0 60000 65536"/>
                <a:gd name="T14" fmla="*/ 0 60000 65536"/>
                <a:gd name="T15" fmla="*/ 0 w 55"/>
                <a:gd name="T16" fmla="*/ 0 h 99"/>
                <a:gd name="T17" fmla="*/ 55 w 55"/>
                <a:gd name="T18" fmla="*/ 99 h 99"/>
              </a:gdLst>
              <a:ahLst/>
              <a:cxnLst>
                <a:cxn ang="T10">
                  <a:pos x="T0" y="T1"/>
                </a:cxn>
                <a:cxn ang="T11">
                  <a:pos x="T2" y="T3"/>
                </a:cxn>
                <a:cxn ang="T12">
                  <a:pos x="T4" y="T5"/>
                </a:cxn>
                <a:cxn ang="T13">
                  <a:pos x="T6" y="T7"/>
                </a:cxn>
                <a:cxn ang="T14">
                  <a:pos x="T8" y="T9"/>
                </a:cxn>
              </a:cxnLst>
              <a:rect l="T15" t="T16" r="T17" b="T18"/>
              <a:pathLst>
                <a:path w="55" h="99">
                  <a:moveTo>
                    <a:pt x="55" y="0"/>
                  </a:moveTo>
                  <a:lnTo>
                    <a:pt x="55" y="52"/>
                  </a:lnTo>
                  <a:lnTo>
                    <a:pt x="0" y="99"/>
                  </a:lnTo>
                  <a:lnTo>
                    <a:pt x="25" y="7"/>
                  </a:lnTo>
                  <a:lnTo>
                    <a:pt x="55" y="0"/>
                  </a:lnTo>
                  <a:close/>
                </a:path>
              </a:pathLst>
            </a:custGeom>
            <a:solidFill>
              <a:srgbClr val="FF7F3F"/>
            </a:solidFill>
            <a:ln w="9525">
              <a:noFill/>
              <a:round/>
              <a:headEnd/>
              <a:tailEnd/>
            </a:ln>
            <a:effectLst>
              <a:prstShdw prst="shdw17" dist="17961" dir="2700000">
                <a:srgbClr val="994C26"/>
              </a:prstShdw>
            </a:effectLst>
          </p:spPr>
          <p:txBody>
            <a:bodyPr/>
            <a:lstStyle/>
            <a:p>
              <a:endParaRPr lang="it-IT"/>
            </a:p>
          </p:txBody>
        </p:sp>
        <p:sp>
          <p:nvSpPr>
            <p:cNvPr id="271428" name="Freeform 64"/>
            <p:cNvSpPr>
              <a:spLocks/>
            </p:cNvSpPr>
            <p:nvPr/>
          </p:nvSpPr>
          <p:spPr bwMode="auto">
            <a:xfrm>
              <a:off x="3777" y="3099"/>
              <a:ext cx="12" cy="257"/>
            </a:xfrm>
            <a:custGeom>
              <a:avLst/>
              <a:gdLst>
                <a:gd name="T0" fmla="*/ 4 w 17"/>
                <a:gd name="T1" fmla="*/ 0 h 350"/>
                <a:gd name="T2" fmla="*/ 4 w 17"/>
                <a:gd name="T3" fmla="*/ 34 h 350"/>
                <a:gd name="T4" fmla="*/ 4 w 17"/>
                <a:gd name="T5" fmla="*/ 54 h 350"/>
                <a:gd name="T6" fmla="*/ 3 w 17"/>
                <a:gd name="T7" fmla="*/ 76 h 350"/>
                <a:gd name="T8" fmla="*/ 0 w 17"/>
                <a:gd name="T9" fmla="*/ 97 h 350"/>
                <a:gd name="T10" fmla="*/ 1 w 17"/>
                <a:gd name="T11" fmla="*/ 102 h 350"/>
                <a:gd name="T12" fmla="*/ 4 w 17"/>
                <a:gd name="T13" fmla="*/ 0 h 350"/>
                <a:gd name="T14" fmla="*/ 0 60000 65536"/>
                <a:gd name="T15" fmla="*/ 0 60000 65536"/>
                <a:gd name="T16" fmla="*/ 0 60000 65536"/>
                <a:gd name="T17" fmla="*/ 0 60000 65536"/>
                <a:gd name="T18" fmla="*/ 0 60000 65536"/>
                <a:gd name="T19" fmla="*/ 0 60000 65536"/>
                <a:gd name="T20" fmla="*/ 0 60000 65536"/>
                <a:gd name="T21" fmla="*/ 0 w 17"/>
                <a:gd name="T22" fmla="*/ 0 h 350"/>
                <a:gd name="T23" fmla="*/ 17 w 17"/>
                <a:gd name="T24" fmla="*/ 350 h 35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 h="350">
                  <a:moveTo>
                    <a:pt x="17" y="0"/>
                  </a:moveTo>
                  <a:lnTo>
                    <a:pt x="17" y="117"/>
                  </a:lnTo>
                  <a:lnTo>
                    <a:pt x="14" y="186"/>
                  </a:lnTo>
                  <a:lnTo>
                    <a:pt x="10" y="261"/>
                  </a:lnTo>
                  <a:lnTo>
                    <a:pt x="0" y="333"/>
                  </a:lnTo>
                  <a:lnTo>
                    <a:pt x="3" y="350"/>
                  </a:lnTo>
                  <a:lnTo>
                    <a:pt x="17" y="0"/>
                  </a:lnTo>
                  <a:close/>
                </a:path>
              </a:pathLst>
            </a:custGeom>
            <a:solidFill>
              <a:srgbClr val="FF5F1F"/>
            </a:solidFill>
            <a:ln w="15875">
              <a:noFill/>
              <a:round/>
              <a:headEnd/>
              <a:tailEnd/>
            </a:ln>
            <a:effectLst>
              <a:prstShdw prst="shdw17" dist="17961" dir="2700000">
                <a:srgbClr val="993913"/>
              </a:prstShdw>
            </a:effectLst>
          </p:spPr>
          <p:txBody>
            <a:bodyPr/>
            <a:lstStyle/>
            <a:p>
              <a:endParaRPr lang="it-IT"/>
            </a:p>
          </p:txBody>
        </p:sp>
        <p:sp>
          <p:nvSpPr>
            <p:cNvPr id="271429" name="Freeform 65" descr="Jeans"/>
            <p:cNvSpPr>
              <a:spLocks/>
            </p:cNvSpPr>
            <p:nvPr/>
          </p:nvSpPr>
          <p:spPr bwMode="auto">
            <a:xfrm>
              <a:off x="3641" y="2414"/>
              <a:ext cx="292" cy="701"/>
            </a:xfrm>
            <a:custGeom>
              <a:avLst/>
              <a:gdLst>
                <a:gd name="T0" fmla="*/ 47 w 394"/>
                <a:gd name="T1" fmla="*/ 2 h 954"/>
                <a:gd name="T2" fmla="*/ 10 w 394"/>
                <a:gd name="T3" fmla="*/ 28 h 954"/>
                <a:gd name="T4" fmla="*/ 4 w 394"/>
                <a:gd name="T5" fmla="*/ 40 h 954"/>
                <a:gd name="T6" fmla="*/ 0 w 394"/>
                <a:gd name="T7" fmla="*/ 144 h 954"/>
                <a:gd name="T8" fmla="*/ 1 w 394"/>
                <a:gd name="T9" fmla="*/ 170 h 954"/>
                <a:gd name="T10" fmla="*/ 16 w 394"/>
                <a:gd name="T11" fmla="*/ 167 h 954"/>
                <a:gd name="T12" fmla="*/ 15 w 394"/>
                <a:gd name="T13" fmla="*/ 229 h 954"/>
                <a:gd name="T14" fmla="*/ 22 w 394"/>
                <a:gd name="T15" fmla="*/ 229 h 954"/>
                <a:gd name="T16" fmla="*/ 29 w 394"/>
                <a:gd name="T17" fmla="*/ 276 h 954"/>
                <a:gd name="T18" fmla="*/ 53 w 394"/>
                <a:gd name="T19" fmla="*/ 276 h 954"/>
                <a:gd name="T20" fmla="*/ 74 w 394"/>
                <a:gd name="T21" fmla="*/ 274 h 954"/>
                <a:gd name="T22" fmla="*/ 89 w 394"/>
                <a:gd name="T23" fmla="*/ 278 h 954"/>
                <a:gd name="T24" fmla="*/ 109 w 394"/>
                <a:gd name="T25" fmla="*/ 209 h 954"/>
                <a:gd name="T26" fmla="*/ 119 w 394"/>
                <a:gd name="T27" fmla="*/ 207 h 954"/>
                <a:gd name="T28" fmla="*/ 110 w 394"/>
                <a:gd name="T29" fmla="*/ 111 h 954"/>
                <a:gd name="T30" fmla="*/ 110 w 394"/>
                <a:gd name="T31" fmla="*/ 35 h 954"/>
                <a:gd name="T32" fmla="*/ 104 w 394"/>
                <a:gd name="T33" fmla="*/ 27 h 954"/>
                <a:gd name="T34" fmla="*/ 65 w 394"/>
                <a:gd name="T35" fmla="*/ 0 h 954"/>
                <a:gd name="T36" fmla="*/ 58 w 394"/>
                <a:gd name="T37" fmla="*/ 11 h 954"/>
                <a:gd name="T38" fmla="*/ 47 w 394"/>
                <a:gd name="T39" fmla="*/ 2 h 95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394"/>
                <a:gd name="T61" fmla="*/ 0 h 954"/>
                <a:gd name="T62" fmla="*/ 394 w 394"/>
                <a:gd name="T63" fmla="*/ 954 h 954"/>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394" h="954">
                  <a:moveTo>
                    <a:pt x="156" y="7"/>
                  </a:moveTo>
                  <a:lnTo>
                    <a:pt x="34" y="96"/>
                  </a:lnTo>
                  <a:lnTo>
                    <a:pt x="14" y="138"/>
                  </a:lnTo>
                  <a:lnTo>
                    <a:pt x="0" y="496"/>
                  </a:lnTo>
                  <a:lnTo>
                    <a:pt x="6" y="581"/>
                  </a:lnTo>
                  <a:lnTo>
                    <a:pt x="53" y="573"/>
                  </a:lnTo>
                  <a:lnTo>
                    <a:pt x="50" y="784"/>
                  </a:lnTo>
                  <a:lnTo>
                    <a:pt x="73" y="784"/>
                  </a:lnTo>
                  <a:lnTo>
                    <a:pt x="94" y="948"/>
                  </a:lnTo>
                  <a:lnTo>
                    <a:pt x="177" y="949"/>
                  </a:lnTo>
                  <a:lnTo>
                    <a:pt x="246" y="941"/>
                  </a:lnTo>
                  <a:lnTo>
                    <a:pt x="295" y="954"/>
                  </a:lnTo>
                  <a:lnTo>
                    <a:pt x="363" y="716"/>
                  </a:lnTo>
                  <a:lnTo>
                    <a:pt x="394" y="712"/>
                  </a:lnTo>
                  <a:lnTo>
                    <a:pt x="365" y="382"/>
                  </a:lnTo>
                  <a:lnTo>
                    <a:pt x="364" y="122"/>
                  </a:lnTo>
                  <a:lnTo>
                    <a:pt x="347" y="94"/>
                  </a:lnTo>
                  <a:lnTo>
                    <a:pt x="217" y="0"/>
                  </a:lnTo>
                  <a:lnTo>
                    <a:pt x="192" y="39"/>
                  </a:lnTo>
                  <a:lnTo>
                    <a:pt x="156" y="7"/>
                  </a:lnTo>
                  <a:close/>
                </a:path>
              </a:pathLst>
            </a:custGeom>
            <a:blipFill dpi="0" rotWithShape="0">
              <a:blip r:embed="rId6" cstate="print"/>
              <a:srcRect/>
              <a:tile tx="0" ty="0" sx="100000" sy="100000" flip="none" algn="tl"/>
            </a:blipFill>
            <a:ln w="9525">
              <a:noFill/>
              <a:round/>
              <a:headEnd/>
              <a:tailEnd/>
            </a:ln>
            <a:effectLst>
              <a:prstShdw prst="shdw17" dist="17961" dir="2700000">
                <a:srgbClr val="3D5C99"/>
              </a:prstShdw>
            </a:effectLst>
          </p:spPr>
          <p:txBody>
            <a:bodyPr/>
            <a:lstStyle/>
            <a:p>
              <a:endParaRPr lang="it-IT"/>
            </a:p>
          </p:txBody>
        </p:sp>
        <p:sp>
          <p:nvSpPr>
            <p:cNvPr id="271430" name="Freeform 66"/>
            <p:cNvSpPr>
              <a:spLocks/>
            </p:cNvSpPr>
            <p:nvPr/>
          </p:nvSpPr>
          <p:spPr bwMode="auto">
            <a:xfrm>
              <a:off x="3701" y="2750"/>
              <a:ext cx="112" cy="240"/>
            </a:xfrm>
            <a:custGeom>
              <a:avLst/>
              <a:gdLst>
                <a:gd name="T0" fmla="*/ 0 w 150"/>
                <a:gd name="T1" fmla="*/ 96 h 326"/>
                <a:gd name="T2" fmla="*/ 46 w 150"/>
                <a:gd name="T3" fmla="*/ 91 h 326"/>
                <a:gd name="T4" fmla="*/ 47 w 150"/>
                <a:gd name="T5" fmla="*/ 0 h 326"/>
                <a:gd name="T6" fmla="*/ 0 60000 65536"/>
                <a:gd name="T7" fmla="*/ 0 60000 65536"/>
                <a:gd name="T8" fmla="*/ 0 60000 65536"/>
                <a:gd name="T9" fmla="*/ 0 w 150"/>
                <a:gd name="T10" fmla="*/ 0 h 326"/>
                <a:gd name="T11" fmla="*/ 150 w 150"/>
                <a:gd name="T12" fmla="*/ 326 h 326"/>
              </a:gdLst>
              <a:ahLst/>
              <a:cxnLst>
                <a:cxn ang="T6">
                  <a:pos x="T0" y="T1"/>
                </a:cxn>
                <a:cxn ang="T7">
                  <a:pos x="T2" y="T3"/>
                </a:cxn>
                <a:cxn ang="T8">
                  <a:pos x="T4" y="T5"/>
                </a:cxn>
              </a:cxnLst>
              <a:rect l="T9" t="T10" r="T11" b="T12"/>
              <a:pathLst>
                <a:path w="150" h="326">
                  <a:moveTo>
                    <a:pt x="0" y="326"/>
                  </a:moveTo>
                  <a:lnTo>
                    <a:pt x="147" y="308"/>
                  </a:lnTo>
                  <a:lnTo>
                    <a:pt x="150" y="0"/>
                  </a:lnTo>
                </a:path>
              </a:pathLst>
            </a:custGeom>
            <a:noFill/>
            <a:ln w="15875">
              <a:solidFill>
                <a:srgbClr val="000080"/>
              </a:solidFill>
              <a:round/>
              <a:headEnd/>
              <a:tailEnd/>
            </a:ln>
            <a:effectLst>
              <a:prstShdw prst="shdw17" dist="17961" dir="2700000">
                <a:srgbClr val="00004D"/>
              </a:prstShdw>
            </a:effectLst>
          </p:spPr>
          <p:txBody>
            <a:bodyPr/>
            <a:lstStyle/>
            <a:p>
              <a:endParaRPr lang="it-IT"/>
            </a:p>
          </p:txBody>
        </p:sp>
        <p:sp>
          <p:nvSpPr>
            <p:cNvPr id="1825859" name="Freeform 67"/>
            <p:cNvSpPr>
              <a:spLocks/>
            </p:cNvSpPr>
            <p:nvPr/>
          </p:nvSpPr>
          <p:spPr bwMode="auto">
            <a:xfrm>
              <a:off x="3685" y="2779"/>
              <a:ext cx="126" cy="60"/>
            </a:xfrm>
            <a:custGeom>
              <a:avLst/>
              <a:gdLst/>
              <a:ahLst/>
              <a:cxnLst>
                <a:cxn ang="0">
                  <a:pos x="0" y="82"/>
                </a:cxn>
                <a:cxn ang="0">
                  <a:pos x="60" y="59"/>
                </a:cxn>
                <a:cxn ang="0">
                  <a:pos x="169" y="0"/>
                </a:cxn>
              </a:cxnLst>
              <a:rect l="0" t="0" r="r" b="b"/>
              <a:pathLst>
                <a:path w="169" h="82">
                  <a:moveTo>
                    <a:pt x="0" y="82"/>
                  </a:moveTo>
                  <a:lnTo>
                    <a:pt x="60" y="59"/>
                  </a:lnTo>
                  <a:lnTo>
                    <a:pt x="169" y="0"/>
                  </a:lnTo>
                </a:path>
              </a:pathLst>
            </a:custGeom>
            <a:noFill/>
            <a:ln w="15875">
              <a:solidFill>
                <a:schemeClr val="accent1"/>
              </a:solidFill>
              <a:prstDash val="solid"/>
              <a:round/>
              <a:headEnd/>
              <a:tailEnd/>
            </a:ln>
            <a:effectLst>
              <a:prstShdw prst="shdw17" dist="17961" dir="2700000">
                <a:schemeClr val="accent1">
                  <a:gamma/>
                  <a:shade val="60000"/>
                  <a:invGamma/>
                </a:schemeClr>
              </a:prstShdw>
            </a:effectLst>
          </p:spPr>
          <p:txBody>
            <a:bodyPr/>
            <a:lstStyle/>
            <a:p>
              <a:pPr>
                <a:defRPr/>
              </a:pPr>
              <a:endParaRPr lang="it-IT"/>
            </a:p>
          </p:txBody>
        </p:sp>
        <p:sp>
          <p:nvSpPr>
            <p:cNvPr id="271432" name="Freeform 68"/>
            <p:cNvSpPr>
              <a:spLocks/>
            </p:cNvSpPr>
            <p:nvPr/>
          </p:nvSpPr>
          <p:spPr bwMode="auto">
            <a:xfrm>
              <a:off x="3693" y="2555"/>
              <a:ext cx="155" cy="212"/>
            </a:xfrm>
            <a:custGeom>
              <a:avLst/>
              <a:gdLst>
                <a:gd name="T0" fmla="*/ 0 w 209"/>
                <a:gd name="T1" fmla="*/ 29 h 289"/>
                <a:gd name="T2" fmla="*/ 40 w 209"/>
                <a:gd name="T3" fmla="*/ 0 h 289"/>
                <a:gd name="T4" fmla="*/ 63 w 209"/>
                <a:gd name="T5" fmla="*/ 56 h 289"/>
                <a:gd name="T6" fmla="*/ 23 w 209"/>
                <a:gd name="T7" fmla="*/ 84 h 289"/>
                <a:gd name="T8" fmla="*/ 0 w 209"/>
                <a:gd name="T9" fmla="*/ 29 h 289"/>
                <a:gd name="T10" fmla="*/ 0 60000 65536"/>
                <a:gd name="T11" fmla="*/ 0 60000 65536"/>
                <a:gd name="T12" fmla="*/ 0 60000 65536"/>
                <a:gd name="T13" fmla="*/ 0 60000 65536"/>
                <a:gd name="T14" fmla="*/ 0 60000 65536"/>
                <a:gd name="T15" fmla="*/ 0 w 209"/>
                <a:gd name="T16" fmla="*/ 0 h 289"/>
                <a:gd name="T17" fmla="*/ 209 w 209"/>
                <a:gd name="T18" fmla="*/ 289 h 289"/>
              </a:gdLst>
              <a:ahLst/>
              <a:cxnLst>
                <a:cxn ang="T10">
                  <a:pos x="T0" y="T1"/>
                </a:cxn>
                <a:cxn ang="T11">
                  <a:pos x="T2" y="T3"/>
                </a:cxn>
                <a:cxn ang="T12">
                  <a:pos x="T4" y="T5"/>
                </a:cxn>
                <a:cxn ang="T13">
                  <a:pos x="T6" y="T7"/>
                </a:cxn>
                <a:cxn ang="T14">
                  <a:pos x="T8" y="T9"/>
                </a:cxn>
              </a:cxnLst>
              <a:rect l="T15" t="T16" r="T17" b="T18"/>
              <a:pathLst>
                <a:path w="209" h="289">
                  <a:moveTo>
                    <a:pt x="0" y="102"/>
                  </a:moveTo>
                  <a:lnTo>
                    <a:pt x="134" y="0"/>
                  </a:lnTo>
                  <a:lnTo>
                    <a:pt x="209" y="194"/>
                  </a:lnTo>
                  <a:lnTo>
                    <a:pt x="75" y="289"/>
                  </a:lnTo>
                  <a:lnTo>
                    <a:pt x="0" y="102"/>
                  </a:lnTo>
                  <a:close/>
                </a:path>
              </a:pathLst>
            </a:custGeom>
            <a:solidFill>
              <a:srgbClr val="000066"/>
            </a:solidFill>
            <a:ln w="9525">
              <a:noFill/>
              <a:round/>
              <a:headEnd/>
              <a:tailEnd/>
            </a:ln>
            <a:effectLst>
              <a:prstShdw prst="shdw17" dist="17961" dir="2700000">
                <a:srgbClr val="00003D"/>
              </a:prstShdw>
            </a:effectLst>
          </p:spPr>
          <p:txBody>
            <a:bodyPr/>
            <a:lstStyle/>
            <a:p>
              <a:endParaRPr lang="it-IT"/>
            </a:p>
          </p:txBody>
        </p:sp>
        <p:sp>
          <p:nvSpPr>
            <p:cNvPr id="271433" name="Freeform 69"/>
            <p:cNvSpPr>
              <a:spLocks/>
            </p:cNvSpPr>
            <p:nvPr/>
          </p:nvSpPr>
          <p:spPr bwMode="auto">
            <a:xfrm>
              <a:off x="3793" y="2644"/>
              <a:ext cx="67" cy="114"/>
            </a:xfrm>
            <a:custGeom>
              <a:avLst/>
              <a:gdLst>
                <a:gd name="T0" fmla="*/ 0 w 91"/>
                <a:gd name="T1" fmla="*/ 28 h 155"/>
                <a:gd name="T2" fmla="*/ 7 w 91"/>
                <a:gd name="T3" fmla="*/ 21 h 155"/>
                <a:gd name="T4" fmla="*/ 10 w 91"/>
                <a:gd name="T5" fmla="*/ 7 h 155"/>
                <a:gd name="T6" fmla="*/ 15 w 91"/>
                <a:gd name="T7" fmla="*/ 3 h 155"/>
                <a:gd name="T8" fmla="*/ 18 w 91"/>
                <a:gd name="T9" fmla="*/ 0 h 155"/>
                <a:gd name="T10" fmla="*/ 20 w 91"/>
                <a:gd name="T11" fmla="*/ 1 h 155"/>
                <a:gd name="T12" fmla="*/ 20 w 91"/>
                <a:gd name="T13" fmla="*/ 4 h 155"/>
                <a:gd name="T14" fmla="*/ 25 w 91"/>
                <a:gd name="T15" fmla="*/ 11 h 155"/>
                <a:gd name="T16" fmla="*/ 27 w 91"/>
                <a:gd name="T17" fmla="*/ 22 h 155"/>
                <a:gd name="T18" fmla="*/ 25 w 91"/>
                <a:gd name="T19" fmla="*/ 30 h 155"/>
                <a:gd name="T20" fmla="*/ 18 w 91"/>
                <a:gd name="T21" fmla="*/ 40 h 155"/>
                <a:gd name="T22" fmla="*/ 3 w 91"/>
                <a:gd name="T23" fmla="*/ 46 h 155"/>
                <a:gd name="T24" fmla="*/ 0 w 91"/>
                <a:gd name="T25" fmla="*/ 28 h 15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1"/>
                <a:gd name="T40" fmla="*/ 0 h 155"/>
                <a:gd name="T41" fmla="*/ 91 w 91"/>
                <a:gd name="T42" fmla="*/ 155 h 15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1" h="155">
                  <a:moveTo>
                    <a:pt x="0" y="95"/>
                  </a:moveTo>
                  <a:lnTo>
                    <a:pt x="23" y="72"/>
                  </a:lnTo>
                  <a:lnTo>
                    <a:pt x="35" y="25"/>
                  </a:lnTo>
                  <a:lnTo>
                    <a:pt x="52" y="11"/>
                  </a:lnTo>
                  <a:lnTo>
                    <a:pt x="61" y="0"/>
                  </a:lnTo>
                  <a:lnTo>
                    <a:pt x="67" y="4"/>
                  </a:lnTo>
                  <a:lnTo>
                    <a:pt x="68" y="15"/>
                  </a:lnTo>
                  <a:lnTo>
                    <a:pt x="86" y="37"/>
                  </a:lnTo>
                  <a:lnTo>
                    <a:pt x="91" y="76"/>
                  </a:lnTo>
                  <a:lnTo>
                    <a:pt x="86" y="103"/>
                  </a:lnTo>
                  <a:lnTo>
                    <a:pt x="60" y="134"/>
                  </a:lnTo>
                  <a:lnTo>
                    <a:pt x="9" y="155"/>
                  </a:lnTo>
                  <a:lnTo>
                    <a:pt x="0" y="95"/>
                  </a:lnTo>
                  <a:close/>
                </a:path>
              </a:pathLst>
            </a:custGeom>
            <a:solidFill>
              <a:srgbClr val="FF7F3F"/>
            </a:solidFill>
            <a:ln w="9525">
              <a:noFill/>
              <a:round/>
              <a:headEnd/>
              <a:tailEnd/>
            </a:ln>
            <a:effectLst>
              <a:prstShdw prst="shdw17" dist="17961" dir="2700000">
                <a:srgbClr val="994C26"/>
              </a:prstShdw>
            </a:effectLst>
          </p:spPr>
          <p:txBody>
            <a:bodyPr/>
            <a:lstStyle/>
            <a:p>
              <a:endParaRPr lang="it-IT"/>
            </a:p>
          </p:txBody>
        </p:sp>
        <p:sp>
          <p:nvSpPr>
            <p:cNvPr id="271434" name="Freeform 70" descr="Jeans"/>
            <p:cNvSpPr>
              <a:spLocks/>
            </p:cNvSpPr>
            <p:nvPr/>
          </p:nvSpPr>
          <p:spPr bwMode="auto">
            <a:xfrm>
              <a:off x="3680" y="2709"/>
              <a:ext cx="124" cy="127"/>
            </a:xfrm>
            <a:custGeom>
              <a:avLst/>
              <a:gdLst>
                <a:gd name="T0" fmla="*/ 0 w 168"/>
                <a:gd name="T1" fmla="*/ 50 h 173"/>
                <a:gd name="T2" fmla="*/ 20 w 168"/>
                <a:gd name="T3" fmla="*/ 42 h 173"/>
                <a:gd name="T4" fmla="*/ 36 w 168"/>
                <a:gd name="T5" fmla="*/ 32 h 173"/>
                <a:gd name="T6" fmla="*/ 50 w 168"/>
                <a:gd name="T7" fmla="*/ 21 h 173"/>
                <a:gd name="T8" fmla="*/ 45 w 168"/>
                <a:gd name="T9" fmla="*/ 0 h 173"/>
                <a:gd name="T10" fmla="*/ 18 w 168"/>
                <a:gd name="T11" fmla="*/ 14 h 173"/>
                <a:gd name="T12" fmla="*/ 2 w 168"/>
                <a:gd name="T13" fmla="*/ 20 h 173"/>
                <a:gd name="T14" fmla="*/ 1 w 168"/>
                <a:gd name="T15" fmla="*/ 17 h 173"/>
                <a:gd name="T16" fmla="*/ 0 w 168"/>
                <a:gd name="T17" fmla="*/ 50 h 17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8"/>
                <a:gd name="T28" fmla="*/ 0 h 173"/>
                <a:gd name="T29" fmla="*/ 168 w 168"/>
                <a:gd name="T30" fmla="*/ 173 h 17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8" h="173">
                  <a:moveTo>
                    <a:pt x="0" y="173"/>
                  </a:moveTo>
                  <a:lnTo>
                    <a:pt x="68" y="143"/>
                  </a:lnTo>
                  <a:lnTo>
                    <a:pt x="120" y="108"/>
                  </a:lnTo>
                  <a:lnTo>
                    <a:pt x="168" y="75"/>
                  </a:lnTo>
                  <a:lnTo>
                    <a:pt x="150" y="0"/>
                  </a:lnTo>
                  <a:lnTo>
                    <a:pt x="60" y="47"/>
                  </a:lnTo>
                  <a:lnTo>
                    <a:pt x="7" y="70"/>
                  </a:lnTo>
                  <a:lnTo>
                    <a:pt x="5" y="58"/>
                  </a:lnTo>
                  <a:lnTo>
                    <a:pt x="0" y="173"/>
                  </a:lnTo>
                  <a:close/>
                </a:path>
              </a:pathLst>
            </a:custGeom>
            <a:blipFill dpi="0" rotWithShape="0">
              <a:blip r:embed="rId6" cstate="print"/>
              <a:srcRect/>
              <a:tile tx="0" ty="0" sx="100000" sy="100000" flip="none" algn="tl"/>
            </a:blipFill>
            <a:ln w="9525">
              <a:solidFill>
                <a:srgbClr val="000080"/>
              </a:solidFill>
              <a:round/>
              <a:headEnd/>
              <a:tailEnd/>
            </a:ln>
            <a:effectLst>
              <a:prstShdw prst="shdw17" dist="17961" dir="2700000">
                <a:srgbClr val="00004D"/>
              </a:prstShdw>
            </a:effectLst>
          </p:spPr>
          <p:txBody>
            <a:bodyPr/>
            <a:lstStyle/>
            <a:p>
              <a:endParaRPr lang="it-IT"/>
            </a:p>
          </p:txBody>
        </p:sp>
        <p:sp>
          <p:nvSpPr>
            <p:cNvPr id="271435" name="Freeform 71"/>
            <p:cNvSpPr>
              <a:spLocks/>
            </p:cNvSpPr>
            <p:nvPr/>
          </p:nvSpPr>
          <p:spPr bwMode="auto">
            <a:xfrm>
              <a:off x="3779" y="3581"/>
              <a:ext cx="82" cy="154"/>
            </a:xfrm>
            <a:custGeom>
              <a:avLst/>
              <a:gdLst>
                <a:gd name="T0" fmla="*/ 2 w 111"/>
                <a:gd name="T1" fmla="*/ 0 h 210"/>
                <a:gd name="T2" fmla="*/ 0 w 111"/>
                <a:gd name="T3" fmla="*/ 9 h 210"/>
                <a:gd name="T4" fmla="*/ 0 w 111"/>
                <a:gd name="T5" fmla="*/ 27 h 210"/>
                <a:gd name="T6" fmla="*/ 3 w 111"/>
                <a:gd name="T7" fmla="*/ 20 h 210"/>
                <a:gd name="T8" fmla="*/ 7 w 111"/>
                <a:gd name="T9" fmla="*/ 29 h 210"/>
                <a:gd name="T10" fmla="*/ 8 w 111"/>
                <a:gd name="T11" fmla="*/ 42 h 210"/>
                <a:gd name="T12" fmla="*/ 13 w 111"/>
                <a:gd name="T13" fmla="*/ 53 h 210"/>
                <a:gd name="T14" fmla="*/ 21 w 111"/>
                <a:gd name="T15" fmla="*/ 59 h 210"/>
                <a:gd name="T16" fmla="*/ 28 w 111"/>
                <a:gd name="T17" fmla="*/ 61 h 210"/>
                <a:gd name="T18" fmla="*/ 33 w 111"/>
                <a:gd name="T19" fmla="*/ 59 h 210"/>
                <a:gd name="T20" fmla="*/ 33 w 111"/>
                <a:gd name="T21" fmla="*/ 48 h 210"/>
                <a:gd name="T22" fmla="*/ 28 w 111"/>
                <a:gd name="T23" fmla="*/ 29 h 210"/>
                <a:gd name="T24" fmla="*/ 26 w 111"/>
                <a:gd name="T25" fmla="*/ 34 h 210"/>
                <a:gd name="T26" fmla="*/ 21 w 111"/>
                <a:gd name="T27" fmla="*/ 34 h 210"/>
                <a:gd name="T28" fmla="*/ 15 w 111"/>
                <a:gd name="T29" fmla="*/ 33 h 210"/>
                <a:gd name="T30" fmla="*/ 10 w 111"/>
                <a:gd name="T31" fmla="*/ 26 h 210"/>
                <a:gd name="T32" fmla="*/ 7 w 111"/>
                <a:gd name="T33" fmla="*/ 15 h 210"/>
                <a:gd name="T34" fmla="*/ 2 w 111"/>
                <a:gd name="T35" fmla="*/ 0 h 21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11"/>
                <a:gd name="T55" fmla="*/ 0 h 210"/>
                <a:gd name="T56" fmla="*/ 111 w 111"/>
                <a:gd name="T57" fmla="*/ 210 h 21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11" h="210">
                  <a:moveTo>
                    <a:pt x="7" y="0"/>
                  </a:moveTo>
                  <a:lnTo>
                    <a:pt x="0" y="31"/>
                  </a:lnTo>
                  <a:lnTo>
                    <a:pt x="0" y="93"/>
                  </a:lnTo>
                  <a:lnTo>
                    <a:pt x="11" y="70"/>
                  </a:lnTo>
                  <a:lnTo>
                    <a:pt x="23" y="101"/>
                  </a:lnTo>
                  <a:lnTo>
                    <a:pt x="27" y="144"/>
                  </a:lnTo>
                  <a:lnTo>
                    <a:pt x="44" y="183"/>
                  </a:lnTo>
                  <a:lnTo>
                    <a:pt x="72" y="204"/>
                  </a:lnTo>
                  <a:lnTo>
                    <a:pt x="93" y="210"/>
                  </a:lnTo>
                  <a:lnTo>
                    <a:pt x="111" y="206"/>
                  </a:lnTo>
                  <a:lnTo>
                    <a:pt x="111" y="164"/>
                  </a:lnTo>
                  <a:lnTo>
                    <a:pt x="96" y="102"/>
                  </a:lnTo>
                  <a:lnTo>
                    <a:pt x="88" y="118"/>
                  </a:lnTo>
                  <a:lnTo>
                    <a:pt x="72" y="118"/>
                  </a:lnTo>
                  <a:lnTo>
                    <a:pt x="49" y="115"/>
                  </a:lnTo>
                  <a:lnTo>
                    <a:pt x="34" y="88"/>
                  </a:lnTo>
                  <a:lnTo>
                    <a:pt x="21" y="54"/>
                  </a:lnTo>
                  <a:lnTo>
                    <a:pt x="7" y="0"/>
                  </a:lnTo>
                  <a:close/>
                </a:path>
              </a:pathLst>
            </a:custGeom>
            <a:solidFill>
              <a:srgbClr val="000066"/>
            </a:solidFill>
            <a:ln w="9525">
              <a:noFill/>
              <a:round/>
              <a:headEnd/>
              <a:tailEnd/>
            </a:ln>
            <a:effectLst>
              <a:prstShdw prst="shdw17" dist="17961" dir="2700000">
                <a:srgbClr val="00003D"/>
              </a:prstShdw>
            </a:effectLst>
          </p:spPr>
          <p:txBody>
            <a:bodyPr/>
            <a:lstStyle/>
            <a:p>
              <a:endParaRPr lang="it-IT"/>
            </a:p>
          </p:txBody>
        </p:sp>
        <p:sp>
          <p:nvSpPr>
            <p:cNvPr id="271436" name="Freeform 72"/>
            <p:cNvSpPr>
              <a:spLocks/>
            </p:cNvSpPr>
            <p:nvPr/>
          </p:nvSpPr>
          <p:spPr bwMode="auto">
            <a:xfrm>
              <a:off x="3678" y="3584"/>
              <a:ext cx="76" cy="160"/>
            </a:xfrm>
            <a:custGeom>
              <a:avLst/>
              <a:gdLst>
                <a:gd name="T0" fmla="*/ 30 w 103"/>
                <a:gd name="T1" fmla="*/ 0 h 218"/>
                <a:gd name="T2" fmla="*/ 30 w 103"/>
                <a:gd name="T3" fmla="*/ 25 h 218"/>
                <a:gd name="T4" fmla="*/ 29 w 103"/>
                <a:gd name="T5" fmla="*/ 19 h 218"/>
                <a:gd name="T6" fmla="*/ 26 w 103"/>
                <a:gd name="T7" fmla="*/ 27 h 218"/>
                <a:gd name="T8" fmla="*/ 24 w 103"/>
                <a:gd name="T9" fmla="*/ 39 h 218"/>
                <a:gd name="T10" fmla="*/ 21 w 103"/>
                <a:gd name="T11" fmla="*/ 49 h 218"/>
                <a:gd name="T12" fmla="*/ 15 w 103"/>
                <a:gd name="T13" fmla="*/ 57 h 218"/>
                <a:gd name="T14" fmla="*/ 10 w 103"/>
                <a:gd name="T15" fmla="*/ 62 h 218"/>
                <a:gd name="T16" fmla="*/ 4 w 103"/>
                <a:gd name="T17" fmla="*/ 63 h 218"/>
                <a:gd name="T18" fmla="*/ 2 w 103"/>
                <a:gd name="T19" fmla="*/ 60 h 218"/>
                <a:gd name="T20" fmla="*/ 1 w 103"/>
                <a:gd name="T21" fmla="*/ 54 h 218"/>
                <a:gd name="T22" fmla="*/ 0 w 103"/>
                <a:gd name="T23" fmla="*/ 48 h 218"/>
                <a:gd name="T24" fmla="*/ 1 w 103"/>
                <a:gd name="T25" fmla="*/ 42 h 218"/>
                <a:gd name="T26" fmla="*/ 4 w 103"/>
                <a:gd name="T27" fmla="*/ 32 h 218"/>
                <a:gd name="T28" fmla="*/ 7 w 103"/>
                <a:gd name="T29" fmla="*/ 35 h 218"/>
                <a:gd name="T30" fmla="*/ 15 w 103"/>
                <a:gd name="T31" fmla="*/ 35 h 218"/>
                <a:gd name="T32" fmla="*/ 19 w 103"/>
                <a:gd name="T33" fmla="*/ 34 h 218"/>
                <a:gd name="T34" fmla="*/ 27 w 103"/>
                <a:gd name="T35" fmla="*/ 13 h 218"/>
                <a:gd name="T36" fmla="*/ 30 w 103"/>
                <a:gd name="T37" fmla="*/ 0 h 21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03"/>
                <a:gd name="T58" fmla="*/ 0 h 218"/>
                <a:gd name="T59" fmla="*/ 103 w 103"/>
                <a:gd name="T60" fmla="*/ 218 h 21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03" h="218">
                  <a:moveTo>
                    <a:pt x="102" y="0"/>
                  </a:moveTo>
                  <a:lnTo>
                    <a:pt x="103" y="87"/>
                  </a:lnTo>
                  <a:lnTo>
                    <a:pt x="97" y="65"/>
                  </a:lnTo>
                  <a:lnTo>
                    <a:pt x="88" y="92"/>
                  </a:lnTo>
                  <a:lnTo>
                    <a:pt x="81" y="134"/>
                  </a:lnTo>
                  <a:lnTo>
                    <a:pt x="72" y="169"/>
                  </a:lnTo>
                  <a:lnTo>
                    <a:pt x="51" y="196"/>
                  </a:lnTo>
                  <a:lnTo>
                    <a:pt x="33" y="212"/>
                  </a:lnTo>
                  <a:lnTo>
                    <a:pt x="14" y="218"/>
                  </a:lnTo>
                  <a:lnTo>
                    <a:pt x="8" y="208"/>
                  </a:lnTo>
                  <a:lnTo>
                    <a:pt x="2" y="187"/>
                  </a:lnTo>
                  <a:lnTo>
                    <a:pt x="0" y="166"/>
                  </a:lnTo>
                  <a:lnTo>
                    <a:pt x="3" y="144"/>
                  </a:lnTo>
                  <a:lnTo>
                    <a:pt x="12" y="107"/>
                  </a:lnTo>
                  <a:lnTo>
                    <a:pt x="26" y="120"/>
                  </a:lnTo>
                  <a:lnTo>
                    <a:pt x="49" y="120"/>
                  </a:lnTo>
                  <a:lnTo>
                    <a:pt x="64" y="118"/>
                  </a:lnTo>
                  <a:lnTo>
                    <a:pt x="91" y="45"/>
                  </a:lnTo>
                  <a:lnTo>
                    <a:pt x="102" y="0"/>
                  </a:lnTo>
                  <a:close/>
                </a:path>
              </a:pathLst>
            </a:custGeom>
            <a:solidFill>
              <a:srgbClr val="000066"/>
            </a:solidFill>
            <a:ln w="9525">
              <a:noFill/>
              <a:round/>
              <a:headEnd/>
              <a:tailEnd/>
            </a:ln>
            <a:effectLst>
              <a:prstShdw prst="shdw17" dist="17961" dir="2700000">
                <a:srgbClr val="00003D"/>
              </a:prstShdw>
            </a:effectLst>
          </p:spPr>
          <p:txBody>
            <a:bodyPr/>
            <a:lstStyle/>
            <a:p>
              <a:endParaRPr lang="it-IT"/>
            </a:p>
          </p:txBody>
        </p:sp>
        <p:sp>
          <p:nvSpPr>
            <p:cNvPr id="271437" name="Oval 73"/>
            <p:cNvSpPr>
              <a:spLocks noChangeArrowheads="1"/>
            </p:cNvSpPr>
            <p:nvPr/>
          </p:nvSpPr>
          <p:spPr bwMode="auto">
            <a:xfrm>
              <a:off x="2016" y="1488"/>
              <a:ext cx="672" cy="2208"/>
            </a:xfrm>
            <a:prstGeom prst="ellipse">
              <a:avLst/>
            </a:prstGeom>
            <a:noFill/>
            <a:ln w="12699">
              <a:noFill/>
              <a:round/>
              <a:headEnd/>
              <a:tailEnd/>
            </a:ln>
          </p:spPr>
          <p:txBody>
            <a:bodyPr wrap="none" anchor="ctr"/>
            <a:lstStyle/>
            <a:p>
              <a:endParaRPr lang="it-IT"/>
            </a:p>
          </p:txBody>
        </p:sp>
        <p:sp>
          <p:nvSpPr>
            <p:cNvPr id="1825866" name="Oval 74"/>
            <p:cNvSpPr>
              <a:spLocks noChangeArrowheads="1"/>
            </p:cNvSpPr>
            <p:nvPr/>
          </p:nvSpPr>
          <p:spPr bwMode="auto">
            <a:xfrm>
              <a:off x="3360" y="1968"/>
              <a:ext cx="864" cy="1872"/>
            </a:xfrm>
            <a:prstGeom prst="ellipse">
              <a:avLst/>
            </a:prstGeom>
            <a:noFill/>
            <a:ln w="63500">
              <a:solidFill>
                <a:srgbClr val="FF9900"/>
              </a:solidFill>
              <a:round/>
              <a:headEnd/>
              <a:tailEnd/>
            </a:ln>
            <a:effectLst>
              <a:outerShdw dist="71842" dir="18900000" algn="ctr" rotWithShape="0">
                <a:srgbClr val="FF9900"/>
              </a:outerShdw>
            </a:effectLst>
          </p:spPr>
          <p:txBody>
            <a:bodyPr wrap="none" anchor="ctr"/>
            <a:lstStyle/>
            <a:p>
              <a:pPr>
                <a:defRPr/>
              </a:pPr>
              <a:endParaRPr lang="it-IT"/>
            </a:p>
          </p:txBody>
        </p:sp>
        <p:sp>
          <p:nvSpPr>
            <p:cNvPr id="271439" name="AutoShape 75"/>
            <p:cNvSpPr>
              <a:spLocks noChangeArrowheads="1"/>
            </p:cNvSpPr>
            <p:nvPr/>
          </p:nvSpPr>
          <p:spPr bwMode="auto">
            <a:xfrm rot="9318670">
              <a:off x="4032" y="1465"/>
              <a:ext cx="1824" cy="480"/>
            </a:xfrm>
            <a:prstGeom prst="notchedRightArrow">
              <a:avLst>
                <a:gd name="adj1" fmla="val 43296"/>
                <a:gd name="adj2" fmla="val 127071"/>
              </a:avLst>
            </a:prstGeom>
            <a:gradFill rotWithShape="0">
              <a:gsLst>
                <a:gs pos="0">
                  <a:srgbClr val="FF9900"/>
                </a:gs>
                <a:gs pos="100000">
                  <a:srgbClr val="764700"/>
                </a:gs>
              </a:gsLst>
              <a:lin ang="0" scaled="1"/>
            </a:gradFill>
            <a:ln w="12700">
              <a:noFill/>
              <a:miter lim="800000"/>
              <a:headEnd/>
              <a:tailEnd/>
            </a:ln>
          </p:spPr>
          <p:txBody>
            <a:bodyPr rot="10800000" wrap="none" anchor="ctr"/>
            <a:lstStyle/>
            <a:p>
              <a:pPr algn="ctr" eaLnBrk="0" hangingPunct="0"/>
              <a:endParaRPr lang="en-GB" sz="2200"/>
            </a:p>
          </p:txBody>
        </p:sp>
      </p:grpSp>
      <p:graphicFrame>
        <p:nvGraphicFramePr>
          <p:cNvPr id="271362" name="Object 2"/>
          <p:cNvGraphicFramePr>
            <a:graphicFrameLocks noChangeAspect="1"/>
          </p:cNvGraphicFramePr>
          <p:nvPr/>
        </p:nvGraphicFramePr>
        <p:xfrm>
          <a:off x="677863" y="1905000"/>
          <a:ext cx="1082675" cy="4343400"/>
        </p:xfrm>
        <a:graphic>
          <a:graphicData uri="http://schemas.openxmlformats.org/presentationml/2006/ole">
            <p:oleObj spid="_x0000_s271362" name="Immagine bitmap" r:id="rId7" imgW="1371429" imgH="2085714" progId="PBrush">
              <p:embed/>
            </p:oleObj>
          </a:graphicData>
        </a:graphic>
      </p:graphicFrame>
      <p:sp>
        <p:nvSpPr>
          <p:cNvPr id="271369" name="Rectangle 77"/>
          <p:cNvSpPr>
            <a:spLocks noChangeArrowheads="1"/>
          </p:cNvSpPr>
          <p:nvPr/>
        </p:nvSpPr>
        <p:spPr bwMode="auto">
          <a:xfrm>
            <a:off x="677863" y="990600"/>
            <a:ext cx="7781925" cy="838200"/>
          </a:xfrm>
          <a:prstGeom prst="rect">
            <a:avLst/>
          </a:prstGeom>
          <a:solidFill>
            <a:srgbClr val="CC0000"/>
          </a:solidFill>
          <a:ln w="12700">
            <a:noFill/>
            <a:miter lim="800000"/>
            <a:headEnd/>
            <a:tailEnd/>
          </a:ln>
        </p:spPr>
        <p:txBody>
          <a:bodyPr lIns="90488" tIns="44450" rIns="90488" bIns="44450"/>
          <a:lstStyle/>
          <a:p>
            <a:pPr algn="ctr" defTabSz="762000" eaLnBrk="0" hangingPunct="0">
              <a:lnSpc>
                <a:spcPct val="80000"/>
              </a:lnSpc>
            </a:pPr>
            <a:r>
              <a:rPr lang="it-IT" sz="2000" b="1">
                <a:solidFill>
                  <a:srgbClr val="FFFFFF"/>
                </a:solidFill>
                <a:latin typeface="Tahoma" pitchFamily="34" charset="0"/>
              </a:rPr>
              <a:t>Nell’arco della propria vita circa un quinto del campione studiato ha sofferto in qualche momento di un disturbo mentale o abuso/dipendenza</a:t>
            </a:r>
          </a:p>
        </p:txBody>
      </p:sp>
      <p:sp>
        <p:nvSpPr>
          <p:cNvPr id="271370" name="Rectangle 78"/>
          <p:cNvSpPr>
            <a:spLocks noChangeArrowheads="1"/>
          </p:cNvSpPr>
          <p:nvPr/>
        </p:nvSpPr>
        <p:spPr bwMode="auto">
          <a:xfrm>
            <a:off x="677863" y="5943600"/>
            <a:ext cx="1038225" cy="260350"/>
          </a:xfrm>
          <a:prstGeom prst="rect">
            <a:avLst/>
          </a:prstGeom>
          <a:noFill/>
          <a:ln w="9525">
            <a:noFill/>
            <a:miter lim="800000"/>
            <a:headEnd/>
            <a:tailEnd/>
          </a:ln>
        </p:spPr>
        <p:txBody>
          <a:bodyPr>
            <a:spAutoFit/>
          </a:bodyPr>
          <a:lstStyle/>
          <a:p>
            <a:r>
              <a:rPr lang="it-IT" sz="1100" i="1">
                <a:solidFill>
                  <a:srgbClr val="FF0000"/>
                </a:solidFill>
                <a:latin typeface="Arial Black" pitchFamily="34" charset="0"/>
              </a:rPr>
              <a:t>ESEMeD</a:t>
            </a:r>
          </a:p>
        </p:txBody>
      </p:sp>
      <p:sp>
        <p:nvSpPr>
          <p:cNvPr id="271371" name="Rettangolo 78"/>
          <p:cNvSpPr>
            <a:spLocks noChangeArrowheads="1"/>
          </p:cNvSpPr>
          <p:nvPr/>
        </p:nvSpPr>
        <p:spPr bwMode="auto">
          <a:xfrm>
            <a:off x="611188" y="6273800"/>
            <a:ext cx="6121400" cy="487363"/>
          </a:xfrm>
          <a:prstGeom prst="rect">
            <a:avLst/>
          </a:prstGeom>
          <a:noFill/>
          <a:ln w="9525">
            <a:noFill/>
            <a:miter lim="800000"/>
            <a:headEnd/>
            <a:tailEnd/>
          </a:ln>
        </p:spPr>
        <p:txBody>
          <a:bodyPr>
            <a:spAutoFit/>
          </a:bodyPr>
          <a:lstStyle/>
          <a:p>
            <a:r>
              <a:rPr lang="it-IT" sz="1400">
                <a:solidFill>
                  <a:schemeClr val="bg1"/>
                </a:solidFill>
              </a:rPr>
              <a:t>ESEMeD: Studio europeo sull’epidemiologia dei disturbi mentali </a:t>
            </a:r>
            <a:br>
              <a:rPr lang="it-IT" sz="1400">
                <a:solidFill>
                  <a:schemeClr val="bg1"/>
                </a:solidFill>
              </a:rPr>
            </a:br>
            <a:r>
              <a:rPr lang="it-IT" sz="1200">
                <a:solidFill>
                  <a:schemeClr val="bg1"/>
                </a:solidFill>
              </a:rPr>
              <a:t>(circa 22000 persone in Belgio, Francia, Germania, Italia, Olanda e Spagna)</a:t>
            </a:r>
          </a:p>
        </p:txBody>
      </p:sp>
    </p:spTree>
  </p:cSld>
  <p:clrMapOvr>
    <a:masterClrMapping/>
  </p:clrMapOvr>
  <p:transition>
    <p:strips dir="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409" name="Rectangle 2"/>
          <p:cNvSpPr>
            <a:spLocks noGrp="1" noChangeArrowheads="1"/>
          </p:cNvSpPr>
          <p:nvPr>
            <p:ph type="title"/>
          </p:nvPr>
        </p:nvSpPr>
        <p:spPr>
          <a:xfrm>
            <a:off x="250825" y="282575"/>
            <a:ext cx="8569325" cy="1187450"/>
          </a:xfrm>
        </p:spPr>
        <p:txBody>
          <a:bodyPr lIns="90000" tIns="46800" rIns="90000" bIns="46800"/>
          <a:lstStyle/>
          <a:p>
            <a:pPr defTabSz="449263" eaLnBrk="1" hangingPunct="1">
              <a:lnSpc>
                <a:spcPct val="95000"/>
              </a:lnSpc>
              <a:buClr>
                <a:srgbClr val="FF99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600" b="1" smtClean="0">
                <a:solidFill>
                  <a:srgbClr val="FF9900"/>
                </a:solidFill>
                <a:latin typeface="Times New Roman" pitchFamily="18" charset="0"/>
              </a:rPr>
              <a:t>Perché occuparci di patologie mentali</a:t>
            </a:r>
          </a:p>
        </p:txBody>
      </p:sp>
      <p:sp>
        <p:nvSpPr>
          <p:cNvPr id="273410" name="Text Box 3"/>
          <p:cNvSpPr txBox="1">
            <a:spLocks noChangeArrowheads="1"/>
          </p:cNvSpPr>
          <p:nvPr/>
        </p:nvSpPr>
        <p:spPr bwMode="auto">
          <a:xfrm>
            <a:off x="971550" y="2060575"/>
            <a:ext cx="7561263" cy="933450"/>
          </a:xfrm>
          <a:prstGeom prst="rect">
            <a:avLst/>
          </a:prstGeom>
          <a:noFill/>
          <a:ln w="9525">
            <a:noFill/>
            <a:miter lim="800000"/>
            <a:headEnd/>
            <a:tailEnd/>
          </a:ln>
        </p:spPr>
        <p:txBody>
          <a:bodyPr lIns="90000" tIns="46800" rIns="90000" bIns="46800">
            <a:spAutoFit/>
          </a:bodyPr>
          <a:lstStyle/>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In Italia una persona ogni 10.000 per anno ammala di patologie psichiatriche</a:t>
            </a:r>
          </a:p>
        </p:txBody>
      </p:sp>
      <p:sp>
        <p:nvSpPr>
          <p:cNvPr id="273411" name="AutoShape 13"/>
          <p:cNvSpPr>
            <a:spLocks noChangeArrowheads="1"/>
          </p:cNvSpPr>
          <p:nvPr/>
        </p:nvSpPr>
        <p:spPr bwMode="auto">
          <a:xfrm>
            <a:off x="2484438" y="3429000"/>
            <a:ext cx="5183187" cy="787400"/>
          </a:xfrm>
          <a:prstGeom prst="roundRect">
            <a:avLst>
              <a:gd name="adj" fmla="val 16667"/>
            </a:avLst>
          </a:prstGeom>
          <a:solidFill>
            <a:srgbClr val="00B050">
              <a:alpha val="50195"/>
            </a:srgbClr>
          </a:solidFill>
          <a:ln w="57150">
            <a:solidFill>
              <a:srgbClr val="89CBEF"/>
            </a:solidFill>
            <a:round/>
            <a:headEnd/>
            <a:tailEnd/>
          </a:ln>
        </p:spPr>
        <p:txBody>
          <a:bodyPr anchor="ctr"/>
          <a:lstStyle/>
          <a:p>
            <a:pPr algn="ctr"/>
            <a:endParaRPr lang="it-IT" altLang="en-GB" sz="2000" b="1">
              <a:solidFill>
                <a:srgbClr val="FFFFFF"/>
              </a:solidFill>
              <a:latin typeface="Tahoma" pitchFamily="34" charset="0"/>
            </a:endParaRPr>
          </a:p>
          <a:p>
            <a:pPr algn="ctr"/>
            <a:r>
              <a:rPr lang="it-IT" altLang="en-GB" sz="2000" b="1">
                <a:solidFill>
                  <a:srgbClr val="FFFFFF"/>
                </a:solidFill>
                <a:latin typeface="Tahoma" pitchFamily="34" charset="0"/>
              </a:rPr>
              <a:t>6.000 ogni anno in Italia</a:t>
            </a:r>
          </a:p>
          <a:p>
            <a:pPr algn="ctr"/>
            <a:endParaRPr lang="it-IT" sz="2000" b="1">
              <a:solidFill>
                <a:srgbClr val="FFFFFF"/>
              </a:solidFill>
              <a:latin typeface="Tahoma" pitchFamily="34" charset="0"/>
            </a:endParaRPr>
          </a:p>
        </p:txBody>
      </p:sp>
      <p:sp>
        <p:nvSpPr>
          <p:cNvPr id="273412" name="AutoShape 13"/>
          <p:cNvSpPr>
            <a:spLocks noChangeArrowheads="1"/>
          </p:cNvSpPr>
          <p:nvPr/>
        </p:nvSpPr>
        <p:spPr bwMode="auto">
          <a:xfrm>
            <a:off x="2484438" y="4508500"/>
            <a:ext cx="5183187" cy="787400"/>
          </a:xfrm>
          <a:prstGeom prst="roundRect">
            <a:avLst>
              <a:gd name="adj" fmla="val 16667"/>
            </a:avLst>
          </a:prstGeom>
          <a:solidFill>
            <a:srgbClr val="00B050">
              <a:alpha val="50195"/>
            </a:srgbClr>
          </a:solidFill>
          <a:ln w="57150">
            <a:solidFill>
              <a:srgbClr val="89CBEF"/>
            </a:solidFill>
            <a:round/>
            <a:headEnd/>
            <a:tailEnd/>
          </a:ln>
        </p:spPr>
        <p:txBody>
          <a:bodyPr anchor="ctr"/>
          <a:lstStyle/>
          <a:p>
            <a:pPr algn="ctr"/>
            <a:endParaRPr lang="it-IT" altLang="en-GB" sz="2000" b="1">
              <a:solidFill>
                <a:srgbClr val="FFFFFF"/>
              </a:solidFill>
              <a:latin typeface="Tahoma" pitchFamily="34" charset="0"/>
            </a:endParaRPr>
          </a:p>
          <a:p>
            <a:pPr algn="ctr"/>
            <a:r>
              <a:rPr lang="it-IT" altLang="en-GB" sz="2000" b="1">
                <a:solidFill>
                  <a:srgbClr val="FFFFFF"/>
                </a:solidFill>
                <a:latin typeface="Tahoma" pitchFamily="34" charset="0"/>
              </a:rPr>
              <a:t>1.000 ogni anno in Lombardia</a:t>
            </a:r>
          </a:p>
          <a:p>
            <a:pPr algn="ctr"/>
            <a:endParaRPr lang="it-IT" sz="2000" b="1">
              <a:solidFill>
                <a:srgbClr val="FFFFFF"/>
              </a:solidFill>
              <a:latin typeface="Tahoma" pitchFamily="34" charset="0"/>
            </a:endParaRPr>
          </a:p>
        </p:txBody>
      </p:sp>
      <p:sp>
        <p:nvSpPr>
          <p:cNvPr id="273413" name="Text Box 6"/>
          <p:cNvSpPr txBox="1">
            <a:spLocks noChangeArrowheads="1"/>
          </p:cNvSpPr>
          <p:nvPr/>
        </p:nvSpPr>
        <p:spPr bwMode="auto">
          <a:xfrm>
            <a:off x="947738" y="6369050"/>
            <a:ext cx="7264400" cy="244475"/>
          </a:xfrm>
          <a:prstGeom prst="rect">
            <a:avLst/>
          </a:prstGeom>
          <a:noFill/>
          <a:ln w="9525">
            <a:noFill/>
            <a:miter lim="800000"/>
            <a:headEnd/>
            <a:tailEnd/>
          </a:ln>
        </p:spPr>
        <p:txBody>
          <a:bodyPr lIns="0" tIns="0" rIns="0" bIns="0" anchor="b">
            <a:spAutoFit/>
          </a:bodyPr>
          <a:lstStyle/>
          <a:p>
            <a:pPr algn="r" eaLnBrk="0" hangingPunct="0"/>
            <a:r>
              <a:rPr lang="it-IT" sz="1600" i="1">
                <a:solidFill>
                  <a:schemeClr val="bg1"/>
                </a:solidFill>
              </a:rPr>
              <a:t>Dati UNASAM, 2010</a:t>
            </a:r>
          </a:p>
        </p:txBody>
      </p:sp>
    </p:spTree>
  </p:cSld>
  <p:clrMapOvr>
    <a:masterClrMapping/>
  </p:clrMapOvr>
  <p:transition>
    <p:strips dir="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386" name="Object 2"/>
          <p:cNvGraphicFramePr>
            <a:graphicFrameLocks noChangeAspect="1"/>
          </p:cNvGraphicFramePr>
          <p:nvPr/>
        </p:nvGraphicFramePr>
        <p:xfrm>
          <a:off x="1760538" y="685800"/>
          <a:ext cx="5486400" cy="5486400"/>
        </p:xfrm>
        <a:graphic>
          <a:graphicData uri="http://schemas.openxmlformats.org/presentationml/2006/ole">
            <p:oleObj spid="_x0000_s272386" name="Immagine bitmap" r:id="rId4" imgW="5067739" imgH="6203218" progId="PBrush">
              <p:embed/>
            </p:oleObj>
          </a:graphicData>
        </a:graphic>
      </p:graphicFrame>
    </p:spTree>
  </p:cSld>
  <p:clrMapOvr>
    <a:masterClrMapping/>
  </p:clrMapOvr>
  <p:transition>
    <p:strips dir="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529" name="Rectangle 2"/>
          <p:cNvSpPr>
            <a:spLocks noChangeArrowheads="1"/>
          </p:cNvSpPr>
          <p:nvPr/>
        </p:nvSpPr>
        <p:spPr bwMode="auto">
          <a:xfrm>
            <a:off x="228600" y="304800"/>
            <a:ext cx="1905000" cy="1698625"/>
          </a:xfrm>
          <a:prstGeom prst="rect">
            <a:avLst/>
          </a:prstGeom>
          <a:noFill/>
          <a:ln w="9525">
            <a:noFill/>
            <a:miter lim="800000"/>
            <a:headEnd/>
            <a:tailEnd/>
          </a:ln>
        </p:spPr>
        <p:txBody>
          <a:bodyPr lIns="90000" tIns="46800" rIns="90000" bIns="46800" anchor="ctr"/>
          <a:lstStyle/>
          <a:p>
            <a:pPr defTabSz="449263">
              <a:lnSpc>
                <a:spcPct val="95000"/>
              </a:lnSpc>
              <a:buClr>
                <a:srgbClr val="FF9900"/>
              </a:buClr>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b="1">
                <a:solidFill>
                  <a:srgbClr val="FF9900"/>
                </a:solidFill>
                <a:latin typeface="Times New Roman" pitchFamily="18" charset="0"/>
              </a:rPr>
              <a:t>I dati </a:t>
            </a:r>
            <a:br>
              <a:rPr lang="it-IT" b="1">
                <a:solidFill>
                  <a:srgbClr val="FF9900"/>
                </a:solidFill>
                <a:latin typeface="Times New Roman" pitchFamily="18" charset="0"/>
              </a:rPr>
            </a:br>
            <a:r>
              <a:rPr lang="it-IT" b="1">
                <a:solidFill>
                  <a:srgbClr val="FF9900"/>
                </a:solidFill>
                <a:latin typeface="Times New Roman" pitchFamily="18" charset="0"/>
              </a:rPr>
              <a:t>della Regione Lombardia</a:t>
            </a:r>
          </a:p>
        </p:txBody>
      </p:sp>
      <p:sp>
        <p:nvSpPr>
          <p:cNvPr id="1270787" name="Text Box 3"/>
          <p:cNvSpPr txBox="1">
            <a:spLocks noChangeArrowheads="1"/>
          </p:cNvSpPr>
          <p:nvPr/>
        </p:nvSpPr>
        <p:spPr bwMode="auto">
          <a:xfrm>
            <a:off x="1600200" y="228600"/>
            <a:ext cx="7239000" cy="2632075"/>
          </a:xfrm>
          <a:prstGeom prst="rect">
            <a:avLst/>
          </a:prstGeom>
          <a:noFill/>
          <a:ln w="9525">
            <a:noFill/>
            <a:miter lim="800000"/>
            <a:headEnd/>
            <a:tailEnd/>
          </a:ln>
        </p:spPr>
        <p:txBody>
          <a:bodyPr lIns="90000" tIns="46800" rIns="90000" bIns="46800">
            <a:spAutoFit/>
          </a:bodyPr>
          <a:lstStyle/>
          <a:p>
            <a:pPr marL="466725" indent="-466725">
              <a:lnSpc>
                <a:spcPts val="4000"/>
              </a:lnSpc>
              <a:spcBef>
                <a:spcPts val="500"/>
              </a:spcBef>
              <a:buClr>
                <a:srgbClr val="FFFF00"/>
              </a:buClr>
              <a:buSzPct val="80000"/>
              <a:buFont typeface="Wingdings" pitchFamily="2" charset="2"/>
              <a:buNone/>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     </a:t>
            </a:r>
            <a:r>
              <a:rPr lang="it-IT" sz="1800">
                <a:solidFill>
                  <a:srgbClr val="FFFFFF"/>
                </a:solidFill>
                <a:latin typeface="Verdana" pitchFamily="34" charset="0"/>
              </a:rPr>
              <a:t>Il confronto tra i dati di stima di distribuzione dei disturbi psichici nella popolazione lombarda della Regione e quelli di utilizzo dei servizi psichiatrici regionali conferma quelli di letteratura: </a:t>
            </a:r>
            <a:r>
              <a:rPr lang="it-IT" sz="1800">
                <a:solidFill>
                  <a:srgbClr val="FFFF00"/>
                </a:solidFill>
                <a:latin typeface="Verdana" pitchFamily="34" charset="0"/>
              </a:rPr>
              <a:t>solo una parte dei bisogni di assistenza/cura psichiatrica giunge alla specialistica</a:t>
            </a:r>
            <a:endParaRPr lang="en-GB" sz="1800">
              <a:solidFill>
                <a:srgbClr val="FFFF00"/>
              </a:solidFill>
              <a:latin typeface="Verdana" pitchFamily="34" charset="0"/>
            </a:endParaRPr>
          </a:p>
        </p:txBody>
      </p:sp>
      <p:pic>
        <p:nvPicPr>
          <p:cNvPr id="1270788" name="Picture 4"/>
          <p:cNvPicPr>
            <a:picLocks noChangeAspect="1" noChangeArrowheads="1"/>
          </p:cNvPicPr>
          <p:nvPr/>
        </p:nvPicPr>
        <p:blipFill>
          <a:blip r:embed="rId3" cstate="print"/>
          <a:srcRect/>
          <a:stretch>
            <a:fillRect/>
          </a:stretch>
        </p:blipFill>
        <p:spPr bwMode="auto">
          <a:xfrm>
            <a:off x="304800" y="3352800"/>
            <a:ext cx="4191000" cy="3319463"/>
          </a:xfrm>
          <a:prstGeom prst="rect">
            <a:avLst/>
          </a:prstGeom>
          <a:noFill/>
          <a:ln w="38100">
            <a:solidFill>
              <a:schemeClr val="accent1"/>
            </a:solidFill>
            <a:miter lim="800000"/>
            <a:headEnd/>
            <a:tailEnd/>
          </a:ln>
        </p:spPr>
      </p:pic>
      <p:pic>
        <p:nvPicPr>
          <p:cNvPr id="1270789" name="Picture 5"/>
          <p:cNvPicPr>
            <a:picLocks noChangeAspect="1" noChangeArrowheads="1"/>
          </p:cNvPicPr>
          <p:nvPr/>
        </p:nvPicPr>
        <p:blipFill>
          <a:blip r:embed="rId4" cstate="print"/>
          <a:srcRect/>
          <a:stretch>
            <a:fillRect/>
          </a:stretch>
        </p:blipFill>
        <p:spPr bwMode="auto">
          <a:xfrm>
            <a:off x="4724400" y="3352800"/>
            <a:ext cx="4191000" cy="3319463"/>
          </a:xfrm>
          <a:prstGeom prst="rect">
            <a:avLst/>
          </a:prstGeom>
          <a:noFill/>
          <a:ln w="38100">
            <a:solidFill>
              <a:schemeClr val="accent1"/>
            </a:solidFill>
            <a:miter lim="800000"/>
            <a:headEnd/>
            <a:tailEnd/>
          </a:ln>
        </p:spPr>
      </p:pic>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1270787">
                                            <p:txEl>
                                              <p:pRg st="0" end="0"/>
                                            </p:txEl>
                                          </p:spTgt>
                                        </p:tgtEl>
                                        <p:attrNameLst>
                                          <p:attrName>style.visibility</p:attrName>
                                        </p:attrNameLst>
                                      </p:cBhvr>
                                      <p:to>
                                        <p:strVal val="visible"/>
                                      </p:to>
                                    </p:set>
                                    <p:animEffect transition="in" filter="dissolve">
                                      <p:cBhvr>
                                        <p:cTn id="7" dur="500"/>
                                        <p:tgtEl>
                                          <p:spTgt spid="127078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528" fill="hold" nodeType="clickEffect">
                                  <p:stCondLst>
                                    <p:cond delay="0"/>
                                  </p:stCondLst>
                                  <p:childTnLst>
                                    <p:set>
                                      <p:cBhvr>
                                        <p:cTn id="11" dur="1" fill="hold">
                                          <p:stCondLst>
                                            <p:cond delay="0"/>
                                          </p:stCondLst>
                                        </p:cTn>
                                        <p:tgtEl>
                                          <p:spTgt spid="1270788"/>
                                        </p:tgtEl>
                                        <p:attrNameLst>
                                          <p:attrName>style.visibility</p:attrName>
                                        </p:attrNameLst>
                                      </p:cBhvr>
                                      <p:to>
                                        <p:strVal val="visible"/>
                                      </p:to>
                                    </p:set>
                                    <p:anim calcmode="lin" valueType="num">
                                      <p:cBhvr>
                                        <p:cTn id="12" dur="500" fill="hold"/>
                                        <p:tgtEl>
                                          <p:spTgt spid="1270788"/>
                                        </p:tgtEl>
                                        <p:attrNameLst>
                                          <p:attrName>ppt_w</p:attrName>
                                        </p:attrNameLst>
                                      </p:cBhvr>
                                      <p:tavLst>
                                        <p:tav tm="0">
                                          <p:val>
                                            <p:fltVal val="0"/>
                                          </p:val>
                                        </p:tav>
                                        <p:tav tm="100000">
                                          <p:val>
                                            <p:strVal val="#ppt_w"/>
                                          </p:val>
                                        </p:tav>
                                      </p:tavLst>
                                    </p:anim>
                                    <p:anim calcmode="lin" valueType="num">
                                      <p:cBhvr>
                                        <p:cTn id="13" dur="500" fill="hold"/>
                                        <p:tgtEl>
                                          <p:spTgt spid="1270788"/>
                                        </p:tgtEl>
                                        <p:attrNameLst>
                                          <p:attrName>ppt_h</p:attrName>
                                        </p:attrNameLst>
                                      </p:cBhvr>
                                      <p:tavLst>
                                        <p:tav tm="0">
                                          <p:val>
                                            <p:fltVal val="0"/>
                                          </p:val>
                                        </p:tav>
                                        <p:tav tm="100000">
                                          <p:val>
                                            <p:strVal val="#ppt_h"/>
                                          </p:val>
                                        </p:tav>
                                      </p:tavLst>
                                    </p:anim>
                                    <p:anim calcmode="lin" valueType="num">
                                      <p:cBhvr>
                                        <p:cTn id="14" dur="500" fill="hold"/>
                                        <p:tgtEl>
                                          <p:spTgt spid="1270788"/>
                                        </p:tgtEl>
                                        <p:attrNameLst>
                                          <p:attrName>ppt_x</p:attrName>
                                        </p:attrNameLst>
                                      </p:cBhvr>
                                      <p:tavLst>
                                        <p:tav tm="0">
                                          <p:val>
                                            <p:fltVal val="0.5"/>
                                          </p:val>
                                        </p:tav>
                                        <p:tav tm="100000">
                                          <p:val>
                                            <p:strVal val="#ppt_x"/>
                                          </p:val>
                                        </p:tav>
                                      </p:tavLst>
                                    </p:anim>
                                    <p:anim calcmode="lin" valueType="num">
                                      <p:cBhvr>
                                        <p:cTn id="15" dur="500" fill="hold"/>
                                        <p:tgtEl>
                                          <p:spTgt spid="1270788"/>
                                        </p:tgtEl>
                                        <p:attrNameLst>
                                          <p:attrName>ppt_y</p:attrName>
                                        </p:attrNameLst>
                                      </p:cBhvr>
                                      <p:tavLst>
                                        <p:tav tm="0">
                                          <p:val>
                                            <p:fltVal val="0.5"/>
                                          </p:val>
                                        </p:tav>
                                        <p:tav tm="100000">
                                          <p:val>
                                            <p:strVal val="#ppt_y"/>
                                          </p:val>
                                        </p:tav>
                                      </p:tavLst>
                                    </p:anim>
                                  </p:childTnLst>
                                </p:cTn>
                              </p:par>
                            </p:childTnLst>
                          </p:cTn>
                        </p:par>
                        <p:par>
                          <p:cTn id="16" fill="hold">
                            <p:stCondLst>
                              <p:cond delay="500"/>
                            </p:stCondLst>
                            <p:childTnLst>
                              <p:par>
                                <p:cTn id="17" presetID="23" presetClass="entr" presetSubtype="528" fill="hold" nodeType="afterEffect">
                                  <p:stCondLst>
                                    <p:cond delay="0"/>
                                  </p:stCondLst>
                                  <p:childTnLst>
                                    <p:set>
                                      <p:cBhvr>
                                        <p:cTn id="18" dur="1" fill="hold">
                                          <p:stCondLst>
                                            <p:cond delay="0"/>
                                          </p:stCondLst>
                                        </p:cTn>
                                        <p:tgtEl>
                                          <p:spTgt spid="1270789"/>
                                        </p:tgtEl>
                                        <p:attrNameLst>
                                          <p:attrName>style.visibility</p:attrName>
                                        </p:attrNameLst>
                                      </p:cBhvr>
                                      <p:to>
                                        <p:strVal val="visible"/>
                                      </p:to>
                                    </p:set>
                                    <p:anim calcmode="lin" valueType="num">
                                      <p:cBhvr>
                                        <p:cTn id="19" dur="500" fill="hold"/>
                                        <p:tgtEl>
                                          <p:spTgt spid="1270789"/>
                                        </p:tgtEl>
                                        <p:attrNameLst>
                                          <p:attrName>ppt_w</p:attrName>
                                        </p:attrNameLst>
                                      </p:cBhvr>
                                      <p:tavLst>
                                        <p:tav tm="0">
                                          <p:val>
                                            <p:fltVal val="0"/>
                                          </p:val>
                                        </p:tav>
                                        <p:tav tm="100000">
                                          <p:val>
                                            <p:strVal val="#ppt_w"/>
                                          </p:val>
                                        </p:tav>
                                      </p:tavLst>
                                    </p:anim>
                                    <p:anim calcmode="lin" valueType="num">
                                      <p:cBhvr>
                                        <p:cTn id="20" dur="500" fill="hold"/>
                                        <p:tgtEl>
                                          <p:spTgt spid="1270789"/>
                                        </p:tgtEl>
                                        <p:attrNameLst>
                                          <p:attrName>ppt_h</p:attrName>
                                        </p:attrNameLst>
                                      </p:cBhvr>
                                      <p:tavLst>
                                        <p:tav tm="0">
                                          <p:val>
                                            <p:fltVal val="0"/>
                                          </p:val>
                                        </p:tav>
                                        <p:tav tm="100000">
                                          <p:val>
                                            <p:strVal val="#ppt_h"/>
                                          </p:val>
                                        </p:tav>
                                      </p:tavLst>
                                    </p:anim>
                                    <p:anim calcmode="lin" valueType="num">
                                      <p:cBhvr>
                                        <p:cTn id="21" dur="500" fill="hold"/>
                                        <p:tgtEl>
                                          <p:spTgt spid="1270789"/>
                                        </p:tgtEl>
                                        <p:attrNameLst>
                                          <p:attrName>ppt_x</p:attrName>
                                        </p:attrNameLst>
                                      </p:cBhvr>
                                      <p:tavLst>
                                        <p:tav tm="0">
                                          <p:val>
                                            <p:fltVal val="0.5"/>
                                          </p:val>
                                        </p:tav>
                                        <p:tav tm="100000">
                                          <p:val>
                                            <p:strVal val="#ppt_x"/>
                                          </p:val>
                                        </p:tav>
                                      </p:tavLst>
                                    </p:anim>
                                    <p:anim calcmode="lin" valueType="num">
                                      <p:cBhvr>
                                        <p:cTn id="22" dur="500" fill="hold"/>
                                        <p:tgtEl>
                                          <p:spTgt spid="1270789"/>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70787" grpId="0" build="p" autoUpdateAnimBg="0" advAuto="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0577" name="Rectangle 2"/>
          <p:cNvSpPr>
            <a:spLocks noGrp="1" noChangeArrowheads="1"/>
          </p:cNvSpPr>
          <p:nvPr>
            <p:ph type="title"/>
          </p:nvPr>
        </p:nvSpPr>
        <p:spPr>
          <a:xfrm>
            <a:off x="250825" y="282575"/>
            <a:ext cx="8569325" cy="1187450"/>
          </a:xfrm>
        </p:spPr>
        <p:txBody>
          <a:bodyPr lIns="90000" tIns="46800" rIns="90000" bIns="46800"/>
          <a:lstStyle/>
          <a:p>
            <a:pPr defTabSz="449263" eaLnBrk="1" hangingPunct="1">
              <a:lnSpc>
                <a:spcPct val="95000"/>
              </a:lnSpc>
              <a:buClr>
                <a:srgbClr val="FF99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600" b="1" smtClean="0">
                <a:solidFill>
                  <a:srgbClr val="FF9900"/>
                </a:solidFill>
                <a:latin typeface="Times New Roman" pitchFamily="18" charset="0"/>
              </a:rPr>
              <a:t>Spese per la salute mentale </a:t>
            </a:r>
            <a:br>
              <a:rPr lang="it-IT" sz="3600" b="1" smtClean="0">
                <a:solidFill>
                  <a:srgbClr val="FF9900"/>
                </a:solidFill>
                <a:latin typeface="Times New Roman" pitchFamily="18" charset="0"/>
              </a:rPr>
            </a:br>
            <a:r>
              <a:rPr lang="it-IT" sz="3600" b="1" smtClean="0">
                <a:solidFill>
                  <a:srgbClr val="FF9900"/>
                </a:solidFill>
                <a:latin typeface="Times New Roman" pitchFamily="18" charset="0"/>
              </a:rPr>
              <a:t>in Lombardia</a:t>
            </a:r>
          </a:p>
        </p:txBody>
      </p:sp>
      <p:sp>
        <p:nvSpPr>
          <p:cNvPr id="280578" name="AutoShape 13"/>
          <p:cNvSpPr>
            <a:spLocks noChangeArrowheads="1"/>
          </p:cNvSpPr>
          <p:nvPr/>
        </p:nvSpPr>
        <p:spPr bwMode="auto">
          <a:xfrm>
            <a:off x="1979613" y="2420938"/>
            <a:ext cx="5329237" cy="2447925"/>
          </a:xfrm>
          <a:prstGeom prst="roundRect">
            <a:avLst>
              <a:gd name="adj" fmla="val 16667"/>
            </a:avLst>
          </a:prstGeom>
          <a:solidFill>
            <a:srgbClr val="00B050">
              <a:alpha val="50195"/>
            </a:srgbClr>
          </a:solidFill>
          <a:ln w="57150">
            <a:solidFill>
              <a:srgbClr val="89CBEF"/>
            </a:solidFill>
            <a:round/>
            <a:headEnd/>
            <a:tailEnd/>
          </a:ln>
        </p:spPr>
        <p:txBody>
          <a:bodyPr anchor="ctr"/>
          <a:lstStyle/>
          <a:p>
            <a:pPr algn="ctr"/>
            <a:endParaRPr lang="it-IT" altLang="en-GB" sz="2000" b="1">
              <a:solidFill>
                <a:srgbClr val="FFFFFF"/>
              </a:solidFill>
              <a:latin typeface="Tahoma" pitchFamily="34" charset="0"/>
            </a:endParaRPr>
          </a:p>
          <a:p>
            <a:pPr algn="ctr"/>
            <a:endParaRPr lang="it-IT" altLang="en-GB" sz="3200" b="1">
              <a:solidFill>
                <a:srgbClr val="FFFFFF"/>
              </a:solidFill>
              <a:latin typeface="Tahoma" pitchFamily="34" charset="0"/>
            </a:endParaRPr>
          </a:p>
          <a:p>
            <a:pPr algn="ctr"/>
            <a:r>
              <a:rPr lang="it-IT" altLang="en-GB" sz="3200" b="1">
                <a:solidFill>
                  <a:srgbClr val="FFFFFF"/>
                </a:solidFill>
                <a:latin typeface="Tahoma" pitchFamily="34" charset="0"/>
              </a:rPr>
              <a:t>3.8% del budget </a:t>
            </a:r>
            <a:br>
              <a:rPr lang="it-IT" altLang="en-GB" sz="3200" b="1">
                <a:solidFill>
                  <a:srgbClr val="FFFFFF"/>
                </a:solidFill>
                <a:latin typeface="Tahoma" pitchFamily="34" charset="0"/>
              </a:rPr>
            </a:br>
            <a:r>
              <a:rPr lang="it-IT" altLang="en-GB" sz="3200" b="1">
                <a:solidFill>
                  <a:srgbClr val="FFFFFF"/>
                </a:solidFill>
                <a:latin typeface="Tahoma" pitchFamily="34" charset="0"/>
              </a:rPr>
              <a:t>della sanità</a:t>
            </a:r>
          </a:p>
          <a:p>
            <a:pPr algn="ctr"/>
            <a:r>
              <a:rPr lang="it-IT" altLang="en-GB" sz="3200" b="1">
                <a:solidFill>
                  <a:srgbClr val="FFFFFF"/>
                </a:solidFill>
                <a:latin typeface="Tahoma" pitchFamily="34" charset="0"/>
              </a:rPr>
              <a:t> </a:t>
            </a:r>
            <a:r>
              <a:rPr lang="it-IT" altLang="en-GB" sz="2000" b="1">
                <a:solidFill>
                  <a:srgbClr val="FFFFFF"/>
                </a:solidFill>
                <a:latin typeface="Tahoma" pitchFamily="34" charset="0"/>
              </a:rPr>
              <a:t>(dovrebbe essere non meno del 5%)</a:t>
            </a:r>
          </a:p>
          <a:p>
            <a:pPr algn="ctr"/>
            <a:endParaRPr lang="it-IT" altLang="en-GB" sz="2000" b="1">
              <a:solidFill>
                <a:srgbClr val="FFFFFF"/>
              </a:solidFill>
              <a:latin typeface="Tahoma" pitchFamily="34" charset="0"/>
            </a:endParaRPr>
          </a:p>
          <a:p>
            <a:pPr algn="ctr"/>
            <a:endParaRPr lang="it-IT" sz="2000" b="1">
              <a:solidFill>
                <a:srgbClr val="FFFFFF"/>
              </a:solidFill>
              <a:latin typeface="Tahoma" pitchFamily="34" charset="0"/>
            </a:endParaRPr>
          </a:p>
        </p:txBody>
      </p:sp>
      <p:sp>
        <p:nvSpPr>
          <p:cNvPr id="280579" name="Text Box 6"/>
          <p:cNvSpPr txBox="1">
            <a:spLocks noChangeArrowheads="1"/>
          </p:cNvSpPr>
          <p:nvPr/>
        </p:nvSpPr>
        <p:spPr bwMode="auto">
          <a:xfrm>
            <a:off x="947738" y="6369050"/>
            <a:ext cx="7264400" cy="244475"/>
          </a:xfrm>
          <a:prstGeom prst="rect">
            <a:avLst/>
          </a:prstGeom>
          <a:noFill/>
          <a:ln w="9525">
            <a:noFill/>
            <a:miter lim="800000"/>
            <a:headEnd/>
            <a:tailEnd/>
          </a:ln>
        </p:spPr>
        <p:txBody>
          <a:bodyPr lIns="0" tIns="0" rIns="0" bIns="0" anchor="b">
            <a:spAutoFit/>
          </a:bodyPr>
          <a:lstStyle/>
          <a:p>
            <a:pPr algn="r" eaLnBrk="0" hangingPunct="0"/>
            <a:r>
              <a:rPr lang="it-IT" sz="1600" i="1">
                <a:solidFill>
                  <a:schemeClr val="bg1"/>
                </a:solidFill>
              </a:rPr>
              <a:t>Dati UNASAM, 2010</a:t>
            </a:r>
          </a:p>
        </p:txBody>
      </p:sp>
    </p:spTree>
  </p:cSld>
  <p:clrMapOvr>
    <a:masterClrMapping/>
  </p:clrMapOvr>
  <p:transition>
    <p:strips dir="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625" name="Rectangle 1026"/>
          <p:cNvSpPr>
            <a:spLocks noGrp="1" noChangeArrowheads="1"/>
          </p:cNvSpPr>
          <p:nvPr>
            <p:ph type="title"/>
          </p:nvPr>
        </p:nvSpPr>
        <p:spPr>
          <a:xfrm>
            <a:off x="609600" y="1295400"/>
            <a:ext cx="4267200" cy="4056063"/>
          </a:xfrm>
        </p:spPr>
        <p:txBody>
          <a:bodyPr lIns="90000" tIns="46800" rIns="90000" bIns="46800"/>
          <a:lstStyle/>
          <a:p>
            <a:pPr algn="l" defTabSz="449263">
              <a:lnSpc>
                <a:spcPct val="95000"/>
              </a:lnSpc>
              <a:buClr>
                <a:srgbClr val="FF9900"/>
              </a:buClr>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600" b="1" smtClean="0">
                <a:solidFill>
                  <a:srgbClr val="FF9900"/>
                </a:solidFill>
                <a:latin typeface="Times New Roman" pitchFamily="18" charset="0"/>
              </a:rPr>
              <a:t>Collaborazione fra diverse agenzie </a:t>
            </a:r>
            <a:br>
              <a:rPr lang="it-IT" sz="3600" b="1" smtClean="0">
                <a:solidFill>
                  <a:srgbClr val="FF9900"/>
                </a:solidFill>
                <a:latin typeface="Times New Roman" pitchFamily="18" charset="0"/>
              </a:rPr>
            </a:br>
            <a:r>
              <a:rPr lang="it-IT" sz="3600" b="1" smtClean="0">
                <a:solidFill>
                  <a:srgbClr val="FF9900"/>
                </a:solidFill>
                <a:latin typeface="Times New Roman" pitchFamily="18" charset="0"/>
              </a:rPr>
              <a:t>per l’assistenza psichiatrica</a:t>
            </a:r>
          </a:p>
        </p:txBody>
      </p:sp>
      <p:pic>
        <p:nvPicPr>
          <p:cNvPr id="282626" name="Picture 1027" descr="green_door"/>
          <p:cNvPicPr>
            <a:picLocks noChangeAspect="1" noChangeArrowheads="1"/>
          </p:cNvPicPr>
          <p:nvPr/>
        </p:nvPicPr>
        <p:blipFill>
          <a:blip r:embed="rId3" cstate="print"/>
          <a:srcRect/>
          <a:stretch>
            <a:fillRect/>
          </a:stretch>
        </p:blipFill>
        <p:spPr bwMode="auto">
          <a:xfrm>
            <a:off x="5257800" y="609600"/>
            <a:ext cx="3403600" cy="5778500"/>
          </a:xfrm>
          <a:prstGeom prst="rect">
            <a:avLst/>
          </a:prstGeom>
          <a:noFill/>
          <a:ln w="9525">
            <a:noFill/>
            <a:miter lim="800000"/>
            <a:headEnd/>
            <a:tailEnd/>
          </a:ln>
        </p:spPr>
      </p:pic>
    </p:spTree>
  </p:cSld>
  <p:clrMapOvr>
    <a:masterClrMapping/>
  </p:clrMapOvr>
  <p:transition spd="med">
    <p:wipe dir="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1378" name="Oval 2"/>
          <p:cNvSpPr>
            <a:spLocks noChangeArrowheads="1"/>
          </p:cNvSpPr>
          <p:nvPr/>
        </p:nvSpPr>
        <p:spPr bwMode="auto">
          <a:xfrm>
            <a:off x="1547813" y="1557338"/>
            <a:ext cx="6224587" cy="3435350"/>
          </a:xfrm>
          <a:prstGeom prst="ellipse">
            <a:avLst/>
          </a:prstGeom>
          <a:solidFill>
            <a:srgbClr val="FFEFCF"/>
          </a:solidFill>
          <a:ln w="12700">
            <a:solidFill>
              <a:srgbClr val="993300"/>
            </a:solidFill>
            <a:round/>
            <a:headEnd type="none" w="sm" len="sm"/>
            <a:tailEnd type="none" w="sm" len="sm"/>
          </a:ln>
          <a:effectLst>
            <a:outerShdw dist="183162" dir="2021404" algn="ctr" rotWithShape="0">
              <a:srgbClr val="AF5F09">
                <a:alpha val="50000"/>
              </a:srgbClr>
            </a:outerShdw>
          </a:effectLst>
        </p:spPr>
        <p:txBody>
          <a:bodyPr wrap="none" anchor="ctr"/>
          <a:lstStyle/>
          <a:p>
            <a:pPr defTabSz="449263">
              <a:spcBef>
                <a:spcPts val="1200"/>
              </a:spcBef>
              <a:buClr>
                <a:srgbClr val="000000"/>
              </a:buClr>
              <a:buSzPct val="100000"/>
              <a:buFont typeface="Times New Roman" pitchFamily="16" charset="0"/>
              <a:buNone/>
              <a:defRPr/>
            </a:pPr>
            <a:endParaRPr lang="en-US">
              <a:solidFill>
                <a:srgbClr val="FFFFFF"/>
              </a:solidFill>
              <a:latin typeface="Arial Black" pitchFamily="32" charset="0"/>
              <a:cs typeface="Lucida Sans Unicode" charset="0"/>
            </a:endParaRPr>
          </a:p>
        </p:txBody>
      </p:sp>
      <p:sp>
        <p:nvSpPr>
          <p:cNvPr id="74755" name="Text Box 3"/>
          <p:cNvSpPr txBox="1">
            <a:spLocks noChangeArrowheads="1"/>
          </p:cNvSpPr>
          <p:nvPr/>
        </p:nvSpPr>
        <p:spPr bwMode="auto">
          <a:xfrm>
            <a:off x="1331913" y="2349500"/>
            <a:ext cx="6696075" cy="1420813"/>
          </a:xfrm>
          <a:prstGeom prst="rect">
            <a:avLst/>
          </a:prstGeom>
          <a:noFill/>
          <a:ln w="12700">
            <a:noFill/>
            <a:miter lim="800000"/>
            <a:headEnd type="none" w="sm" len="sm"/>
            <a:tailEnd type="none" w="sm" len="sm"/>
          </a:ln>
        </p:spPr>
        <p:txBody>
          <a:bodyPr>
            <a:spAutoFit/>
          </a:bodyPr>
          <a:lstStyle/>
          <a:p>
            <a:pPr algn="ctr" defTabSz="762000" eaLnBrk="0" hangingPunct="0">
              <a:lnSpc>
                <a:spcPct val="120000"/>
              </a:lnSpc>
              <a:spcBef>
                <a:spcPct val="50000"/>
              </a:spcBef>
              <a:buClr>
                <a:srgbClr val="000000"/>
              </a:buClr>
              <a:buSzPct val="100000"/>
              <a:buFont typeface="Times New Roman" pitchFamily="18" charset="0"/>
              <a:buNone/>
            </a:pPr>
            <a:r>
              <a:rPr lang="it-IT" sz="3600">
                <a:solidFill>
                  <a:srgbClr val="AF5F09"/>
                </a:solidFill>
                <a:latin typeface="Arial Black" pitchFamily="34" charset="0"/>
                <a:cs typeface="Lucida Sans Unicode" pitchFamily="34" charset="0"/>
              </a:rPr>
              <a:t>Pregiudizi e </a:t>
            </a:r>
            <a:br>
              <a:rPr lang="it-IT" sz="3600">
                <a:solidFill>
                  <a:srgbClr val="AF5F09"/>
                </a:solidFill>
                <a:latin typeface="Arial Black" pitchFamily="34" charset="0"/>
                <a:cs typeface="Lucida Sans Unicode" pitchFamily="34" charset="0"/>
              </a:rPr>
            </a:br>
            <a:r>
              <a:rPr lang="it-IT" sz="3600">
                <a:solidFill>
                  <a:srgbClr val="AF5F09"/>
                </a:solidFill>
                <a:latin typeface="Arial Black" pitchFamily="34" charset="0"/>
                <a:cs typeface="Lucida Sans Unicode" pitchFamily="34" charset="0"/>
              </a:rPr>
              <a:t>patologie psichiatriche</a:t>
            </a: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74755"/>
                                        </p:tgtEl>
                                        <p:attrNameLst>
                                          <p:attrName>style.visibility</p:attrName>
                                        </p:attrNameLst>
                                      </p:cBhvr>
                                      <p:to>
                                        <p:strVal val="visible"/>
                                      </p:to>
                                    </p:set>
                                    <p:animEffect transition="in" filter="dissolve">
                                      <p:cBhvr>
                                        <p:cTn id="7" dur="500"/>
                                        <p:tgtEl>
                                          <p:spTgt spid="747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21" name="Rectangle 2"/>
          <p:cNvSpPr>
            <a:spLocks noGrp="1" noChangeArrowheads="1"/>
          </p:cNvSpPr>
          <p:nvPr>
            <p:ph type="title"/>
          </p:nvPr>
        </p:nvSpPr>
        <p:spPr>
          <a:xfrm>
            <a:off x="250825" y="282575"/>
            <a:ext cx="8569325" cy="1187450"/>
          </a:xfrm>
        </p:spPr>
        <p:txBody>
          <a:bodyPr lIns="90000" tIns="46800" rIns="90000" bIns="46800"/>
          <a:lstStyle/>
          <a:p>
            <a:pPr defTabSz="449263" eaLnBrk="1" hangingPunct="1">
              <a:lnSpc>
                <a:spcPct val="95000"/>
              </a:lnSpc>
              <a:buClr>
                <a:srgbClr val="FF99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600" b="1" smtClean="0">
                <a:solidFill>
                  <a:srgbClr val="FF9900"/>
                </a:solidFill>
                <a:latin typeface="Times New Roman" pitchFamily="18" charset="0"/>
              </a:rPr>
              <a:t>Pregiudizi, false credenze</a:t>
            </a:r>
            <a:br>
              <a:rPr lang="it-IT" sz="3600" b="1" smtClean="0">
                <a:solidFill>
                  <a:srgbClr val="FF9900"/>
                </a:solidFill>
                <a:latin typeface="Times New Roman" pitchFamily="18" charset="0"/>
              </a:rPr>
            </a:br>
            <a:r>
              <a:rPr lang="it-IT" sz="3600" b="1" smtClean="0">
                <a:solidFill>
                  <a:srgbClr val="FF9900"/>
                </a:solidFill>
                <a:latin typeface="Times New Roman" pitchFamily="18" charset="0"/>
              </a:rPr>
              <a:t> e patologie mentali</a:t>
            </a:r>
          </a:p>
        </p:txBody>
      </p:sp>
      <p:sp>
        <p:nvSpPr>
          <p:cNvPr id="286722" name="AutoShape 13"/>
          <p:cNvSpPr>
            <a:spLocks noChangeArrowheads="1"/>
          </p:cNvSpPr>
          <p:nvPr/>
        </p:nvSpPr>
        <p:spPr bwMode="auto">
          <a:xfrm>
            <a:off x="1258888" y="1557338"/>
            <a:ext cx="6337300" cy="787400"/>
          </a:xfrm>
          <a:prstGeom prst="roundRect">
            <a:avLst>
              <a:gd name="adj" fmla="val 16667"/>
            </a:avLst>
          </a:prstGeom>
          <a:solidFill>
            <a:srgbClr val="00B050">
              <a:alpha val="50195"/>
            </a:srgbClr>
          </a:solidFill>
          <a:ln w="57150">
            <a:solidFill>
              <a:srgbClr val="89CBEF"/>
            </a:solidFill>
            <a:round/>
            <a:headEnd/>
            <a:tailEnd/>
          </a:ln>
        </p:spPr>
        <p:txBody>
          <a:bodyPr anchor="ctr"/>
          <a:lstStyle/>
          <a:p>
            <a:pPr algn="ctr"/>
            <a:endParaRPr lang="it-IT" altLang="en-GB" sz="2000" b="1">
              <a:solidFill>
                <a:srgbClr val="FFFFFF"/>
              </a:solidFill>
              <a:latin typeface="Tahoma" pitchFamily="34" charset="0"/>
            </a:endParaRPr>
          </a:p>
          <a:p>
            <a:pPr algn="ctr"/>
            <a:r>
              <a:rPr lang="it-IT" altLang="en-GB" sz="2000" b="1">
                <a:solidFill>
                  <a:srgbClr val="FFFFFF"/>
                </a:solidFill>
                <a:latin typeface="Tahoma" pitchFamily="34" charset="0"/>
              </a:rPr>
              <a:t>Scorciatoie logiche per semplificare le cose: spesso diamo giudizi senza conoscenza diretta</a:t>
            </a:r>
          </a:p>
          <a:p>
            <a:pPr algn="ctr"/>
            <a:endParaRPr lang="it-IT" sz="2000" b="1">
              <a:solidFill>
                <a:srgbClr val="FFFFFF"/>
              </a:solidFill>
              <a:latin typeface="Tahoma" pitchFamily="34" charset="0"/>
            </a:endParaRPr>
          </a:p>
        </p:txBody>
      </p:sp>
      <p:sp>
        <p:nvSpPr>
          <p:cNvPr id="286723" name="Oval 20"/>
          <p:cNvSpPr>
            <a:spLocks noChangeArrowheads="1"/>
          </p:cNvSpPr>
          <p:nvPr/>
        </p:nvSpPr>
        <p:spPr bwMode="auto">
          <a:xfrm>
            <a:off x="250825" y="3284538"/>
            <a:ext cx="3241675" cy="1584325"/>
          </a:xfrm>
          <a:prstGeom prst="ellipse">
            <a:avLst/>
          </a:prstGeom>
          <a:solidFill>
            <a:schemeClr val="accent2"/>
          </a:solidFill>
          <a:ln w="25400">
            <a:solidFill>
              <a:schemeClr val="tx1"/>
            </a:solidFill>
            <a:round/>
            <a:headEnd/>
            <a:tailEnd/>
          </a:ln>
        </p:spPr>
        <p:txBody>
          <a:bodyPr wrap="none" anchor="ctr"/>
          <a:lstStyle/>
          <a:p>
            <a:r>
              <a:rPr lang="it-IT" b="1">
                <a:solidFill>
                  <a:srgbClr val="FFFF00"/>
                </a:solidFill>
              </a:rPr>
              <a:t>PERICOLOSITA’</a:t>
            </a:r>
          </a:p>
        </p:txBody>
      </p:sp>
      <p:sp>
        <p:nvSpPr>
          <p:cNvPr id="286724" name="Oval 20"/>
          <p:cNvSpPr>
            <a:spLocks noChangeArrowheads="1"/>
          </p:cNvSpPr>
          <p:nvPr/>
        </p:nvSpPr>
        <p:spPr bwMode="auto">
          <a:xfrm>
            <a:off x="3276600" y="3860800"/>
            <a:ext cx="3240088" cy="1584325"/>
          </a:xfrm>
          <a:prstGeom prst="ellipse">
            <a:avLst/>
          </a:prstGeom>
          <a:solidFill>
            <a:schemeClr val="accent2"/>
          </a:solidFill>
          <a:ln w="25400">
            <a:solidFill>
              <a:schemeClr val="tx1"/>
            </a:solidFill>
            <a:round/>
            <a:headEnd/>
            <a:tailEnd/>
          </a:ln>
        </p:spPr>
        <p:txBody>
          <a:bodyPr wrap="none" anchor="ctr"/>
          <a:lstStyle/>
          <a:p>
            <a:r>
              <a:rPr lang="it-IT" b="1">
                <a:solidFill>
                  <a:srgbClr val="FFFF00"/>
                </a:solidFill>
              </a:rPr>
              <a:t>INCURABILITA’</a:t>
            </a:r>
          </a:p>
        </p:txBody>
      </p:sp>
      <p:sp>
        <p:nvSpPr>
          <p:cNvPr id="286725" name="Oval 20"/>
          <p:cNvSpPr>
            <a:spLocks noChangeArrowheads="1"/>
          </p:cNvSpPr>
          <p:nvPr/>
        </p:nvSpPr>
        <p:spPr bwMode="auto">
          <a:xfrm>
            <a:off x="5580063" y="2852738"/>
            <a:ext cx="3240087" cy="1584325"/>
          </a:xfrm>
          <a:prstGeom prst="ellipse">
            <a:avLst/>
          </a:prstGeom>
          <a:solidFill>
            <a:schemeClr val="accent2"/>
          </a:solidFill>
          <a:ln w="25400">
            <a:solidFill>
              <a:schemeClr val="tx1"/>
            </a:solidFill>
            <a:round/>
            <a:headEnd/>
            <a:tailEnd/>
          </a:ln>
        </p:spPr>
        <p:txBody>
          <a:bodyPr wrap="none" anchor="ctr"/>
          <a:lstStyle/>
          <a:p>
            <a:pPr algn="ctr"/>
            <a:r>
              <a:rPr lang="it-IT" b="1">
                <a:solidFill>
                  <a:srgbClr val="FFFF00"/>
                </a:solidFill>
              </a:rPr>
              <a:t>SOLO CURE </a:t>
            </a:r>
            <a:br>
              <a:rPr lang="it-IT" b="1">
                <a:solidFill>
                  <a:srgbClr val="FFFF00"/>
                </a:solidFill>
              </a:rPr>
            </a:br>
            <a:r>
              <a:rPr lang="it-IT" b="1">
                <a:solidFill>
                  <a:srgbClr val="FFFF00"/>
                </a:solidFill>
              </a:rPr>
              <a:t>FARMACOLOGICHE</a:t>
            </a:r>
          </a:p>
        </p:txBody>
      </p:sp>
      <p:sp>
        <p:nvSpPr>
          <p:cNvPr id="286726" name="Oval 20"/>
          <p:cNvSpPr>
            <a:spLocks noChangeArrowheads="1"/>
          </p:cNvSpPr>
          <p:nvPr/>
        </p:nvSpPr>
        <p:spPr bwMode="auto">
          <a:xfrm>
            <a:off x="2700338" y="2492375"/>
            <a:ext cx="3240087" cy="1584325"/>
          </a:xfrm>
          <a:prstGeom prst="ellipse">
            <a:avLst/>
          </a:prstGeom>
          <a:solidFill>
            <a:schemeClr val="accent2"/>
          </a:solidFill>
          <a:ln w="25400">
            <a:solidFill>
              <a:schemeClr val="tx1"/>
            </a:solidFill>
            <a:round/>
            <a:headEnd/>
            <a:tailEnd/>
          </a:ln>
        </p:spPr>
        <p:txBody>
          <a:bodyPr wrap="none" anchor="ctr"/>
          <a:lstStyle/>
          <a:p>
            <a:r>
              <a:rPr lang="it-IT" b="1">
                <a:solidFill>
                  <a:srgbClr val="FFFF00"/>
                </a:solidFill>
              </a:rPr>
              <a:t>DOPPIA </a:t>
            </a:r>
            <a:br>
              <a:rPr lang="it-IT" b="1">
                <a:solidFill>
                  <a:srgbClr val="FFFF00"/>
                </a:solidFill>
              </a:rPr>
            </a:br>
            <a:r>
              <a:rPr lang="it-IT" b="1">
                <a:solidFill>
                  <a:srgbClr val="FFFF00"/>
                </a:solidFill>
              </a:rPr>
              <a:t>PERSONALITA’</a:t>
            </a:r>
          </a:p>
        </p:txBody>
      </p:sp>
      <p:sp>
        <p:nvSpPr>
          <p:cNvPr id="286727" name="Oval 20"/>
          <p:cNvSpPr>
            <a:spLocks noChangeArrowheads="1"/>
          </p:cNvSpPr>
          <p:nvPr/>
        </p:nvSpPr>
        <p:spPr bwMode="auto">
          <a:xfrm>
            <a:off x="2987675" y="5084763"/>
            <a:ext cx="3240088" cy="1584325"/>
          </a:xfrm>
          <a:prstGeom prst="ellipse">
            <a:avLst/>
          </a:prstGeom>
          <a:solidFill>
            <a:schemeClr val="accent2"/>
          </a:solidFill>
          <a:ln w="25400">
            <a:solidFill>
              <a:schemeClr val="tx1"/>
            </a:solidFill>
            <a:round/>
            <a:headEnd/>
            <a:tailEnd/>
          </a:ln>
        </p:spPr>
        <p:txBody>
          <a:bodyPr wrap="none" anchor="ctr"/>
          <a:lstStyle/>
          <a:p>
            <a:pPr algn="ctr"/>
            <a:r>
              <a:rPr lang="it-IT" b="1">
                <a:solidFill>
                  <a:srgbClr val="FFFF00"/>
                </a:solidFill>
              </a:rPr>
              <a:t>CONTAGIOSITA’</a:t>
            </a:r>
          </a:p>
        </p:txBody>
      </p:sp>
      <p:sp>
        <p:nvSpPr>
          <p:cNvPr id="286728" name="Oval 20"/>
          <p:cNvSpPr>
            <a:spLocks noChangeArrowheads="1"/>
          </p:cNvSpPr>
          <p:nvPr/>
        </p:nvSpPr>
        <p:spPr bwMode="auto">
          <a:xfrm>
            <a:off x="5724525" y="4652963"/>
            <a:ext cx="3240088" cy="1584325"/>
          </a:xfrm>
          <a:prstGeom prst="ellipse">
            <a:avLst/>
          </a:prstGeom>
          <a:solidFill>
            <a:schemeClr val="accent2"/>
          </a:solidFill>
          <a:ln w="25400">
            <a:solidFill>
              <a:schemeClr val="tx1"/>
            </a:solidFill>
            <a:round/>
            <a:headEnd/>
            <a:tailEnd/>
          </a:ln>
        </p:spPr>
        <p:txBody>
          <a:bodyPr wrap="none" anchor="ctr"/>
          <a:lstStyle/>
          <a:p>
            <a:pPr algn="ctr"/>
            <a:r>
              <a:rPr lang="it-IT" b="1">
                <a:solidFill>
                  <a:srgbClr val="FFFF00"/>
                </a:solidFill>
              </a:rPr>
              <a:t>INTELLIGENZA </a:t>
            </a:r>
            <a:br>
              <a:rPr lang="it-IT" b="1">
                <a:solidFill>
                  <a:srgbClr val="FFFF00"/>
                </a:solidFill>
              </a:rPr>
            </a:br>
            <a:r>
              <a:rPr lang="it-IT" b="1">
                <a:solidFill>
                  <a:srgbClr val="FFFF00"/>
                </a:solidFill>
              </a:rPr>
              <a:t>INFERIORE</a:t>
            </a:r>
          </a:p>
        </p:txBody>
      </p:sp>
      <p:sp>
        <p:nvSpPr>
          <p:cNvPr id="286729" name="Oval 20"/>
          <p:cNvSpPr>
            <a:spLocks noChangeArrowheads="1"/>
          </p:cNvSpPr>
          <p:nvPr/>
        </p:nvSpPr>
        <p:spPr bwMode="auto">
          <a:xfrm>
            <a:off x="323850" y="4508500"/>
            <a:ext cx="3240088" cy="1584325"/>
          </a:xfrm>
          <a:prstGeom prst="ellipse">
            <a:avLst/>
          </a:prstGeom>
          <a:solidFill>
            <a:schemeClr val="accent2"/>
          </a:solidFill>
          <a:ln w="25400">
            <a:solidFill>
              <a:schemeClr val="tx1"/>
            </a:solidFill>
            <a:round/>
            <a:headEnd/>
            <a:tailEnd/>
          </a:ln>
        </p:spPr>
        <p:txBody>
          <a:bodyPr wrap="none" anchor="ctr"/>
          <a:lstStyle/>
          <a:p>
            <a:pPr algn="ctr"/>
            <a:r>
              <a:rPr lang="it-IT" b="1">
                <a:solidFill>
                  <a:srgbClr val="FFFF00"/>
                </a:solidFill>
              </a:rPr>
              <a:t>INCAPACITA’ IN </a:t>
            </a:r>
            <a:br>
              <a:rPr lang="it-IT" b="1">
                <a:solidFill>
                  <a:srgbClr val="FFFF00"/>
                </a:solidFill>
              </a:rPr>
            </a:br>
            <a:r>
              <a:rPr lang="it-IT" b="1">
                <a:solidFill>
                  <a:srgbClr val="FFFF00"/>
                </a:solidFill>
              </a:rPr>
              <a:t>STUDIO E LAVORO</a:t>
            </a:r>
          </a:p>
        </p:txBody>
      </p:sp>
    </p:spTree>
  </p:cSld>
  <p:clrMapOvr>
    <a:masterClrMapping/>
  </p:clrMapOvr>
  <p:transition>
    <p:strips dir="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769" name="Rectangle 2"/>
          <p:cNvSpPr>
            <a:spLocks noGrp="1" noChangeArrowheads="1"/>
          </p:cNvSpPr>
          <p:nvPr>
            <p:ph type="title" idx="4294967295"/>
          </p:nvPr>
        </p:nvSpPr>
        <p:spPr>
          <a:xfrm>
            <a:off x="250825" y="282575"/>
            <a:ext cx="8569325" cy="1187450"/>
          </a:xfrm>
        </p:spPr>
        <p:txBody>
          <a:bodyPr lIns="90000" tIns="46800" rIns="90000" bIns="46800"/>
          <a:lstStyle/>
          <a:p>
            <a:pPr defTabSz="449263" eaLnBrk="1" hangingPunct="1">
              <a:lnSpc>
                <a:spcPct val="95000"/>
              </a:lnSpc>
              <a:buClr>
                <a:srgbClr val="FF99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600" b="1" smtClean="0">
                <a:solidFill>
                  <a:srgbClr val="FF9900"/>
                </a:solidFill>
                <a:latin typeface="Times New Roman" pitchFamily="18" charset="0"/>
              </a:rPr>
              <a:t>Pregiudizi, false credenze</a:t>
            </a:r>
            <a:br>
              <a:rPr lang="it-IT" sz="3600" b="1" smtClean="0">
                <a:solidFill>
                  <a:srgbClr val="FF9900"/>
                </a:solidFill>
                <a:latin typeface="Times New Roman" pitchFamily="18" charset="0"/>
              </a:rPr>
            </a:br>
            <a:r>
              <a:rPr lang="it-IT" sz="3600" b="1" smtClean="0">
                <a:solidFill>
                  <a:srgbClr val="FF9900"/>
                </a:solidFill>
                <a:latin typeface="Times New Roman" pitchFamily="18" charset="0"/>
              </a:rPr>
              <a:t> e patologie mentali</a:t>
            </a:r>
          </a:p>
        </p:txBody>
      </p:sp>
      <p:sp>
        <p:nvSpPr>
          <p:cNvPr id="288770" name="AutoShape 13"/>
          <p:cNvSpPr>
            <a:spLocks noChangeArrowheads="1"/>
          </p:cNvSpPr>
          <p:nvPr/>
        </p:nvSpPr>
        <p:spPr bwMode="auto">
          <a:xfrm>
            <a:off x="1258888" y="1557338"/>
            <a:ext cx="6337300" cy="787400"/>
          </a:xfrm>
          <a:prstGeom prst="roundRect">
            <a:avLst>
              <a:gd name="adj" fmla="val 16667"/>
            </a:avLst>
          </a:prstGeom>
          <a:solidFill>
            <a:srgbClr val="00B050">
              <a:alpha val="50195"/>
            </a:srgbClr>
          </a:solidFill>
          <a:ln w="57150">
            <a:solidFill>
              <a:srgbClr val="89CBEF"/>
            </a:solidFill>
            <a:round/>
            <a:headEnd/>
            <a:tailEnd/>
          </a:ln>
        </p:spPr>
        <p:txBody>
          <a:bodyPr anchor="ctr"/>
          <a:lstStyle/>
          <a:p>
            <a:pPr algn="ctr"/>
            <a:endParaRPr lang="it-IT" altLang="en-GB" sz="2000" b="1">
              <a:solidFill>
                <a:srgbClr val="FFFFFF"/>
              </a:solidFill>
              <a:latin typeface="Tahoma" pitchFamily="34" charset="0"/>
            </a:endParaRPr>
          </a:p>
          <a:p>
            <a:pPr algn="ctr"/>
            <a:r>
              <a:rPr lang="it-IT" altLang="en-GB" sz="2000" b="1">
                <a:solidFill>
                  <a:srgbClr val="FFFFFF"/>
                </a:solidFill>
                <a:latin typeface="Tahoma" pitchFamily="34" charset="0"/>
              </a:rPr>
              <a:t>Scorciatoie logiche per semplificare le cose: spesso diamo giudizi senza conoscenza diretta</a:t>
            </a:r>
          </a:p>
          <a:p>
            <a:pPr algn="ctr"/>
            <a:endParaRPr lang="it-IT" sz="2000" b="1">
              <a:solidFill>
                <a:srgbClr val="FFFFFF"/>
              </a:solidFill>
              <a:latin typeface="Tahoma" pitchFamily="34" charset="0"/>
            </a:endParaRPr>
          </a:p>
        </p:txBody>
      </p:sp>
      <p:sp>
        <p:nvSpPr>
          <p:cNvPr id="288771" name="Oval 20"/>
          <p:cNvSpPr>
            <a:spLocks noChangeArrowheads="1"/>
          </p:cNvSpPr>
          <p:nvPr/>
        </p:nvSpPr>
        <p:spPr bwMode="auto">
          <a:xfrm>
            <a:off x="250825" y="3284538"/>
            <a:ext cx="3241675" cy="1584325"/>
          </a:xfrm>
          <a:prstGeom prst="ellipse">
            <a:avLst/>
          </a:prstGeom>
          <a:solidFill>
            <a:schemeClr val="accent2"/>
          </a:solidFill>
          <a:ln w="25400">
            <a:solidFill>
              <a:schemeClr val="tx1"/>
            </a:solidFill>
            <a:round/>
            <a:headEnd/>
            <a:tailEnd/>
          </a:ln>
        </p:spPr>
        <p:txBody>
          <a:bodyPr wrap="none" anchor="ctr"/>
          <a:lstStyle/>
          <a:p>
            <a:r>
              <a:rPr lang="it-IT" b="1">
                <a:solidFill>
                  <a:srgbClr val="FF3300"/>
                </a:solidFill>
              </a:rPr>
              <a:t>PERICOLOSITA’</a:t>
            </a:r>
          </a:p>
        </p:txBody>
      </p:sp>
      <p:sp>
        <p:nvSpPr>
          <p:cNvPr id="288772" name="Oval 20"/>
          <p:cNvSpPr>
            <a:spLocks noChangeArrowheads="1"/>
          </p:cNvSpPr>
          <p:nvPr/>
        </p:nvSpPr>
        <p:spPr bwMode="auto">
          <a:xfrm>
            <a:off x="3276600" y="3860800"/>
            <a:ext cx="3240088" cy="1584325"/>
          </a:xfrm>
          <a:prstGeom prst="ellipse">
            <a:avLst/>
          </a:prstGeom>
          <a:solidFill>
            <a:schemeClr val="accent2"/>
          </a:solidFill>
          <a:ln w="25400">
            <a:solidFill>
              <a:schemeClr val="tx1"/>
            </a:solidFill>
            <a:round/>
            <a:headEnd/>
            <a:tailEnd/>
          </a:ln>
        </p:spPr>
        <p:txBody>
          <a:bodyPr wrap="none" anchor="ctr"/>
          <a:lstStyle/>
          <a:p>
            <a:r>
              <a:rPr lang="it-IT" b="1">
                <a:solidFill>
                  <a:srgbClr val="FF3300"/>
                </a:solidFill>
              </a:rPr>
              <a:t>INCURABILITA’</a:t>
            </a:r>
          </a:p>
        </p:txBody>
      </p:sp>
      <p:sp>
        <p:nvSpPr>
          <p:cNvPr id="288773" name="Oval 20"/>
          <p:cNvSpPr>
            <a:spLocks noChangeArrowheads="1"/>
          </p:cNvSpPr>
          <p:nvPr/>
        </p:nvSpPr>
        <p:spPr bwMode="auto">
          <a:xfrm>
            <a:off x="5580063" y="2852738"/>
            <a:ext cx="3240087" cy="1584325"/>
          </a:xfrm>
          <a:prstGeom prst="ellipse">
            <a:avLst/>
          </a:prstGeom>
          <a:solidFill>
            <a:schemeClr val="accent2"/>
          </a:solidFill>
          <a:ln w="25400">
            <a:solidFill>
              <a:schemeClr val="tx1"/>
            </a:solidFill>
            <a:round/>
            <a:headEnd/>
            <a:tailEnd/>
          </a:ln>
        </p:spPr>
        <p:txBody>
          <a:bodyPr wrap="none" anchor="ctr"/>
          <a:lstStyle/>
          <a:p>
            <a:pPr algn="ctr"/>
            <a:r>
              <a:rPr lang="it-IT" b="1">
                <a:solidFill>
                  <a:srgbClr val="FFFF00"/>
                </a:solidFill>
              </a:rPr>
              <a:t>SOLO CURE </a:t>
            </a:r>
            <a:br>
              <a:rPr lang="it-IT" b="1">
                <a:solidFill>
                  <a:srgbClr val="FFFF00"/>
                </a:solidFill>
              </a:rPr>
            </a:br>
            <a:r>
              <a:rPr lang="it-IT" b="1">
                <a:solidFill>
                  <a:srgbClr val="FFFF00"/>
                </a:solidFill>
              </a:rPr>
              <a:t>FARMACOLOGICHE</a:t>
            </a:r>
          </a:p>
        </p:txBody>
      </p:sp>
      <p:sp>
        <p:nvSpPr>
          <p:cNvPr id="288774" name="Oval 20"/>
          <p:cNvSpPr>
            <a:spLocks noChangeArrowheads="1"/>
          </p:cNvSpPr>
          <p:nvPr/>
        </p:nvSpPr>
        <p:spPr bwMode="auto">
          <a:xfrm>
            <a:off x="2700338" y="2492375"/>
            <a:ext cx="3240087" cy="1584325"/>
          </a:xfrm>
          <a:prstGeom prst="ellipse">
            <a:avLst/>
          </a:prstGeom>
          <a:solidFill>
            <a:schemeClr val="accent2"/>
          </a:solidFill>
          <a:ln w="25400">
            <a:solidFill>
              <a:schemeClr val="tx1"/>
            </a:solidFill>
            <a:round/>
            <a:headEnd/>
            <a:tailEnd/>
          </a:ln>
        </p:spPr>
        <p:txBody>
          <a:bodyPr wrap="none" anchor="ctr"/>
          <a:lstStyle/>
          <a:p>
            <a:r>
              <a:rPr lang="it-IT" b="1">
                <a:solidFill>
                  <a:srgbClr val="FF3300"/>
                </a:solidFill>
              </a:rPr>
              <a:t>DOPPIA </a:t>
            </a:r>
            <a:br>
              <a:rPr lang="it-IT" b="1">
                <a:solidFill>
                  <a:srgbClr val="FF3300"/>
                </a:solidFill>
              </a:rPr>
            </a:br>
            <a:r>
              <a:rPr lang="it-IT" b="1">
                <a:solidFill>
                  <a:srgbClr val="FF3300"/>
                </a:solidFill>
              </a:rPr>
              <a:t>PERSONALITA’</a:t>
            </a:r>
          </a:p>
        </p:txBody>
      </p:sp>
      <p:sp>
        <p:nvSpPr>
          <p:cNvPr id="288775" name="Oval 20"/>
          <p:cNvSpPr>
            <a:spLocks noChangeArrowheads="1"/>
          </p:cNvSpPr>
          <p:nvPr/>
        </p:nvSpPr>
        <p:spPr bwMode="auto">
          <a:xfrm>
            <a:off x="2987675" y="5084763"/>
            <a:ext cx="3240088" cy="1584325"/>
          </a:xfrm>
          <a:prstGeom prst="ellipse">
            <a:avLst/>
          </a:prstGeom>
          <a:solidFill>
            <a:schemeClr val="accent2"/>
          </a:solidFill>
          <a:ln w="25400">
            <a:solidFill>
              <a:schemeClr val="tx1"/>
            </a:solidFill>
            <a:round/>
            <a:headEnd/>
            <a:tailEnd/>
          </a:ln>
        </p:spPr>
        <p:txBody>
          <a:bodyPr wrap="none" anchor="ctr"/>
          <a:lstStyle/>
          <a:p>
            <a:pPr algn="ctr"/>
            <a:r>
              <a:rPr lang="it-IT" b="1">
                <a:solidFill>
                  <a:srgbClr val="FFFF00"/>
                </a:solidFill>
              </a:rPr>
              <a:t>CONTAGIOSITA’</a:t>
            </a:r>
          </a:p>
        </p:txBody>
      </p:sp>
      <p:sp>
        <p:nvSpPr>
          <p:cNvPr id="288776" name="Oval 20"/>
          <p:cNvSpPr>
            <a:spLocks noChangeArrowheads="1"/>
          </p:cNvSpPr>
          <p:nvPr/>
        </p:nvSpPr>
        <p:spPr bwMode="auto">
          <a:xfrm>
            <a:off x="5724525" y="4652963"/>
            <a:ext cx="3240088" cy="1584325"/>
          </a:xfrm>
          <a:prstGeom prst="ellipse">
            <a:avLst/>
          </a:prstGeom>
          <a:solidFill>
            <a:schemeClr val="accent2"/>
          </a:solidFill>
          <a:ln w="25400">
            <a:solidFill>
              <a:schemeClr val="tx1"/>
            </a:solidFill>
            <a:round/>
            <a:headEnd/>
            <a:tailEnd/>
          </a:ln>
        </p:spPr>
        <p:txBody>
          <a:bodyPr wrap="none" anchor="ctr"/>
          <a:lstStyle/>
          <a:p>
            <a:pPr algn="ctr"/>
            <a:r>
              <a:rPr lang="it-IT" b="1">
                <a:solidFill>
                  <a:srgbClr val="FFFF00"/>
                </a:solidFill>
              </a:rPr>
              <a:t>INTELLIGENZA </a:t>
            </a:r>
            <a:br>
              <a:rPr lang="it-IT" b="1">
                <a:solidFill>
                  <a:srgbClr val="FFFF00"/>
                </a:solidFill>
              </a:rPr>
            </a:br>
            <a:r>
              <a:rPr lang="it-IT" b="1">
                <a:solidFill>
                  <a:srgbClr val="FFFF00"/>
                </a:solidFill>
              </a:rPr>
              <a:t>INFERIORE</a:t>
            </a:r>
          </a:p>
        </p:txBody>
      </p:sp>
      <p:sp>
        <p:nvSpPr>
          <p:cNvPr id="288777" name="Oval 20"/>
          <p:cNvSpPr>
            <a:spLocks noChangeArrowheads="1"/>
          </p:cNvSpPr>
          <p:nvPr/>
        </p:nvSpPr>
        <p:spPr bwMode="auto">
          <a:xfrm>
            <a:off x="323850" y="4508500"/>
            <a:ext cx="3240088" cy="1584325"/>
          </a:xfrm>
          <a:prstGeom prst="ellipse">
            <a:avLst/>
          </a:prstGeom>
          <a:solidFill>
            <a:schemeClr val="accent2"/>
          </a:solidFill>
          <a:ln w="25400">
            <a:solidFill>
              <a:schemeClr val="tx1"/>
            </a:solidFill>
            <a:round/>
            <a:headEnd/>
            <a:tailEnd/>
          </a:ln>
        </p:spPr>
        <p:txBody>
          <a:bodyPr wrap="none" anchor="ctr"/>
          <a:lstStyle/>
          <a:p>
            <a:pPr algn="ctr"/>
            <a:r>
              <a:rPr lang="it-IT" b="1">
                <a:solidFill>
                  <a:srgbClr val="FFFF00"/>
                </a:solidFill>
              </a:rPr>
              <a:t>INCAPACITA’ IN </a:t>
            </a:r>
            <a:br>
              <a:rPr lang="it-IT" b="1">
                <a:solidFill>
                  <a:srgbClr val="FFFF00"/>
                </a:solidFill>
              </a:rPr>
            </a:br>
            <a:r>
              <a:rPr lang="it-IT" b="1">
                <a:solidFill>
                  <a:srgbClr val="FFFF00"/>
                </a:solidFill>
              </a:rPr>
              <a:t>STUDIO E LAVORO</a:t>
            </a:r>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90818" name="Immagine 12" descr="test_portale.jpg"/>
          <p:cNvPicPr>
            <a:picLocks noChangeAspect="1"/>
          </p:cNvPicPr>
          <p:nvPr/>
        </p:nvPicPr>
        <p:blipFill>
          <a:blip r:embed="rId3" cstate="print"/>
          <a:srcRect/>
          <a:stretch>
            <a:fillRect/>
          </a:stretch>
        </p:blipFill>
        <p:spPr bwMode="auto">
          <a:xfrm>
            <a:off x="0" y="0"/>
            <a:ext cx="6000750" cy="1047750"/>
          </a:xfrm>
          <a:prstGeom prst="rect">
            <a:avLst/>
          </a:prstGeom>
          <a:noFill/>
          <a:ln w="9525">
            <a:noFill/>
            <a:miter lim="800000"/>
            <a:headEnd/>
            <a:tailEnd/>
          </a:ln>
        </p:spPr>
      </p:pic>
      <p:sp>
        <p:nvSpPr>
          <p:cNvPr id="18" name="Rettangolo 17"/>
          <p:cNvSpPr/>
          <p:nvPr/>
        </p:nvSpPr>
        <p:spPr>
          <a:xfrm>
            <a:off x="3995738" y="0"/>
            <a:ext cx="5148262" cy="914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dirty="0">
              <a:solidFill>
                <a:schemeClr val="bg1"/>
              </a:solidFill>
            </a:endParaRPr>
          </a:p>
        </p:txBody>
      </p:sp>
      <p:pic>
        <p:nvPicPr>
          <p:cNvPr id="290820" name="Immagine 18" descr="header.gif"/>
          <p:cNvPicPr>
            <a:picLocks noChangeAspect="1"/>
          </p:cNvPicPr>
          <p:nvPr/>
        </p:nvPicPr>
        <p:blipFill>
          <a:blip r:embed="rId4" cstate="print"/>
          <a:srcRect/>
          <a:stretch>
            <a:fillRect/>
          </a:stretch>
        </p:blipFill>
        <p:spPr bwMode="auto">
          <a:xfrm>
            <a:off x="0" y="404813"/>
            <a:ext cx="9144000" cy="1223962"/>
          </a:xfrm>
          <a:prstGeom prst="rect">
            <a:avLst/>
          </a:prstGeom>
          <a:noFill/>
          <a:ln w="9525">
            <a:noFill/>
            <a:miter lim="800000"/>
            <a:headEnd/>
            <a:tailEnd/>
          </a:ln>
        </p:spPr>
      </p:pic>
      <p:sp>
        <p:nvSpPr>
          <p:cNvPr id="290821" name="Rettangolo 19"/>
          <p:cNvSpPr>
            <a:spLocks noChangeArrowheads="1"/>
          </p:cNvSpPr>
          <p:nvPr/>
        </p:nvSpPr>
        <p:spPr bwMode="auto">
          <a:xfrm>
            <a:off x="179388" y="620713"/>
            <a:ext cx="8353425" cy="708025"/>
          </a:xfrm>
          <a:prstGeom prst="rect">
            <a:avLst/>
          </a:prstGeom>
          <a:noFill/>
          <a:ln w="9525">
            <a:noFill/>
            <a:miter lim="800000"/>
            <a:headEnd/>
            <a:tailEnd/>
          </a:ln>
        </p:spPr>
        <p:txBody>
          <a:bodyPr>
            <a:spAutoFit/>
          </a:bodyPr>
          <a:lstStyle/>
          <a:p>
            <a:r>
              <a:rPr lang="it-IT" altLang="en-GB" sz="2000" b="1">
                <a:solidFill>
                  <a:srgbClr val="FFFFFF"/>
                </a:solidFill>
                <a:latin typeface="Tahoma" pitchFamily="34" charset="0"/>
              </a:rPr>
              <a:t>IL PREGIUDIZIO </a:t>
            </a:r>
            <a:r>
              <a:rPr lang="it-IT" altLang="en-GB" sz="2000" b="1">
                <a:latin typeface="Tahoma" pitchFamily="34" charset="0"/>
              </a:rPr>
              <a:t>SULLA MALATTIA MENTALE</a:t>
            </a:r>
            <a:r>
              <a:rPr lang="it-IT" altLang="en-GB" sz="2000" b="1">
                <a:solidFill>
                  <a:srgbClr val="FFFFFF"/>
                </a:solidFill>
                <a:latin typeface="Tahoma" pitchFamily="34" charset="0"/>
              </a:rPr>
              <a:t/>
            </a:r>
            <a:br>
              <a:rPr lang="it-IT" altLang="en-GB" sz="2000" b="1">
                <a:solidFill>
                  <a:srgbClr val="FFFFFF"/>
                </a:solidFill>
                <a:latin typeface="Tahoma" pitchFamily="34" charset="0"/>
              </a:rPr>
            </a:br>
            <a:r>
              <a:rPr lang="it-IT" altLang="en-GB" sz="2000" b="1">
                <a:solidFill>
                  <a:srgbClr val="FFFFFF"/>
                </a:solidFill>
                <a:latin typeface="Tahoma" pitchFamily="34" charset="0"/>
              </a:rPr>
              <a:t>E’ DIFFICILE DA SRADICARE</a:t>
            </a:r>
            <a:endParaRPr lang="it-IT" sz="2000"/>
          </a:p>
        </p:txBody>
      </p:sp>
      <p:sp>
        <p:nvSpPr>
          <p:cNvPr id="22" name="Rectangle 6"/>
          <p:cNvSpPr>
            <a:spLocks noChangeArrowheads="1"/>
          </p:cNvSpPr>
          <p:nvPr/>
        </p:nvSpPr>
        <p:spPr bwMode="auto">
          <a:xfrm>
            <a:off x="5292725" y="1484313"/>
            <a:ext cx="3573463" cy="369887"/>
          </a:xfrm>
          <a:prstGeom prst="rect">
            <a:avLst/>
          </a:prstGeom>
          <a:solidFill>
            <a:srgbClr val="FFFF00"/>
          </a:solidFill>
          <a:ln w="9525">
            <a:noFill/>
            <a:miter lim="800000"/>
            <a:headEnd/>
            <a:tailEnd/>
          </a:ln>
          <a:effectLst>
            <a:prstShdw prst="shdw13" dist="53882" dir="13500000">
              <a:schemeClr val="bg2">
                <a:alpha val="50000"/>
              </a:schemeClr>
            </a:prstShdw>
          </a:effectLst>
        </p:spPr>
        <p:txBody>
          <a:bodyPr wrap="none">
            <a:spAutoFit/>
          </a:bodyPr>
          <a:lstStyle/>
          <a:p>
            <a:r>
              <a:rPr lang="it-IT" sz="1800" b="1">
                <a:solidFill>
                  <a:srgbClr val="FF0000"/>
                </a:solidFill>
              </a:rPr>
              <a:t>http://www.campagnastigma.it/</a:t>
            </a:r>
          </a:p>
        </p:txBody>
      </p:sp>
      <p:sp>
        <p:nvSpPr>
          <p:cNvPr id="290823" name="Rettangolo 22"/>
          <p:cNvSpPr>
            <a:spLocks noChangeArrowheads="1"/>
          </p:cNvSpPr>
          <p:nvPr/>
        </p:nvSpPr>
        <p:spPr bwMode="auto">
          <a:xfrm>
            <a:off x="395288" y="2133600"/>
            <a:ext cx="8280400" cy="3292475"/>
          </a:xfrm>
          <a:prstGeom prst="rect">
            <a:avLst/>
          </a:prstGeom>
          <a:noFill/>
          <a:ln w="9525">
            <a:noFill/>
            <a:miter lim="800000"/>
            <a:headEnd/>
            <a:tailEnd/>
          </a:ln>
        </p:spPr>
        <p:txBody>
          <a:bodyPr>
            <a:spAutoFit/>
          </a:bodyPr>
          <a:lstStyle/>
          <a:p>
            <a:r>
              <a:rPr lang="it-IT" sz="1600" b="1"/>
              <a:t>Questo sito rappresenta uno strumento del Programma nazionale di comunicazione e di informazione contro lo stigma e il pregiudizio in salute mentale con il coinvolgimento della scuola, promosso dal Ministero della Salute al fine di aumentare la consapevolezza sugli effetti negativi di atteggiamenti stigmatizzanti nei confronti delle persone con malattie mentali. </a:t>
            </a:r>
          </a:p>
          <a:p>
            <a:endParaRPr lang="it-IT" sz="1600" b="1"/>
          </a:p>
          <a:p>
            <a:r>
              <a:rPr lang="it-IT" sz="1600" b="1"/>
              <a:t>Si stima che circa il 3% della popolazione avrebbe bisogno di ricorrere a prestazioni di specialisti (servizi di salute mentale, psichiatri, psicologi, riabilitatori e altri operatori psichiatrici).</a:t>
            </a:r>
          </a:p>
          <a:p>
            <a:endParaRPr lang="it-IT" sz="1600" b="1"/>
          </a:p>
          <a:p>
            <a:endParaRPr lang="it-IT" sz="1600" b="1"/>
          </a:p>
          <a:p>
            <a:endParaRPr lang="it-IT" sz="1600" b="1"/>
          </a:p>
          <a:p>
            <a:endParaRPr lang="it-IT" sz="1600" b="1"/>
          </a:p>
        </p:txBody>
      </p:sp>
      <p:pic>
        <p:nvPicPr>
          <p:cNvPr id="290824" name="Immagine 24" descr="img2.jpg"/>
          <p:cNvPicPr>
            <a:picLocks noChangeAspect="1"/>
          </p:cNvPicPr>
          <p:nvPr/>
        </p:nvPicPr>
        <p:blipFill>
          <a:blip r:embed="rId5" cstate="print"/>
          <a:srcRect/>
          <a:stretch>
            <a:fillRect/>
          </a:stretch>
        </p:blipFill>
        <p:spPr bwMode="auto">
          <a:xfrm>
            <a:off x="468313" y="4724400"/>
            <a:ext cx="2382837" cy="1592263"/>
          </a:xfrm>
          <a:prstGeom prst="rect">
            <a:avLst/>
          </a:prstGeom>
          <a:noFill/>
          <a:ln w="9525">
            <a:noFill/>
            <a:miter lim="800000"/>
            <a:headEnd/>
            <a:tailEnd/>
          </a:ln>
        </p:spPr>
      </p:pic>
      <p:sp>
        <p:nvSpPr>
          <p:cNvPr id="290825" name="Rettangolo 8"/>
          <p:cNvSpPr>
            <a:spLocks noChangeArrowheads="1"/>
          </p:cNvSpPr>
          <p:nvPr/>
        </p:nvSpPr>
        <p:spPr bwMode="auto">
          <a:xfrm>
            <a:off x="2555875" y="4724400"/>
            <a:ext cx="6192838" cy="1077913"/>
          </a:xfrm>
          <a:prstGeom prst="rect">
            <a:avLst/>
          </a:prstGeom>
          <a:noFill/>
          <a:ln w="9525">
            <a:noFill/>
            <a:miter lim="800000"/>
            <a:headEnd/>
            <a:tailEnd/>
          </a:ln>
        </p:spPr>
        <p:txBody>
          <a:bodyPr>
            <a:spAutoFit/>
          </a:bodyPr>
          <a:lstStyle/>
          <a:p>
            <a:r>
              <a:rPr lang="it-IT" sz="1600" b="1">
                <a:solidFill>
                  <a:srgbClr val="000000"/>
                </a:solidFill>
              </a:rPr>
              <a:t>All’interno del sito troverete la descrizione delle attività realizzate nel corso del Programma oltre ad alcune sezioni di approfondimento sulla malattia mentale, sui sintomi e sulle azioni utili a combattere il pregiudizio. </a:t>
            </a: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1+#ppt_w/2"/>
                                          </p:val>
                                        </p:tav>
                                        <p:tav tm="100000">
                                          <p:val>
                                            <p:strVal val="#ppt_x"/>
                                          </p:val>
                                        </p:tav>
                                      </p:tavLst>
                                    </p:anim>
                                    <p:anim calcmode="lin" valueType="num">
                                      <p:cBhvr additive="base">
                                        <p:cTn id="8"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92865" name="Picture 3"/>
          <p:cNvPicPr>
            <a:picLocks noChangeAspect="1" noChangeArrowheads="1"/>
          </p:cNvPicPr>
          <p:nvPr/>
        </p:nvPicPr>
        <p:blipFill>
          <a:blip r:embed="rId3" cstate="print"/>
          <a:srcRect/>
          <a:stretch>
            <a:fillRect/>
          </a:stretch>
        </p:blipFill>
        <p:spPr bwMode="auto">
          <a:xfrm>
            <a:off x="0" y="0"/>
            <a:ext cx="4643438" cy="6858000"/>
          </a:xfrm>
          <a:prstGeom prst="rect">
            <a:avLst/>
          </a:prstGeom>
          <a:noFill/>
          <a:ln w="9525">
            <a:noFill/>
            <a:miter lim="800000"/>
            <a:headEnd/>
            <a:tailEnd/>
          </a:ln>
        </p:spPr>
      </p:pic>
      <p:pic>
        <p:nvPicPr>
          <p:cNvPr id="292866" name="Picture 1"/>
          <p:cNvPicPr>
            <a:picLocks noChangeAspect="1" noChangeArrowheads="1"/>
          </p:cNvPicPr>
          <p:nvPr/>
        </p:nvPicPr>
        <p:blipFill>
          <a:blip r:embed="rId4" cstate="print"/>
          <a:srcRect/>
          <a:stretch>
            <a:fillRect/>
          </a:stretch>
        </p:blipFill>
        <p:spPr bwMode="auto">
          <a:xfrm>
            <a:off x="4643438" y="0"/>
            <a:ext cx="4500562" cy="6858000"/>
          </a:xfrm>
          <a:prstGeom prst="rect">
            <a:avLst/>
          </a:prstGeom>
          <a:noFill/>
          <a:ln w="9525">
            <a:noFill/>
            <a:miter lim="800000"/>
            <a:headEnd/>
            <a:tailEnd/>
          </a:ln>
        </p:spPr>
      </p:pic>
    </p:spTree>
  </p:cSld>
  <p:clrMapOvr>
    <a:masterClrMapping/>
  </p:clrMapOvr>
  <p:transition>
    <p:strips dir="ru"/>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9586" name="Rectangle 2"/>
          <p:cNvSpPr>
            <a:spLocks noChangeArrowheads="1"/>
          </p:cNvSpPr>
          <p:nvPr/>
        </p:nvSpPr>
        <p:spPr bwMode="auto">
          <a:xfrm>
            <a:off x="1371600" y="5334000"/>
            <a:ext cx="6781800" cy="415925"/>
          </a:xfrm>
          <a:prstGeom prst="rect">
            <a:avLst/>
          </a:prstGeom>
          <a:noFill/>
          <a:ln w="12700">
            <a:noFill/>
            <a:miter lim="800000"/>
            <a:headEnd/>
            <a:tailEnd/>
          </a:ln>
        </p:spPr>
        <p:txBody>
          <a:bodyPr>
            <a:spAutoFit/>
          </a:bodyPr>
          <a:lstStyle/>
          <a:p>
            <a:pPr marL="476250" indent="-476250" defTabSz="762000">
              <a:lnSpc>
                <a:spcPct val="105000"/>
              </a:lnSpc>
              <a:spcBef>
                <a:spcPct val="50000"/>
              </a:spcBef>
              <a:buClr>
                <a:srgbClr val="FF6600"/>
              </a:buClr>
              <a:buSzPct val="75000"/>
              <a:buFont typeface="Wingdings" pitchFamily="2" charset="2"/>
              <a:buChar char="Ø"/>
            </a:pPr>
            <a:r>
              <a:rPr lang="it-IT" altLang="en-US" sz="2000">
                <a:solidFill>
                  <a:srgbClr val="FFFFFF"/>
                </a:solidFill>
                <a:latin typeface="Verdana" pitchFamily="34" charset="0"/>
              </a:rPr>
              <a:t>FORZA DELLO STIGMA</a:t>
            </a:r>
          </a:p>
        </p:txBody>
      </p:sp>
      <p:pic>
        <p:nvPicPr>
          <p:cNvPr id="294914" name="Picture 3" descr="uccelli in fila"/>
          <p:cNvPicPr>
            <a:picLocks noChangeAspect="1" noChangeArrowheads="1"/>
          </p:cNvPicPr>
          <p:nvPr/>
        </p:nvPicPr>
        <p:blipFill>
          <a:blip r:embed="rId3" cstate="print"/>
          <a:srcRect/>
          <a:stretch>
            <a:fillRect/>
          </a:stretch>
        </p:blipFill>
        <p:spPr bwMode="auto">
          <a:xfrm>
            <a:off x="1258888" y="1371600"/>
            <a:ext cx="6530975" cy="3844925"/>
          </a:xfrm>
          <a:prstGeom prst="rect">
            <a:avLst/>
          </a:prstGeom>
          <a:noFill/>
          <a:ln w="9525">
            <a:noFill/>
            <a:miter lim="800000"/>
            <a:headEnd/>
            <a:tailEnd/>
          </a:ln>
        </p:spPr>
      </p:pic>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1219586">
                                            <p:txEl>
                                              <p:pRg st="0" end="0"/>
                                            </p:txEl>
                                          </p:spTgt>
                                        </p:tgtEl>
                                        <p:attrNameLst>
                                          <p:attrName>style.visibility</p:attrName>
                                        </p:attrNameLst>
                                      </p:cBhvr>
                                      <p:to>
                                        <p:strVal val="visible"/>
                                      </p:to>
                                    </p:set>
                                    <p:animEffect transition="in" filter="dissolve">
                                      <p:cBhvr>
                                        <p:cTn id="7" dur="500"/>
                                        <p:tgtEl>
                                          <p:spTgt spid="121958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9586" grpId="0" build="p" autoUpdateAnimBg="0" advAuto="0"/>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1378" name="Oval 2"/>
          <p:cNvSpPr>
            <a:spLocks noChangeArrowheads="1"/>
          </p:cNvSpPr>
          <p:nvPr/>
        </p:nvSpPr>
        <p:spPr bwMode="auto">
          <a:xfrm>
            <a:off x="1547813" y="1557338"/>
            <a:ext cx="6224587" cy="3435350"/>
          </a:xfrm>
          <a:prstGeom prst="ellipse">
            <a:avLst/>
          </a:prstGeom>
          <a:solidFill>
            <a:srgbClr val="FFEFCF"/>
          </a:solidFill>
          <a:ln w="12700">
            <a:solidFill>
              <a:srgbClr val="993300"/>
            </a:solidFill>
            <a:round/>
            <a:headEnd type="none" w="sm" len="sm"/>
            <a:tailEnd type="none" w="sm" len="sm"/>
          </a:ln>
          <a:effectLst>
            <a:outerShdw dist="183162" dir="2021404" algn="ctr" rotWithShape="0">
              <a:srgbClr val="AF5F09">
                <a:alpha val="50000"/>
              </a:srgbClr>
            </a:outerShdw>
          </a:effectLst>
        </p:spPr>
        <p:txBody>
          <a:bodyPr wrap="none" anchor="ctr"/>
          <a:lstStyle/>
          <a:p>
            <a:pPr defTabSz="449263">
              <a:spcBef>
                <a:spcPts val="1200"/>
              </a:spcBef>
              <a:buClr>
                <a:srgbClr val="000000"/>
              </a:buClr>
              <a:buSzPct val="100000"/>
              <a:buFont typeface="Times New Roman" pitchFamily="16" charset="0"/>
              <a:buNone/>
              <a:defRPr/>
            </a:pPr>
            <a:endParaRPr lang="en-US">
              <a:solidFill>
                <a:srgbClr val="FFFFFF"/>
              </a:solidFill>
              <a:latin typeface="Arial Black" pitchFamily="32" charset="0"/>
              <a:cs typeface="Lucida Sans Unicode" charset="0"/>
            </a:endParaRPr>
          </a:p>
        </p:txBody>
      </p:sp>
      <p:sp>
        <p:nvSpPr>
          <p:cNvPr id="74755" name="Text Box 3"/>
          <p:cNvSpPr txBox="1">
            <a:spLocks noChangeArrowheads="1"/>
          </p:cNvSpPr>
          <p:nvPr/>
        </p:nvSpPr>
        <p:spPr bwMode="auto">
          <a:xfrm>
            <a:off x="2627313" y="2492375"/>
            <a:ext cx="4176712" cy="1422400"/>
          </a:xfrm>
          <a:prstGeom prst="rect">
            <a:avLst/>
          </a:prstGeom>
          <a:noFill/>
          <a:ln w="12700">
            <a:noFill/>
            <a:miter lim="800000"/>
            <a:headEnd type="none" w="sm" len="sm"/>
            <a:tailEnd type="none" w="sm" len="sm"/>
          </a:ln>
        </p:spPr>
        <p:txBody>
          <a:bodyPr>
            <a:spAutoFit/>
          </a:bodyPr>
          <a:lstStyle/>
          <a:p>
            <a:pPr algn="ctr" defTabSz="762000" eaLnBrk="0" hangingPunct="0">
              <a:lnSpc>
                <a:spcPct val="120000"/>
              </a:lnSpc>
              <a:spcBef>
                <a:spcPct val="50000"/>
              </a:spcBef>
              <a:buClr>
                <a:srgbClr val="000000"/>
              </a:buClr>
              <a:buSzPct val="100000"/>
              <a:buFont typeface="Times New Roman" pitchFamily="18" charset="0"/>
              <a:buNone/>
            </a:pPr>
            <a:r>
              <a:rPr lang="it-IT" sz="3600">
                <a:solidFill>
                  <a:srgbClr val="AF5F09"/>
                </a:solidFill>
                <a:latin typeface="Arial Black" pitchFamily="34" charset="0"/>
                <a:cs typeface="Lucida Sans Unicode" pitchFamily="34" charset="0"/>
              </a:rPr>
              <a:t>Psichiatria di comunità</a:t>
            </a: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74755"/>
                                        </p:tgtEl>
                                        <p:attrNameLst>
                                          <p:attrName>style.visibility</p:attrName>
                                        </p:attrNameLst>
                                      </p:cBhvr>
                                      <p:to>
                                        <p:strVal val="visible"/>
                                      </p:to>
                                    </p:set>
                                    <p:animEffect transition="in" filter="dissolve">
                                      <p:cBhvr>
                                        <p:cTn id="7" dur="500"/>
                                        <p:tgtEl>
                                          <p:spTgt spid="747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009" name="Rectangle 2"/>
          <p:cNvSpPr>
            <a:spLocks noGrp="1" noChangeArrowheads="1"/>
          </p:cNvSpPr>
          <p:nvPr>
            <p:ph type="title"/>
          </p:nvPr>
        </p:nvSpPr>
        <p:spPr>
          <a:xfrm>
            <a:off x="250825" y="282575"/>
            <a:ext cx="8569325" cy="1187450"/>
          </a:xfrm>
        </p:spPr>
        <p:txBody>
          <a:bodyPr lIns="90000" tIns="46800" rIns="90000" bIns="46800"/>
          <a:lstStyle/>
          <a:p>
            <a:pPr defTabSz="449263" eaLnBrk="1" hangingPunct="1">
              <a:lnSpc>
                <a:spcPct val="95000"/>
              </a:lnSpc>
              <a:buClr>
                <a:srgbClr val="FF99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600" b="1" smtClean="0">
                <a:solidFill>
                  <a:srgbClr val="FF9900"/>
                </a:solidFill>
                <a:latin typeface="Times New Roman" pitchFamily="18" charset="0"/>
              </a:rPr>
              <a:t>Nell’attualità</a:t>
            </a:r>
          </a:p>
        </p:txBody>
      </p:sp>
      <p:sp>
        <p:nvSpPr>
          <p:cNvPr id="5" name="Text Box 3"/>
          <p:cNvSpPr txBox="1">
            <a:spLocks noChangeArrowheads="1"/>
          </p:cNvSpPr>
          <p:nvPr/>
        </p:nvSpPr>
        <p:spPr bwMode="auto">
          <a:xfrm>
            <a:off x="755650" y="1557338"/>
            <a:ext cx="7993063" cy="1504950"/>
          </a:xfrm>
          <a:prstGeom prst="rect">
            <a:avLst/>
          </a:prstGeom>
          <a:noFill/>
          <a:ln w="9525">
            <a:noFill/>
            <a:miter lim="800000"/>
            <a:headEnd/>
            <a:tailEnd/>
          </a:ln>
        </p:spPr>
        <p:txBody>
          <a:bodyPr lIns="90000" tIns="46800" rIns="90000" bIns="46800">
            <a:spAutoFit/>
          </a:bodyPr>
          <a:lstStyle/>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La cura ha lasciato gli spazi chiusi dell’istituzione</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Si sono aperti i problemi di gestione in ambienti alternativi e in una visione che sia di integrazione</a:t>
            </a:r>
          </a:p>
        </p:txBody>
      </p:sp>
      <p:sp>
        <p:nvSpPr>
          <p:cNvPr id="4" name="Text Box 3"/>
          <p:cNvSpPr txBox="1">
            <a:spLocks noChangeArrowheads="1"/>
          </p:cNvSpPr>
          <p:nvPr/>
        </p:nvSpPr>
        <p:spPr bwMode="auto">
          <a:xfrm>
            <a:off x="684213" y="3213100"/>
            <a:ext cx="7991475" cy="3203575"/>
          </a:xfrm>
          <a:prstGeom prst="rect">
            <a:avLst/>
          </a:prstGeom>
          <a:noFill/>
          <a:ln w="9525">
            <a:noFill/>
            <a:miter lim="800000"/>
            <a:headEnd/>
            <a:tailEnd/>
          </a:ln>
        </p:spPr>
        <p:txBody>
          <a:bodyPr lIns="90000" tIns="46800" rIns="90000" bIns="46800">
            <a:spAutoFit/>
          </a:bodyPr>
          <a:lstStyle/>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Se la psichiatria vuole davvero abbattere altre mura, non più fisiche ma mentali, culturali e ideologiche, deve </a:t>
            </a:r>
            <a:r>
              <a:rPr lang="it-IT" sz="2000">
                <a:solidFill>
                  <a:srgbClr val="FFFF00"/>
                </a:solidFill>
                <a:latin typeface="Verdana" pitchFamily="34" charset="0"/>
              </a:rPr>
              <a:t>aprire nuove porte</a:t>
            </a:r>
            <a:r>
              <a:rPr lang="it-IT" sz="2000">
                <a:solidFill>
                  <a:srgbClr val="FFFFFF"/>
                </a:solidFill>
                <a:latin typeface="Verdana" pitchFamily="34" charset="0"/>
              </a:rPr>
              <a:t>,</a:t>
            </a:r>
            <a:br>
              <a:rPr lang="it-IT" sz="2000">
                <a:solidFill>
                  <a:srgbClr val="FFFFFF"/>
                </a:solidFill>
                <a:latin typeface="Verdana" pitchFamily="34" charset="0"/>
              </a:rPr>
            </a:br>
            <a:r>
              <a:rPr lang="it-IT" sz="2000">
                <a:solidFill>
                  <a:srgbClr val="FFFFFF"/>
                </a:solidFill>
                <a:latin typeface="Verdana" pitchFamily="34" charset="0"/>
              </a:rPr>
              <a:t>facendo attenzione a </a:t>
            </a:r>
            <a:r>
              <a:rPr lang="it-IT" sz="2000">
                <a:solidFill>
                  <a:srgbClr val="FFFF00"/>
                </a:solidFill>
                <a:latin typeface="Verdana" pitchFamily="34" charset="0"/>
              </a:rPr>
              <a:t>processi di esclusione </a:t>
            </a:r>
            <a:r>
              <a:rPr lang="it-IT" sz="2000">
                <a:solidFill>
                  <a:srgbClr val="FFFFFF"/>
                </a:solidFill>
                <a:latin typeface="Verdana" pitchFamily="34" charset="0"/>
              </a:rPr>
              <a:t/>
            </a:r>
            <a:br>
              <a:rPr lang="it-IT" sz="2000">
                <a:solidFill>
                  <a:srgbClr val="FFFFFF"/>
                </a:solidFill>
                <a:latin typeface="Verdana" pitchFamily="34" charset="0"/>
              </a:rPr>
            </a:br>
            <a:r>
              <a:rPr lang="it-IT" sz="2000">
                <a:solidFill>
                  <a:srgbClr val="FFFFFF"/>
                </a:solidFill>
                <a:latin typeface="Verdana" pitchFamily="34" charset="0"/>
              </a:rPr>
              <a:t>presenti nella storia umana e operante a vari livelli (potente meccanismo di difesa da tutto ciò che turba la convivenza, gli assetti, le relazioni)</a:t>
            </a: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dissolve">
                                      <p:cBhvr>
                                        <p:cTn id="11" dur="500"/>
                                        <p:tgtEl>
                                          <p:spTgt spid="5">
                                            <p:txEl>
                                              <p:pRg st="1" end="1"/>
                                            </p:txEl>
                                          </p:spTgt>
                                        </p:tgtEl>
                                      </p:cBhvr>
                                    </p:animEffect>
                                  </p:childTnLst>
                                </p:cTn>
                              </p:par>
                            </p:childTnLst>
                          </p:cTn>
                        </p:par>
                        <p:par>
                          <p:cTn id="12" fill="hold">
                            <p:stCondLst>
                              <p:cond delay="1000"/>
                            </p:stCondLst>
                            <p:childTnLst>
                              <p:par>
                                <p:cTn id="13" presetID="9" presetClass="entr" presetSubtype="0" fill="hold" grpId="0" nodeType="after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animEffect transition="in" filter="dissolve">
                                      <p:cBhvr>
                                        <p:cTn id="15"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advAuto="0"/>
      <p:bldP spid="4" grpId="0" build="p" autoUpdateAnimBg="0" advAuto="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057" name="Rectangle 2"/>
          <p:cNvSpPr>
            <a:spLocks noGrp="1" noChangeArrowheads="1"/>
          </p:cNvSpPr>
          <p:nvPr>
            <p:ph type="title"/>
          </p:nvPr>
        </p:nvSpPr>
        <p:spPr>
          <a:xfrm>
            <a:off x="250825" y="282575"/>
            <a:ext cx="8569325" cy="1187450"/>
          </a:xfrm>
        </p:spPr>
        <p:txBody>
          <a:bodyPr lIns="90000" tIns="46800" rIns="90000" bIns="46800"/>
          <a:lstStyle/>
          <a:p>
            <a:pPr defTabSz="449263" eaLnBrk="1" hangingPunct="1">
              <a:lnSpc>
                <a:spcPct val="95000"/>
              </a:lnSpc>
              <a:buClr>
                <a:srgbClr val="FF99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600" b="1" smtClean="0">
                <a:solidFill>
                  <a:srgbClr val="FF9900"/>
                </a:solidFill>
                <a:latin typeface="Times New Roman" pitchFamily="18" charset="0"/>
              </a:rPr>
              <a:t>Nell’attualità</a:t>
            </a:r>
          </a:p>
        </p:txBody>
      </p:sp>
      <p:sp>
        <p:nvSpPr>
          <p:cNvPr id="5" name="Text Box 3"/>
          <p:cNvSpPr txBox="1">
            <a:spLocks noChangeArrowheads="1"/>
          </p:cNvSpPr>
          <p:nvPr/>
        </p:nvSpPr>
        <p:spPr bwMode="auto">
          <a:xfrm>
            <a:off x="1187450" y="1412875"/>
            <a:ext cx="7056438" cy="1504950"/>
          </a:xfrm>
          <a:prstGeom prst="rect">
            <a:avLst/>
          </a:prstGeom>
          <a:noFill/>
          <a:ln w="9525">
            <a:noFill/>
            <a:miter lim="800000"/>
            <a:headEnd/>
            <a:tailEnd/>
          </a:ln>
        </p:spPr>
        <p:txBody>
          <a:bodyPr lIns="90000" tIns="46800" rIns="90000" bIns="46800">
            <a:spAutoFit/>
          </a:bodyPr>
          <a:lstStyle/>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La cura ha lasciato gli spazi chiusi dell’istituzione</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Si sono aperti i problemi di gestione in ambienti alternativi e in una prospettiva di </a:t>
            </a:r>
            <a:r>
              <a:rPr lang="it-IT" sz="2000">
                <a:solidFill>
                  <a:srgbClr val="FFFF00"/>
                </a:solidFill>
                <a:latin typeface="Verdana" pitchFamily="34" charset="0"/>
              </a:rPr>
              <a:t>integrazione</a:t>
            </a:r>
          </a:p>
        </p:txBody>
      </p:sp>
      <p:pic>
        <p:nvPicPr>
          <p:cNvPr id="301059" name="Picture 2"/>
          <p:cNvPicPr>
            <a:picLocks noChangeAspect="1" noChangeArrowheads="1"/>
          </p:cNvPicPr>
          <p:nvPr/>
        </p:nvPicPr>
        <p:blipFill>
          <a:blip r:embed="rId3" cstate="print"/>
          <a:srcRect/>
          <a:stretch>
            <a:fillRect/>
          </a:stretch>
        </p:blipFill>
        <p:spPr bwMode="auto">
          <a:xfrm>
            <a:off x="4140200" y="3213100"/>
            <a:ext cx="1944688" cy="3133725"/>
          </a:xfrm>
          <a:prstGeom prst="rect">
            <a:avLst/>
          </a:prstGeom>
          <a:noFill/>
          <a:ln w="9525">
            <a:noFill/>
            <a:miter lim="800000"/>
            <a:headEnd/>
            <a:tailEnd/>
          </a:ln>
        </p:spPr>
      </p:pic>
      <p:pic>
        <p:nvPicPr>
          <p:cNvPr id="301060" name="Immagine 7" descr="citta_matti.jpg"/>
          <p:cNvPicPr>
            <a:picLocks noChangeAspect="1"/>
          </p:cNvPicPr>
          <p:nvPr/>
        </p:nvPicPr>
        <p:blipFill>
          <a:blip r:embed="rId4" cstate="print"/>
          <a:srcRect/>
          <a:stretch>
            <a:fillRect/>
          </a:stretch>
        </p:blipFill>
        <p:spPr bwMode="auto">
          <a:xfrm>
            <a:off x="6227763" y="3213100"/>
            <a:ext cx="2089150" cy="3095625"/>
          </a:xfrm>
          <a:prstGeom prst="rect">
            <a:avLst/>
          </a:prstGeom>
          <a:noFill/>
          <a:ln w="9525">
            <a:noFill/>
            <a:miter lim="800000"/>
            <a:headEnd/>
            <a:tailEnd/>
          </a:ln>
        </p:spPr>
      </p:pic>
      <p:sp>
        <p:nvSpPr>
          <p:cNvPr id="301061" name="Rettangolo 8"/>
          <p:cNvSpPr>
            <a:spLocks noChangeArrowheads="1"/>
          </p:cNvSpPr>
          <p:nvPr/>
        </p:nvSpPr>
        <p:spPr bwMode="auto">
          <a:xfrm>
            <a:off x="1042988" y="4005263"/>
            <a:ext cx="2305050" cy="708025"/>
          </a:xfrm>
          <a:prstGeom prst="rect">
            <a:avLst/>
          </a:prstGeom>
          <a:noFill/>
          <a:ln w="9525">
            <a:noFill/>
            <a:miter lim="800000"/>
            <a:headEnd/>
            <a:tailEnd/>
          </a:ln>
        </p:spPr>
        <p:txBody>
          <a:bodyPr>
            <a:spAutoFit/>
          </a:bodyPr>
          <a:lstStyle/>
          <a:p>
            <a:r>
              <a:rPr lang="it-IT" b="1">
                <a:solidFill>
                  <a:srgbClr val="FFFF00"/>
                </a:solidFill>
                <a:latin typeface="Verdana" pitchFamily="34" charset="0"/>
              </a:rPr>
              <a:t>Legge 180</a:t>
            </a:r>
            <a:r>
              <a:rPr lang="it-IT" b="1">
                <a:solidFill>
                  <a:srgbClr val="FFFFFF"/>
                </a:solidFill>
                <a:latin typeface="Verdana" pitchFamily="34" charset="0"/>
              </a:rPr>
              <a:t/>
            </a:r>
            <a:br>
              <a:rPr lang="it-IT" b="1">
                <a:solidFill>
                  <a:srgbClr val="FFFFFF"/>
                </a:solidFill>
                <a:latin typeface="Verdana" pitchFamily="34" charset="0"/>
              </a:rPr>
            </a:br>
            <a:r>
              <a:rPr lang="it-IT" sz="1600" b="1" i="1">
                <a:solidFill>
                  <a:srgbClr val="FFFFFF"/>
                </a:solidFill>
                <a:latin typeface="Verdana" pitchFamily="34" charset="0"/>
              </a:rPr>
              <a:t>13 maggio 1978</a:t>
            </a:r>
            <a:endParaRPr lang="it-IT" sz="1600" b="1" i="1"/>
          </a:p>
        </p:txBody>
      </p:sp>
      <p:sp>
        <p:nvSpPr>
          <p:cNvPr id="301062" name="Text Box 6"/>
          <p:cNvSpPr txBox="1">
            <a:spLocks noChangeArrowheads="1"/>
          </p:cNvSpPr>
          <p:nvPr/>
        </p:nvSpPr>
        <p:spPr bwMode="auto">
          <a:xfrm>
            <a:off x="4067175" y="6381750"/>
            <a:ext cx="1441450" cy="215900"/>
          </a:xfrm>
          <a:prstGeom prst="rect">
            <a:avLst/>
          </a:prstGeom>
          <a:noFill/>
          <a:ln w="9525">
            <a:noFill/>
            <a:miter lim="800000"/>
            <a:headEnd/>
            <a:tailEnd/>
          </a:ln>
        </p:spPr>
        <p:txBody>
          <a:bodyPr lIns="0" tIns="0" rIns="0" bIns="0" anchor="b">
            <a:spAutoFit/>
          </a:bodyPr>
          <a:lstStyle/>
          <a:p>
            <a:pPr eaLnBrk="0" hangingPunct="0"/>
            <a:r>
              <a:rPr lang="it-IT" sz="1400" i="1">
                <a:solidFill>
                  <a:schemeClr val="bg1"/>
                </a:solidFill>
              </a:rPr>
              <a:t>  Basaglia, 1968</a:t>
            </a: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dissolve">
                                      <p:cBhvr>
                                        <p:cTn id="11"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advAuto="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105" name="Rectangle 2"/>
          <p:cNvSpPr>
            <a:spLocks noGrp="1" noChangeArrowheads="1"/>
          </p:cNvSpPr>
          <p:nvPr>
            <p:ph type="title"/>
          </p:nvPr>
        </p:nvSpPr>
        <p:spPr>
          <a:xfrm>
            <a:off x="250825" y="282575"/>
            <a:ext cx="8569325" cy="1187450"/>
          </a:xfrm>
        </p:spPr>
        <p:txBody>
          <a:bodyPr lIns="90000" tIns="46800" rIns="90000" bIns="46800"/>
          <a:lstStyle/>
          <a:p>
            <a:pPr defTabSz="449263" eaLnBrk="1" hangingPunct="1">
              <a:lnSpc>
                <a:spcPct val="95000"/>
              </a:lnSpc>
              <a:buClr>
                <a:srgbClr val="FF99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600" b="1" smtClean="0">
                <a:solidFill>
                  <a:srgbClr val="FF9900"/>
                </a:solidFill>
                <a:latin typeface="Times New Roman" pitchFamily="18" charset="0"/>
              </a:rPr>
              <a:t>Nuovi servizi e nuovi interventi</a:t>
            </a:r>
          </a:p>
        </p:txBody>
      </p:sp>
      <p:pic>
        <p:nvPicPr>
          <p:cNvPr id="303106" name="Immagine 3" descr="razionalità negata copertina.jpg"/>
          <p:cNvPicPr>
            <a:picLocks noChangeAspect="1"/>
          </p:cNvPicPr>
          <p:nvPr/>
        </p:nvPicPr>
        <p:blipFill>
          <a:blip r:embed="rId3" cstate="print"/>
          <a:srcRect/>
          <a:stretch>
            <a:fillRect/>
          </a:stretch>
        </p:blipFill>
        <p:spPr bwMode="auto">
          <a:xfrm>
            <a:off x="539750" y="1773238"/>
            <a:ext cx="2540000" cy="4305300"/>
          </a:xfrm>
          <a:prstGeom prst="rect">
            <a:avLst/>
          </a:prstGeom>
          <a:noFill/>
          <a:ln w="9525">
            <a:noFill/>
            <a:miter lim="800000"/>
            <a:headEnd/>
            <a:tailEnd/>
          </a:ln>
        </p:spPr>
      </p:pic>
      <p:sp>
        <p:nvSpPr>
          <p:cNvPr id="303107" name="Text Box 6"/>
          <p:cNvSpPr txBox="1">
            <a:spLocks noChangeArrowheads="1"/>
          </p:cNvSpPr>
          <p:nvPr/>
        </p:nvSpPr>
        <p:spPr bwMode="auto">
          <a:xfrm>
            <a:off x="539750" y="6196013"/>
            <a:ext cx="2447925" cy="215900"/>
          </a:xfrm>
          <a:prstGeom prst="rect">
            <a:avLst/>
          </a:prstGeom>
          <a:noFill/>
          <a:ln w="9525">
            <a:noFill/>
            <a:miter lim="800000"/>
            <a:headEnd/>
            <a:tailEnd/>
          </a:ln>
        </p:spPr>
        <p:txBody>
          <a:bodyPr lIns="0" tIns="0" rIns="0" bIns="0" anchor="b">
            <a:spAutoFit/>
          </a:bodyPr>
          <a:lstStyle/>
          <a:p>
            <a:pPr eaLnBrk="0" hangingPunct="0"/>
            <a:r>
              <a:rPr lang="it-IT" sz="1400" i="1">
                <a:solidFill>
                  <a:schemeClr val="bg1"/>
                </a:solidFill>
              </a:rPr>
              <a:t>Corbellini &amp; Jervis, 2008</a:t>
            </a:r>
          </a:p>
        </p:txBody>
      </p:sp>
      <p:sp>
        <p:nvSpPr>
          <p:cNvPr id="7" name="Text Box 3"/>
          <p:cNvSpPr txBox="1">
            <a:spLocks noChangeArrowheads="1"/>
          </p:cNvSpPr>
          <p:nvPr/>
        </p:nvSpPr>
        <p:spPr bwMode="auto">
          <a:xfrm>
            <a:off x="3203575" y="1773238"/>
            <a:ext cx="5256213" cy="1381125"/>
          </a:xfrm>
          <a:prstGeom prst="rect">
            <a:avLst/>
          </a:prstGeom>
          <a:noFill/>
          <a:ln w="9525">
            <a:noFill/>
            <a:miter lim="800000"/>
            <a:headEnd/>
            <a:tailEnd/>
          </a:ln>
        </p:spPr>
        <p:txBody>
          <a:bodyPr lIns="90000" tIns="46800" rIns="90000" bIns="46800">
            <a:spAutoFit/>
          </a:bodyPr>
          <a:lstStyle/>
          <a:p>
            <a:pPr marL="466725" indent="-466725">
              <a:lnSpc>
                <a:spcPts val="3500"/>
              </a:lnSpc>
              <a:spcBef>
                <a:spcPts val="500"/>
              </a:spcBef>
              <a:buClr>
                <a:srgbClr val="FFFF00"/>
              </a:buClr>
              <a:buSzPct val="80000"/>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     </a:t>
            </a:r>
            <a:r>
              <a:rPr lang="it-IT" sz="2000" i="1">
                <a:solidFill>
                  <a:srgbClr val="FFFFFF"/>
                </a:solidFill>
                <a:latin typeface="Verdana" pitchFamily="34" charset="0"/>
              </a:rPr>
              <a:t>Tra gli eventi che in Italia - in età contemporanea - hanno riscosso risonanza internazionale</a:t>
            </a:r>
          </a:p>
        </p:txBody>
      </p:sp>
      <p:sp>
        <p:nvSpPr>
          <p:cNvPr id="8" name="Text Box 3"/>
          <p:cNvSpPr txBox="1">
            <a:spLocks noChangeArrowheads="1"/>
          </p:cNvSpPr>
          <p:nvPr/>
        </p:nvSpPr>
        <p:spPr bwMode="auto">
          <a:xfrm>
            <a:off x="3708400" y="3357563"/>
            <a:ext cx="5040313" cy="1568450"/>
          </a:xfrm>
          <a:prstGeom prst="rect">
            <a:avLst/>
          </a:prstGeom>
          <a:noFill/>
          <a:ln w="9525">
            <a:noFill/>
            <a:miter lim="800000"/>
            <a:headEnd/>
            <a:tailEnd/>
          </a:ln>
        </p:spPr>
        <p:txBody>
          <a:bodyPr lIns="90000" tIns="46800" rIns="90000" bIns="46800">
            <a:spAutoFit/>
          </a:bodyPr>
          <a:lstStyle/>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Lotta contro la malaria</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Campagna contro la talassemia</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Chiusura dei manicomi</a:t>
            </a:r>
          </a:p>
        </p:txBody>
      </p:sp>
      <p:sp>
        <p:nvSpPr>
          <p:cNvPr id="299015" name="Rettangolo 78"/>
          <p:cNvSpPr>
            <a:spLocks noChangeArrowheads="1"/>
          </p:cNvSpPr>
          <p:nvPr/>
        </p:nvSpPr>
        <p:spPr bwMode="auto">
          <a:xfrm>
            <a:off x="3492500" y="5300663"/>
            <a:ext cx="5473700" cy="1292225"/>
          </a:xfrm>
          <a:prstGeom prst="rect">
            <a:avLst/>
          </a:prstGeom>
          <a:noFill/>
          <a:ln w="9525">
            <a:solidFill>
              <a:srgbClr val="FF00FF"/>
            </a:solidFill>
            <a:miter lim="800000"/>
            <a:headEnd/>
            <a:tailEnd/>
          </a:ln>
        </p:spPr>
        <p:txBody>
          <a:bodyPr>
            <a:spAutoFit/>
          </a:bodyPr>
          <a:lstStyle/>
          <a:p>
            <a:r>
              <a:rPr lang="it-IT" sz="1300">
                <a:solidFill>
                  <a:schemeClr val="bg1"/>
                </a:solidFill>
              </a:rPr>
              <a:t>De Girolamo. </a:t>
            </a:r>
            <a:r>
              <a:rPr lang="it-IT" sz="1300" b="1">
                <a:solidFill>
                  <a:schemeClr val="bg1"/>
                </a:solidFill>
              </a:rPr>
              <a:t>Italian psychiatry and reform law. A review of the international literature</a:t>
            </a:r>
            <a:r>
              <a:rPr lang="it-IT" sz="1300">
                <a:solidFill>
                  <a:schemeClr val="bg1"/>
                </a:solidFill>
              </a:rPr>
              <a:t>. International Journal of Social Psychiatry, 35;21-7 (1989)</a:t>
            </a:r>
          </a:p>
          <a:p>
            <a:r>
              <a:rPr lang="it-IT" sz="1300">
                <a:solidFill>
                  <a:schemeClr val="bg1"/>
                </a:solidFill>
              </a:rPr>
              <a:t>De Girolamo et al. </a:t>
            </a:r>
            <a:r>
              <a:rPr lang="it-IT" sz="1300" b="1">
                <a:solidFill>
                  <a:schemeClr val="bg1"/>
                </a:solidFill>
              </a:rPr>
              <a:t>The current state of mental health care in Italy. Problems, perspectives, and lessons to learn</a:t>
            </a:r>
            <a:r>
              <a:rPr lang="it-IT" sz="1300">
                <a:solidFill>
                  <a:schemeClr val="bg1"/>
                </a:solidFill>
              </a:rPr>
              <a:t>. European Archive of Psychiatry and Clinical Neurosciences, 257;83-91 (2007)</a:t>
            </a: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dissolve">
                                      <p:cBhvr>
                                        <p:cTn id="7" dur="500"/>
                                        <p:tgtEl>
                                          <p:spTgt spid="7">
                                            <p:txEl>
                                              <p:pRg st="0" end="0"/>
                                            </p:txEl>
                                          </p:spTgt>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animEffect transition="in" filter="dissolve">
                                      <p:cBhvr>
                                        <p:cTn id="11" dur="500"/>
                                        <p:tgtEl>
                                          <p:spTgt spid="8">
                                            <p:txEl>
                                              <p:pRg st="0" end="0"/>
                                            </p:txEl>
                                          </p:spTgt>
                                        </p:tgtEl>
                                      </p:cBhvr>
                                    </p:animEffect>
                                  </p:childTnLst>
                                </p:cTn>
                              </p:par>
                            </p:childTnLst>
                          </p:cTn>
                        </p:par>
                        <p:par>
                          <p:cTn id="12" fill="hold">
                            <p:stCondLst>
                              <p:cond delay="1000"/>
                            </p:stCondLst>
                            <p:childTnLst>
                              <p:par>
                                <p:cTn id="13" presetID="9" presetClass="entr" presetSubtype="0" fill="hold" grpId="0" nodeType="afterEffect">
                                  <p:stCondLst>
                                    <p:cond delay="0"/>
                                  </p:stCondLst>
                                  <p:childTnLst>
                                    <p:set>
                                      <p:cBhvr>
                                        <p:cTn id="14" dur="1" fill="hold">
                                          <p:stCondLst>
                                            <p:cond delay="0"/>
                                          </p:stCondLst>
                                        </p:cTn>
                                        <p:tgtEl>
                                          <p:spTgt spid="8">
                                            <p:txEl>
                                              <p:pRg st="1" end="1"/>
                                            </p:txEl>
                                          </p:spTgt>
                                        </p:tgtEl>
                                        <p:attrNameLst>
                                          <p:attrName>style.visibility</p:attrName>
                                        </p:attrNameLst>
                                      </p:cBhvr>
                                      <p:to>
                                        <p:strVal val="visible"/>
                                      </p:to>
                                    </p:set>
                                    <p:animEffect transition="in" filter="dissolve">
                                      <p:cBhvr>
                                        <p:cTn id="15" dur="500"/>
                                        <p:tgtEl>
                                          <p:spTgt spid="8">
                                            <p:txEl>
                                              <p:pRg st="1" end="1"/>
                                            </p:txEl>
                                          </p:spTgt>
                                        </p:tgtEl>
                                      </p:cBhvr>
                                    </p:animEffect>
                                  </p:childTnLst>
                                </p:cTn>
                              </p:par>
                            </p:childTnLst>
                          </p:cTn>
                        </p:par>
                        <p:par>
                          <p:cTn id="16" fill="hold">
                            <p:stCondLst>
                              <p:cond delay="1500"/>
                            </p:stCondLst>
                            <p:childTnLst>
                              <p:par>
                                <p:cTn id="17" presetID="9" presetClass="entr" presetSubtype="0" fill="hold" grpId="0" nodeType="after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animEffect transition="in" filter="dissolve">
                                      <p:cBhvr>
                                        <p:cTn id="19" dur="500"/>
                                        <p:tgtEl>
                                          <p:spTgt spid="8">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grpId="0" nodeType="clickEffect">
                                  <p:stCondLst>
                                    <p:cond delay="0"/>
                                  </p:stCondLst>
                                  <p:childTnLst>
                                    <p:set>
                                      <p:cBhvr>
                                        <p:cTn id="23" dur="1" fill="hold">
                                          <p:stCondLst>
                                            <p:cond delay="0"/>
                                          </p:stCondLst>
                                        </p:cTn>
                                        <p:tgtEl>
                                          <p:spTgt spid="299015"/>
                                        </p:tgtEl>
                                        <p:attrNameLst>
                                          <p:attrName>style.visibility</p:attrName>
                                        </p:attrNameLst>
                                      </p:cBhvr>
                                      <p:to>
                                        <p:strVal val="visible"/>
                                      </p:to>
                                    </p:set>
                                    <p:animEffect transition="in" filter="dissolve">
                                      <p:cBhvr>
                                        <p:cTn id="24" dur="500"/>
                                        <p:tgtEl>
                                          <p:spTgt spid="2990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utoUpdateAnimBg="0" advAuto="0"/>
      <p:bldP spid="8" grpId="0" build="p" autoUpdateAnimBg="0" advAuto="0"/>
      <p:bldP spid="299015" grpId="0" animBg="1"/>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5153" name="Rectangle 2"/>
          <p:cNvSpPr>
            <a:spLocks noGrp="1" noChangeArrowheads="1"/>
          </p:cNvSpPr>
          <p:nvPr>
            <p:ph type="title"/>
          </p:nvPr>
        </p:nvSpPr>
        <p:spPr>
          <a:xfrm>
            <a:off x="474663" y="304800"/>
            <a:ext cx="8194675" cy="990600"/>
          </a:xfrm>
        </p:spPr>
        <p:txBody>
          <a:bodyPr/>
          <a:lstStyle/>
          <a:p>
            <a:r>
              <a:rPr lang="it-IT" sz="3700" b="1" smtClean="0">
                <a:solidFill>
                  <a:srgbClr val="FF9900"/>
                </a:solidFill>
                <a:latin typeface="Times New Roman" pitchFamily="18" charset="0"/>
              </a:rPr>
              <a:t>La vergogna degli stati</a:t>
            </a:r>
            <a:endParaRPr lang="en-US" sz="3700" b="1" smtClean="0">
              <a:solidFill>
                <a:srgbClr val="FF9900"/>
              </a:solidFill>
              <a:latin typeface="Times New Roman" pitchFamily="18" charset="0"/>
            </a:endParaRPr>
          </a:p>
        </p:txBody>
      </p:sp>
      <p:sp>
        <p:nvSpPr>
          <p:cNvPr id="305154" name="Rectangle 3"/>
          <p:cNvSpPr>
            <a:spLocks noChangeArrowheads="1"/>
          </p:cNvSpPr>
          <p:nvPr/>
        </p:nvSpPr>
        <p:spPr bwMode="auto">
          <a:xfrm>
            <a:off x="468313" y="4221163"/>
            <a:ext cx="8382000" cy="442912"/>
          </a:xfrm>
          <a:prstGeom prst="rect">
            <a:avLst/>
          </a:prstGeom>
          <a:noFill/>
          <a:ln w="12700">
            <a:noFill/>
            <a:miter lim="800000"/>
            <a:headEnd/>
            <a:tailEnd/>
          </a:ln>
        </p:spPr>
        <p:txBody>
          <a:bodyPr>
            <a:spAutoFit/>
          </a:bodyPr>
          <a:lstStyle/>
          <a:p>
            <a:pPr marL="476250" indent="-476250" defTabSz="762000">
              <a:lnSpc>
                <a:spcPct val="115000"/>
              </a:lnSpc>
              <a:spcBef>
                <a:spcPct val="50000"/>
              </a:spcBef>
              <a:buClr>
                <a:srgbClr val="FFFF00"/>
              </a:buClr>
              <a:buSzPct val="75000"/>
              <a:buFont typeface="Wingdings" pitchFamily="2" charset="2"/>
              <a:buChar char="n"/>
            </a:pPr>
            <a:endParaRPr lang="it-IT" altLang="en-US" sz="2000">
              <a:solidFill>
                <a:srgbClr val="FFFFFF"/>
              </a:solidFill>
              <a:latin typeface="Verdana" pitchFamily="34" charset="0"/>
            </a:endParaRPr>
          </a:p>
        </p:txBody>
      </p:sp>
      <p:sp>
        <p:nvSpPr>
          <p:cNvPr id="507908" name="Text Box 4"/>
          <p:cNvSpPr txBox="1">
            <a:spLocks noChangeArrowheads="1"/>
          </p:cNvSpPr>
          <p:nvPr/>
        </p:nvSpPr>
        <p:spPr bwMode="auto">
          <a:xfrm>
            <a:off x="250825" y="1341438"/>
            <a:ext cx="8642350" cy="1941512"/>
          </a:xfrm>
          <a:prstGeom prst="rect">
            <a:avLst/>
          </a:prstGeom>
          <a:noFill/>
          <a:ln w="9525">
            <a:noFill/>
            <a:miter lim="800000"/>
            <a:headEnd/>
            <a:tailEnd/>
          </a:ln>
        </p:spPr>
        <p:txBody>
          <a:bodyPr lIns="90000" tIns="46800" rIns="90000" bIns="46800">
            <a:spAutoFit/>
          </a:bodyPr>
          <a:lstStyle/>
          <a:p>
            <a:pPr marL="466725" indent="-466725">
              <a:lnSpc>
                <a:spcPts val="36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chemeClr val="bg1"/>
                </a:solidFill>
                <a:latin typeface="Verdana" pitchFamily="34" charset="0"/>
              </a:rPr>
              <a:t>Dopo la fine della 2a guerra mondiale, prima  grazie al magazine </a:t>
            </a:r>
            <a:r>
              <a:rPr lang="it-IT" sz="2000" i="1">
                <a:solidFill>
                  <a:schemeClr val="bg1"/>
                </a:solidFill>
                <a:latin typeface="Verdana" pitchFamily="34" charset="0"/>
              </a:rPr>
              <a:t>Life</a:t>
            </a:r>
            <a:r>
              <a:rPr lang="it-IT" sz="2000">
                <a:solidFill>
                  <a:schemeClr val="bg1"/>
                </a:solidFill>
                <a:latin typeface="Verdana" pitchFamily="34" charset="0"/>
              </a:rPr>
              <a:t> (1946) e poi al libro del giornalista </a:t>
            </a:r>
            <a:r>
              <a:rPr lang="it-IT" sz="2000" i="1">
                <a:solidFill>
                  <a:schemeClr val="bg1"/>
                </a:solidFill>
                <a:latin typeface="Verdana" pitchFamily="34" charset="0"/>
              </a:rPr>
              <a:t>Albert Deutsch</a:t>
            </a:r>
            <a:r>
              <a:rPr lang="it-IT" sz="2000">
                <a:solidFill>
                  <a:schemeClr val="bg1"/>
                </a:solidFill>
                <a:latin typeface="Verdana" pitchFamily="34" charset="0"/>
              </a:rPr>
              <a:t> “The Shame of the States” (1948), gli americani scoprono le condizioni degli ospedali psichiatrici statali</a:t>
            </a:r>
          </a:p>
        </p:txBody>
      </p:sp>
      <p:sp>
        <p:nvSpPr>
          <p:cNvPr id="507909" name="Text Box 5"/>
          <p:cNvSpPr txBox="1">
            <a:spLocks noChangeArrowheads="1"/>
          </p:cNvSpPr>
          <p:nvPr/>
        </p:nvSpPr>
        <p:spPr bwMode="auto">
          <a:xfrm>
            <a:off x="323850" y="3500438"/>
            <a:ext cx="8497888" cy="2898775"/>
          </a:xfrm>
          <a:prstGeom prst="rect">
            <a:avLst/>
          </a:prstGeom>
          <a:noFill/>
          <a:ln w="9525">
            <a:noFill/>
            <a:miter lim="800000"/>
            <a:headEnd/>
            <a:tailEnd/>
          </a:ln>
        </p:spPr>
        <p:txBody>
          <a:bodyPr lIns="90000" tIns="46800" rIns="90000" bIns="46800">
            <a:spAutoFit/>
          </a:bodyPr>
          <a:lstStyle/>
          <a:p>
            <a:pPr marL="466725" indent="-466725">
              <a:lnSpc>
                <a:spcPts val="36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chemeClr val="bg1"/>
                </a:solidFill>
                <a:latin typeface="Verdana" pitchFamily="34" charset="0"/>
              </a:rPr>
              <a:t>Ciò da inizio a movimento di riforma e crea le premesse per la nascita nel ‘56 della Joint Commission (APA e AMA) on Mental Health</a:t>
            </a:r>
          </a:p>
          <a:p>
            <a:pPr marL="466725" indent="-466725">
              <a:lnSpc>
                <a:spcPts val="36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chemeClr val="bg1"/>
                </a:solidFill>
                <a:latin typeface="Verdana" pitchFamily="34" charset="0"/>
              </a:rPr>
              <a:t>Il rapporto della Joint Commission è alla base del messaggio speciale del presidente J.F. Kennedy al Congresso, che approvò nel 1963 il Community Mental Health Act</a:t>
            </a:r>
          </a:p>
        </p:txBody>
      </p:sp>
      <p:pic>
        <p:nvPicPr>
          <p:cNvPr id="7" name="Picture 6" descr="Shame of the States"/>
          <p:cNvPicPr>
            <a:picLocks noChangeAspect="1" noChangeArrowheads="1"/>
          </p:cNvPicPr>
          <p:nvPr/>
        </p:nvPicPr>
        <p:blipFill>
          <a:blip r:embed="rId3" cstate="print"/>
          <a:srcRect/>
          <a:stretch>
            <a:fillRect/>
          </a:stretch>
        </p:blipFill>
        <p:spPr bwMode="auto">
          <a:xfrm>
            <a:off x="4572000" y="188913"/>
            <a:ext cx="4367213" cy="3587750"/>
          </a:xfrm>
          <a:prstGeom prst="rect">
            <a:avLst/>
          </a:prstGeom>
          <a:noFill/>
          <a:ln w="44450">
            <a:solidFill>
              <a:srgbClr val="FF6600"/>
            </a:solidFill>
            <a:miter lim="800000"/>
            <a:headEnd/>
            <a:tailEnd/>
          </a:ln>
        </p:spPr>
      </p:pic>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07908">
                                            <p:txEl>
                                              <p:pRg st="0" end="0"/>
                                            </p:txEl>
                                          </p:spTgt>
                                        </p:tgtEl>
                                        <p:attrNameLst>
                                          <p:attrName>style.visibility</p:attrName>
                                        </p:attrNameLst>
                                      </p:cBhvr>
                                      <p:to>
                                        <p:strVal val="visible"/>
                                      </p:to>
                                    </p:set>
                                    <p:animEffect transition="in" filter="dissolve">
                                      <p:cBhvr>
                                        <p:cTn id="7" dur="500"/>
                                        <p:tgtEl>
                                          <p:spTgt spid="50790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07909">
                                            <p:txEl>
                                              <p:pRg st="0" end="0"/>
                                            </p:txEl>
                                          </p:spTgt>
                                        </p:tgtEl>
                                        <p:attrNameLst>
                                          <p:attrName>style.visibility</p:attrName>
                                        </p:attrNameLst>
                                      </p:cBhvr>
                                      <p:to>
                                        <p:strVal val="visible"/>
                                      </p:to>
                                    </p:set>
                                    <p:animEffect transition="in" filter="dissolve">
                                      <p:cBhvr>
                                        <p:cTn id="12" dur="500"/>
                                        <p:tgtEl>
                                          <p:spTgt spid="507909">
                                            <p:txEl>
                                              <p:pRg st="0" end="0"/>
                                            </p:txEl>
                                          </p:spTgt>
                                        </p:tgtEl>
                                      </p:cBhvr>
                                    </p:animEffect>
                                  </p:childTnLst>
                                </p:cTn>
                              </p:par>
                            </p:childTnLst>
                          </p:cTn>
                        </p:par>
                        <p:par>
                          <p:cTn id="13" fill="hold">
                            <p:stCondLst>
                              <p:cond delay="500"/>
                            </p:stCondLst>
                            <p:childTnLst>
                              <p:par>
                                <p:cTn id="14" presetID="9" presetClass="entr" presetSubtype="0" fill="hold" grpId="0" nodeType="afterEffect">
                                  <p:stCondLst>
                                    <p:cond delay="0"/>
                                  </p:stCondLst>
                                  <p:childTnLst>
                                    <p:set>
                                      <p:cBhvr>
                                        <p:cTn id="15" dur="1" fill="hold">
                                          <p:stCondLst>
                                            <p:cond delay="0"/>
                                          </p:stCondLst>
                                        </p:cTn>
                                        <p:tgtEl>
                                          <p:spTgt spid="507909">
                                            <p:txEl>
                                              <p:pRg st="1" end="1"/>
                                            </p:txEl>
                                          </p:spTgt>
                                        </p:tgtEl>
                                        <p:attrNameLst>
                                          <p:attrName>style.visibility</p:attrName>
                                        </p:attrNameLst>
                                      </p:cBhvr>
                                      <p:to>
                                        <p:strVal val="visible"/>
                                      </p:to>
                                    </p:set>
                                    <p:animEffect transition="in" filter="dissolve">
                                      <p:cBhvr>
                                        <p:cTn id="16" dur="500"/>
                                        <p:tgtEl>
                                          <p:spTgt spid="507909">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Effect transition="in" filter="fade">
                                      <p:cBhvr>
                                        <p:cTn id="2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7908" grpId="0" build="p" autoUpdateAnimBg="0" advAuto="0"/>
      <p:bldP spid="507909" grpId="0" build="p" autoUpdateAnimBg="0" advAuto="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01" name="Rectangle 2"/>
          <p:cNvSpPr>
            <a:spLocks noGrp="1" noChangeArrowheads="1"/>
          </p:cNvSpPr>
          <p:nvPr>
            <p:ph type="title" idx="4294967295"/>
          </p:nvPr>
        </p:nvSpPr>
        <p:spPr>
          <a:xfrm>
            <a:off x="1187450" y="1341438"/>
            <a:ext cx="6846888" cy="3722687"/>
          </a:xfrm>
        </p:spPr>
        <p:txBody>
          <a:bodyPr lIns="90000" tIns="46800" rIns="90000" bIns="46800"/>
          <a:lstStyle/>
          <a:p>
            <a:pPr defTabSz="449263" eaLnBrk="1" hangingPunct="1">
              <a:buClr>
                <a:srgbClr val="FF9900"/>
              </a:buClr>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it-IT" sz="4100" b="1" smtClean="0">
              <a:solidFill>
                <a:srgbClr val="FF9900"/>
              </a:solidFill>
              <a:latin typeface="Times New Roman" pitchFamily="18" charset="0"/>
            </a:endParaRPr>
          </a:p>
        </p:txBody>
      </p:sp>
      <p:pic>
        <p:nvPicPr>
          <p:cNvPr id="307202" name="Picture 3" descr="THORAZINE Chlorpromazine AD_patients hospitalized for many years are now at home"/>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8" name="Rectangle 4"/>
          <p:cNvSpPr>
            <a:spLocks noChangeArrowheads="1"/>
          </p:cNvSpPr>
          <p:nvPr/>
        </p:nvSpPr>
        <p:spPr bwMode="auto">
          <a:xfrm>
            <a:off x="1835150" y="1998663"/>
            <a:ext cx="6553200" cy="1187450"/>
          </a:xfrm>
          <a:prstGeom prst="rect">
            <a:avLst/>
          </a:prstGeom>
          <a:noFill/>
          <a:ln w="9525">
            <a:noFill/>
            <a:miter lim="800000"/>
            <a:headEnd/>
            <a:tailEnd/>
          </a:ln>
        </p:spPr>
        <p:txBody>
          <a:bodyPr anchor="ctr">
            <a:spAutoFit/>
          </a:bodyPr>
          <a:lstStyle/>
          <a:p>
            <a:r>
              <a:rPr lang="en-NZ" b="1">
                <a:solidFill>
                  <a:srgbClr val="FFFF00"/>
                </a:solidFill>
              </a:rPr>
              <a:t>1956 THORAZINE (Chlorpromazine) AD, "patients hospitalized for many years are now at home"</a:t>
            </a:r>
            <a:r>
              <a:rPr lang="en-NZ">
                <a:solidFill>
                  <a:srgbClr val="000000"/>
                </a:solidFill>
              </a:rPr>
              <a:t> </a:t>
            </a: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ssolv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9249" name="Rectangle 2"/>
          <p:cNvSpPr>
            <a:spLocks noGrp="1" noChangeArrowheads="1"/>
          </p:cNvSpPr>
          <p:nvPr>
            <p:ph type="title" idx="4294967295"/>
          </p:nvPr>
        </p:nvSpPr>
        <p:spPr>
          <a:xfrm>
            <a:off x="684213" y="549275"/>
            <a:ext cx="7704137" cy="2921000"/>
          </a:xfrm>
        </p:spPr>
        <p:txBody>
          <a:bodyPr lIns="90000" tIns="46800" rIns="90000" bIns="46800"/>
          <a:lstStyle/>
          <a:p>
            <a:pPr defTabSz="449263" eaLnBrk="1" hangingPunct="1">
              <a:buClr>
                <a:srgbClr val="FF99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2600" b="1" smtClean="0">
                <a:solidFill>
                  <a:srgbClr val="FF9900"/>
                </a:solidFill>
                <a:latin typeface="Times New Roman" pitchFamily="18" charset="0"/>
              </a:rPr>
              <a:t>La chiusura degli ospedali psichiatrici </a:t>
            </a:r>
            <a:br>
              <a:rPr lang="it-IT" sz="2600" b="1" smtClean="0">
                <a:solidFill>
                  <a:srgbClr val="FF9900"/>
                </a:solidFill>
                <a:latin typeface="Times New Roman" pitchFamily="18" charset="0"/>
              </a:rPr>
            </a:br>
            <a:r>
              <a:rPr lang="it-IT" sz="2600" b="1" smtClean="0">
                <a:solidFill>
                  <a:srgbClr val="FF9900"/>
                </a:solidFill>
                <a:latin typeface="Times New Roman" pitchFamily="18" charset="0"/>
              </a:rPr>
              <a:t>si è accompagnata al tentativo di modificare il modello di malattia mentale proposto alla società </a:t>
            </a:r>
            <a:r>
              <a:rPr lang="it-IT" sz="2400" b="1" smtClean="0">
                <a:solidFill>
                  <a:srgbClr val="FF9900"/>
                </a:solidFill>
                <a:latin typeface="Times New Roman" pitchFamily="18" charset="0"/>
              </a:rPr>
              <a:t/>
            </a:r>
            <a:br>
              <a:rPr lang="it-IT" sz="2400" b="1" smtClean="0">
                <a:solidFill>
                  <a:srgbClr val="FF9900"/>
                </a:solidFill>
                <a:latin typeface="Times New Roman" pitchFamily="18" charset="0"/>
              </a:rPr>
            </a:br>
            <a:r>
              <a:rPr lang="it-IT" sz="2800" b="1" smtClean="0">
                <a:solidFill>
                  <a:srgbClr val="FF9900"/>
                </a:solidFill>
                <a:latin typeface="Times New Roman" pitchFamily="18" charset="0"/>
              </a:rPr>
              <a:t/>
            </a:r>
            <a:br>
              <a:rPr lang="it-IT" sz="2800" b="1" smtClean="0">
                <a:solidFill>
                  <a:srgbClr val="FF9900"/>
                </a:solidFill>
                <a:latin typeface="Times New Roman" pitchFamily="18" charset="0"/>
              </a:rPr>
            </a:br>
            <a:r>
              <a:rPr lang="it-IT" sz="3200" b="1" smtClean="0">
                <a:solidFill>
                  <a:srgbClr val="FF9900"/>
                </a:solidFill>
                <a:latin typeface="Times New Roman" pitchFamily="18" charset="0"/>
              </a:rPr>
              <a:t/>
            </a:r>
            <a:br>
              <a:rPr lang="it-IT" sz="3200" b="1" smtClean="0">
                <a:solidFill>
                  <a:srgbClr val="FF9900"/>
                </a:solidFill>
                <a:latin typeface="Times New Roman" pitchFamily="18" charset="0"/>
              </a:rPr>
            </a:br>
            <a:endParaRPr lang="it-IT" sz="3200" b="1" smtClean="0">
              <a:solidFill>
                <a:srgbClr val="FF9900"/>
              </a:solidFill>
              <a:latin typeface="Times New Roman" pitchFamily="18" charset="0"/>
            </a:endParaRPr>
          </a:p>
        </p:txBody>
      </p:sp>
      <p:sp>
        <p:nvSpPr>
          <p:cNvPr id="4" name="Text Box 20"/>
          <p:cNvSpPr txBox="1">
            <a:spLocks noChangeArrowheads="1"/>
          </p:cNvSpPr>
          <p:nvPr/>
        </p:nvSpPr>
        <p:spPr bwMode="auto">
          <a:xfrm>
            <a:off x="349250" y="6538913"/>
            <a:ext cx="8470900" cy="258762"/>
          </a:xfrm>
          <a:prstGeom prst="rect">
            <a:avLst/>
          </a:prstGeom>
          <a:noFill/>
          <a:ln w="9525" algn="ctr">
            <a:noFill/>
            <a:miter lim="800000"/>
            <a:headEnd/>
            <a:tailEnd/>
          </a:ln>
        </p:spPr>
        <p:txBody>
          <a:bodyPr lIns="0" rIns="0" anchor="b">
            <a:spAutoFit/>
          </a:bodyPr>
          <a:lstStyle/>
          <a:p>
            <a:pPr algn="r" eaLnBrk="0" hangingPunct="0">
              <a:lnSpc>
                <a:spcPct val="90000"/>
              </a:lnSpc>
            </a:pPr>
            <a:r>
              <a:rPr kumimoji="1" lang="it-IT" sz="1200" i="1" baseline="30000">
                <a:solidFill>
                  <a:srgbClr val="FFFFFF"/>
                </a:solidFill>
                <a:latin typeface="Verdana" pitchFamily="34" charset="0"/>
                <a:ea typeface="MS PGothic" pitchFamily="34" charset="-128"/>
              </a:rPr>
              <a:t>1 </a:t>
            </a:r>
            <a:r>
              <a:rPr kumimoji="1" lang="it-IT" sz="1200" i="1">
                <a:solidFill>
                  <a:srgbClr val="FFFFFF"/>
                </a:solidFill>
                <a:latin typeface="Verdana" pitchFamily="34" charset="0"/>
                <a:ea typeface="MS PGothic" pitchFamily="34" charset="-128"/>
              </a:rPr>
              <a:t>De Martis et al (a cura di), La riforma psichiatrica: il linguaggio dei quotidiani, Franco Angeli, Milano1987</a:t>
            </a:r>
          </a:p>
        </p:txBody>
      </p:sp>
      <p:sp>
        <p:nvSpPr>
          <p:cNvPr id="8" name="Rectangle 2"/>
          <p:cNvSpPr txBox="1">
            <a:spLocks noChangeArrowheads="1"/>
          </p:cNvSpPr>
          <p:nvPr/>
        </p:nvSpPr>
        <p:spPr bwMode="auto">
          <a:xfrm>
            <a:off x="684213" y="2997200"/>
            <a:ext cx="7704137" cy="2921000"/>
          </a:xfrm>
          <a:prstGeom prst="rect">
            <a:avLst/>
          </a:prstGeom>
          <a:noFill/>
          <a:ln w="9525">
            <a:noFill/>
            <a:miter lim="800000"/>
            <a:headEnd/>
            <a:tailEnd/>
          </a:ln>
        </p:spPr>
        <p:txBody>
          <a:bodyPr lIns="90000" tIns="46800" rIns="90000" bIns="46800" anchor="ctr"/>
          <a:lstStyle/>
          <a:p>
            <a:pPr algn="ctr" defTabSz="449263">
              <a:buClr>
                <a:srgbClr val="FF99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it-IT" sz="2800" b="1" kern="0" dirty="0">
                <a:solidFill>
                  <a:srgbClr val="FF9900"/>
                </a:solidFill>
                <a:latin typeface="Times New Roman" pitchFamily="18" charset="0"/>
                <a:ea typeface="+mj-ea"/>
                <a:cs typeface="+mj-cs"/>
              </a:rPr>
              <a:t/>
            </a:r>
            <a:br>
              <a:rPr lang="it-IT" sz="2800" b="1" kern="0" dirty="0">
                <a:solidFill>
                  <a:srgbClr val="FF9900"/>
                </a:solidFill>
                <a:latin typeface="Times New Roman" pitchFamily="18" charset="0"/>
                <a:ea typeface="+mj-ea"/>
                <a:cs typeface="+mj-cs"/>
              </a:rPr>
            </a:br>
            <a:r>
              <a:rPr lang="it-IT" sz="3200" b="1" kern="0" dirty="0">
                <a:solidFill>
                  <a:srgbClr val="FF9900"/>
                </a:solidFill>
                <a:latin typeface="Times New Roman" pitchFamily="18" charset="0"/>
                <a:ea typeface="+mj-ea"/>
                <a:cs typeface="+mj-cs"/>
              </a:rPr>
              <a:t/>
            </a:r>
            <a:br>
              <a:rPr lang="it-IT" sz="3200" b="1" kern="0" dirty="0">
                <a:solidFill>
                  <a:srgbClr val="FF9900"/>
                </a:solidFill>
                <a:latin typeface="Times New Roman" pitchFamily="18" charset="0"/>
                <a:ea typeface="+mj-ea"/>
                <a:cs typeface="+mj-cs"/>
              </a:rPr>
            </a:br>
            <a:r>
              <a:rPr lang="it-IT" sz="2600" b="1" kern="0" dirty="0">
                <a:solidFill>
                  <a:srgbClr val="FF9900"/>
                </a:solidFill>
                <a:latin typeface="Times New Roman" pitchFamily="18" charset="0"/>
                <a:ea typeface="+mj-ea"/>
                <a:cs typeface="+mj-cs"/>
              </a:rPr>
              <a:t>Certamente le strutture murarie non sarebbero cambiate, non vi sarebbe stata l’affermazione della psichiatria territoriale o comunitaria, </a:t>
            </a:r>
            <a:br>
              <a:rPr lang="it-IT" sz="2600" b="1" kern="0" dirty="0">
                <a:solidFill>
                  <a:srgbClr val="FF9900"/>
                </a:solidFill>
                <a:latin typeface="Times New Roman" pitchFamily="18" charset="0"/>
                <a:ea typeface="+mj-ea"/>
                <a:cs typeface="+mj-cs"/>
              </a:rPr>
            </a:br>
            <a:r>
              <a:rPr lang="it-IT" sz="2600" b="1" kern="0" dirty="0">
                <a:solidFill>
                  <a:schemeClr val="bg1"/>
                </a:solidFill>
                <a:latin typeface="Times New Roman" pitchFamily="18" charset="0"/>
                <a:ea typeface="+mj-ea"/>
                <a:cs typeface="+mj-cs"/>
              </a:rPr>
              <a:t>se non ci fosse stato un radicale cambiamento del modo di vedere il malato mentale, </a:t>
            </a:r>
            <a:br>
              <a:rPr lang="it-IT" sz="2600" b="1" kern="0" dirty="0">
                <a:solidFill>
                  <a:schemeClr val="bg1"/>
                </a:solidFill>
                <a:latin typeface="Times New Roman" pitchFamily="18" charset="0"/>
                <a:ea typeface="+mj-ea"/>
                <a:cs typeface="+mj-cs"/>
              </a:rPr>
            </a:br>
            <a:r>
              <a:rPr lang="it-IT" sz="2600" b="1" kern="0" dirty="0">
                <a:solidFill>
                  <a:schemeClr val="bg1"/>
                </a:solidFill>
                <a:latin typeface="Times New Roman" pitchFamily="18" charset="0"/>
                <a:ea typeface="+mj-ea"/>
                <a:cs typeface="+mj-cs"/>
              </a:rPr>
              <a:t>come testimoniato da varie ricerche </a:t>
            </a:r>
            <a:r>
              <a:rPr lang="it-IT" sz="2600" b="1" kern="0" baseline="30000" dirty="0">
                <a:solidFill>
                  <a:schemeClr val="bg1"/>
                </a:solidFill>
                <a:latin typeface="Times New Roman" pitchFamily="18" charset="0"/>
                <a:ea typeface="+mj-ea"/>
                <a:cs typeface="+mj-cs"/>
              </a:rPr>
              <a:t>1</a:t>
            </a:r>
            <a:r>
              <a:rPr lang="it-IT" sz="2600" b="1" kern="0" dirty="0">
                <a:solidFill>
                  <a:schemeClr val="bg1"/>
                </a:solidFill>
                <a:latin typeface="Times New Roman" pitchFamily="18" charset="0"/>
                <a:ea typeface="+mj-ea"/>
                <a:cs typeface="+mj-cs"/>
              </a:rPr>
              <a:t/>
            </a:r>
            <a:br>
              <a:rPr lang="it-IT" sz="2600" b="1" kern="0" dirty="0">
                <a:solidFill>
                  <a:schemeClr val="bg1"/>
                </a:solidFill>
                <a:latin typeface="Times New Roman" pitchFamily="18" charset="0"/>
                <a:ea typeface="+mj-ea"/>
                <a:cs typeface="+mj-cs"/>
              </a:rPr>
            </a:br>
            <a:r>
              <a:rPr lang="it-IT" sz="2600" b="1" kern="0" dirty="0">
                <a:solidFill>
                  <a:schemeClr val="bg1"/>
                </a:solidFill>
                <a:latin typeface="Times New Roman" pitchFamily="18" charset="0"/>
                <a:ea typeface="+mj-ea"/>
                <a:cs typeface="+mj-cs"/>
              </a:rPr>
              <a:t>e dalla concreta realizzazione di pratiche </a:t>
            </a:r>
            <a:br>
              <a:rPr lang="it-IT" sz="2600" b="1" kern="0" dirty="0">
                <a:solidFill>
                  <a:schemeClr val="bg1"/>
                </a:solidFill>
                <a:latin typeface="Times New Roman" pitchFamily="18" charset="0"/>
                <a:ea typeface="+mj-ea"/>
                <a:cs typeface="+mj-cs"/>
              </a:rPr>
            </a:br>
            <a:r>
              <a:rPr lang="it-IT" sz="2600" b="1" kern="0" dirty="0">
                <a:solidFill>
                  <a:schemeClr val="bg1"/>
                </a:solidFill>
                <a:latin typeface="Times New Roman" pitchFamily="18" charset="0"/>
                <a:ea typeface="+mj-ea"/>
                <a:cs typeface="+mj-cs"/>
              </a:rPr>
              <a:t>di trattamento </a:t>
            </a:r>
            <a:r>
              <a:rPr lang="it-IT" sz="2600" b="1" kern="0" dirty="0">
                <a:solidFill>
                  <a:schemeClr val="bg1"/>
                </a:solidFill>
                <a:latin typeface="Times New Roman" pitchFamily="18" charset="0"/>
              </a:rPr>
              <a:t>alternative </a:t>
            </a:r>
            <a:r>
              <a:rPr lang="it-IT" sz="2600" b="1" kern="0" dirty="0">
                <a:solidFill>
                  <a:schemeClr val="bg1"/>
                </a:solidFill>
                <a:latin typeface="Times New Roman" pitchFamily="18" charset="0"/>
                <a:ea typeface="+mj-ea"/>
                <a:cs typeface="+mj-cs"/>
              </a:rPr>
              <a:t/>
            </a:r>
            <a:br>
              <a:rPr lang="it-IT" sz="2600" b="1" kern="0" dirty="0">
                <a:solidFill>
                  <a:schemeClr val="bg1"/>
                </a:solidFill>
                <a:latin typeface="Times New Roman" pitchFamily="18" charset="0"/>
                <a:ea typeface="+mj-ea"/>
                <a:cs typeface="+mj-cs"/>
              </a:rPr>
            </a:br>
            <a:r>
              <a:rPr lang="it-IT" sz="3200" b="1" kern="0" dirty="0">
                <a:solidFill>
                  <a:srgbClr val="FF9900"/>
                </a:solidFill>
                <a:latin typeface="Times New Roman" pitchFamily="18" charset="0"/>
                <a:ea typeface="+mj-ea"/>
                <a:cs typeface="+mj-cs"/>
              </a:rPr>
              <a:t/>
            </a:r>
            <a:br>
              <a:rPr lang="it-IT" sz="3200" b="1" kern="0" dirty="0">
                <a:solidFill>
                  <a:srgbClr val="FF9900"/>
                </a:solidFill>
                <a:latin typeface="Times New Roman" pitchFamily="18" charset="0"/>
                <a:ea typeface="+mj-ea"/>
                <a:cs typeface="+mj-cs"/>
              </a:rPr>
            </a:br>
            <a:endParaRPr lang="it-IT" sz="3200" b="1" kern="0" dirty="0">
              <a:solidFill>
                <a:srgbClr val="FF9900"/>
              </a:solidFill>
              <a:latin typeface="Times New Roman" pitchFamily="18" charset="0"/>
              <a:ea typeface="+mj-ea"/>
              <a:cs typeface="+mj-cs"/>
            </a:endParaRP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ssolve">
                                      <p:cBhvr>
                                        <p:cTn id="7" dur="500"/>
                                        <p:tgtEl>
                                          <p:spTgt spid="8"/>
                                        </p:tgtEl>
                                      </p:cBhvr>
                                    </p:animEffect>
                                  </p:childTnLst>
                                </p:cTn>
                              </p:par>
                              <p:par>
                                <p:cTn id="8" presetID="9"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ssolve">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1297" name="Rectangle 2"/>
          <p:cNvSpPr>
            <a:spLocks noGrp="1" noChangeArrowheads="1"/>
          </p:cNvSpPr>
          <p:nvPr>
            <p:ph type="title" idx="4294967295"/>
          </p:nvPr>
        </p:nvSpPr>
        <p:spPr>
          <a:xfrm>
            <a:off x="1331913" y="2143125"/>
            <a:ext cx="6408737" cy="2921000"/>
          </a:xfrm>
        </p:spPr>
        <p:txBody>
          <a:bodyPr lIns="90000" tIns="46800" rIns="90000" bIns="46800"/>
          <a:lstStyle/>
          <a:p>
            <a:pPr defTabSz="449263" eaLnBrk="1" hangingPunct="1">
              <a:buClr>
                <a:srgbClr val="FF99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200" b="1" smtClean="0">
                <a:solidFill>
                  <a:srgbClr val="FF9900"/>
                </a:solidFill>
                <a:latin typeface="Times New Roman" pitchFamily="18" charset="0"/>
              </a:rPr>
              <a:t>Integrazione della persona nelle sue diverse dimensioni </a:t>
            </a:r>
            <a:br>
              <a:rPr lang="it-IT" sz="3200" b="1" smtClean="0">
                <a:solidFill>
                  <a:srgbClr val="FF9900"/>
                </a:solidFill>
                <a:latin typeface="Times New Roman" pitchFamily="18" charset="0"/>
              </a:rPr>
            </a:br>
            <a:r>
              <a:rPr lang="it-IT" sz="3200" b="1" smtClean="0">
                <a:solidFill>
                  <a:srgbClr val="FF9900"/>
                </a:solidFill>
                <a:latin typeface="Times New Roman" pitchFamily="18" charset="0"/>
              </a:rPr>
              <a:t/>
            </a:r>
            <a:br>
              <a:rPr lang="it-IT" sz="3200" b="1" smtClean="0">
                <a:solidFill>
                  <a:srgbClr val="FF9900"/>
                </a:solidFill>
                <a:latin typeface="Times New Roman" pitchFamily="18" charset="0"/>
              </a:rPr>
            </a:br>
            <a:endParaRPr lang="it-IT" sz="3200" b="1" smtClean="0">
              <a:solidFill>
                <a:srgbClr val="FF9900"/>
              </a:solidFill>
              <a:latin typeface="Times New Roman" pitchFamily="18" charset="0"/>
            </a:endParaRPr>
          </a:p>
        </p:txBody>
      </p:sp>
    </p:spTree>
  </p:cSld>
  <p:clrMapOvr>
    <a:masterClrMapping/>
  </p:clrMapOvr>
  <p:transition>
    <p:strips dir="ru"/>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82" name="Rectangle 2"/>
          <p:cNvSpPr>
            <a:spLocks noGrp="1" noChangeArrowheads="1"/>
          </p:cNvSpPr>
          <p:nvPr>
            <p:ph type="title" idx="4294967295"/>
          </p:nvPr>
        </p:nvSpPr>
        <p:spPr>
          <a:xfrm>
            <a:off x="533400" y="282575"/>
            <a:ext cx="8153400" cy="1187450"/>
          </a:xfrm>
        </p:spPr>
        <p:txBody>
          <a:bodyPr lIns="90000" tIns="46800" rIns="90000" bIns="46800"/>
          <a:lstStyle/>
          <a:p>
            <a:pPr defTabSz="449263" eaLnBrk="1" hangingPunct="1">
              <a:lnSpc>
                <a:spcPct val="95000"/>
              </a:lnSpc>
              <a:buClr>
                <a:srgbClr val="FF9900"/>
              </a:buClr>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600" b="1" smtClean="0">
                <a:solidFill>
                  <a:srgbClr val="FF9900"/>
                </a:solidFill>
                <a:latin typeface="Times New Roman" pitchFamily="18" charset="0"/>
              </a:rPr>
              <a:t>Modello bio-psico-sociale</a:t>
            </a:r>
          </a:p>
        </p:txBody>
      </p:sp>
      <p:sp>
        <p:nvSpPr>
          <p:cNvPr id="532483" name="AutoShape 9"/>
          <p:cNvSpPr>
            <a:spLocks noChangeArrowheads="1"/>
          </p:cNvSpPr>
          <p:nvPr/>
        </p:nvSpPr>
        <p:spPr bwMode="auto">
          <a:xfrm>
            <a:off x="1403350" y="1773238"/>
            <a:ext cx="1439863" cy="792162"/>
          </a:xfrm>
          <a:prstGeom prst="roundRect">
            <a:avLst>
              <a:gd name="adj" fmla="val 16667"/>
            </a:avLst>
          </a:prstGeom>
          <a:gradFill rotWithShape="1">
            <a:gsLst>
              <a:gs pos="0">
                <a:srgbClr val="4790C7"/>
              </a:gs>
              <a:gs pos="100000">
                <a:srgbClr val="21435C"/>
              </a:gs>
            </a:gsLst>
            <a:lin ang="5400000" scaled="1"/>
          </a:gradFill>
          <a:ln w="57150">
            <a:solidFill>
              <a:srgbClr val="89CBEF"/>
            </a:solidFill>
            <a:round/>
            <a:headEnd/>
            <a:tailEnd/>
          </a:ln>
        </p:spPr>
        <p:txBody>
          <a:bodyPr anchor="ctr"/>
          <a:lstStyle/>
          <a:p>
            <a:pPr algn="ctr"/>
            <a:r>
              <a:rPr lang="it-IT" altLang="en-GB" sz="1600" b="1">
                <a:solidFill>
                  <a:schemeClr val="bg1"/>
                </a:solidFill>
                <a:latin typeface="Tahoma" pitchFamily="34" charset="0"/>
              </a:rPr>
              <a:t>Eredità </a:t>
            </a:r>
            <a:endParaRPr lang="it-IT" sz="1600" b="1">
              <a:solidFill>
                <a:schemeClr val="bg1"/>
              </a:solidFill>
              <a:latin typeface="Tahoma" pitchFamily="34" charset="0"/>
            </a:endParaRPr>
          </a:p>
        </p:txBody>
      </p:sp>
      <p:sp>
        <p:nvSpPr>
          <p:cNvPr id="532484" name="AutoShape 9"/>
          <p:cNvSpPr>
            <a:spLocks noChangeArrowheads="1"/>
          </p:cNvSpPr>
          <p:nvPr/>
        </p:nvSpPr>
        <p:spPr bwMode="auto">
          <a:xfrm>
            <a:off x="3779838" y="1773238"/>
            <a:ext cx="1727200" cy="792162"/>
          </a:xfrm>
          <a:prstGeom prst="roundRect">
            <a:avLst>
              <a:gd name="adj" fmla="val 16667"/>
            </a:avLst>
          </a:prstGeom>
          <a:gradFill rotWithShape="1">
            <a:gsLst>
              <a:gs pos="0">
                <a:srgbClr val="4790C7"/>
              </a:gs>
              <a:gs pos="100000">
                <a:srgbClr val="21435C"/>
              </a:gs>
            </a:gsLst>
            <a:lin ang="5400000" scaled="1"/>
          </a:gradFill>
          <a:ln w="57150">
            <a:solidFill>
              <a:srgbClr val="89CBEF"/>
            </a:solidFill>
            <a:round/>
            <a:headEnd/>
            <a:tailEnd/>
          </a:ln>
        </p:spPr>
        <p:txBody>
          <a:bodyPr anchor="ctr"/>
          <a:lstStyle/>
          <a:p>
            <a:pPr algn="ctr"/>
            <a:r>
              <a:rPr lang="it-IT" altLang="en-GB" sz="1600" b="1">
                <a:solidFill>
                  <a:schemeClr val="bg1"/>
                </a:solidFill>
                <a:latin typeface="Tahoma" pitchFamily="34" charset="0"/>
              </a:rPr>
              <a:t>Ambiente di sviluppo</a:t>
            </a:r>
            <a:endParaRPr lang="it-IT" sz="1600" b="1">
              <a:solidFill>
                <a:schemeClr val="bg1"/>
              </a:solidFill>
              <a:latin typeface="Tahoma" pitchFamily="34" charset="0"/>
            </a:endParaRPr>
          </a:p>
        </p:txBody>
      </p:sp>
      <p:sp>
        <p:nvSpPr>
          <p:cNvPr id="532485" name="AutoShape 9"/>
          <p:cNvSpPr>
            <a:spLocks noChangeArrowheads="1"/>
          </p:cNvSpPr>
          <p:nvPr/>
        </p:nvSpPr>
        <p:spPr bwMode="auto">
          <a:xfrm>
            <a:off x="6588125" y="1773238"/>
            <a:ext cx="1439863" cy="792162"/>
          </a:xfrm>
          <a:prstGeom prst="roundRect">
            <a:avLst>
              <a:gd name="adj" fmla="val 16667"/>
            </a:avLst>
          </a:prstGeom>
          <a:gradFill rotWithShape="1">
            <a:gsLst>
              <a:gs pos="0">
                <a:srgbClr val="4790C7"/>
              </a:gs>
              <a:gs pos="100000">
                <a:srgbClr val="21435C"/>
              </a:gs>
            </a:gsLst>
            <a:lin ang="5400000" scaled="1"/>
          </a:gradFill>
          <a:ln w="57150">
            <a:solidFill>
              <a:srgbClr val="89CBEF"/>
            </a:solidFill>
            <a:round/>
            <a:headEnd/>
            <a:tailEnd/>
          </a:ln>
        </p:spPr>
        <p:txBody>
          <a:bodyPr anchor="ctr"/>
          <a:lstStyle/>
          <a:p>
            <a:pPr algn="ctr"/>
            <a:r>
              <a:rPr lang="it-IT" altLang="en-GB" sz="1600" b="1">
                <a:solidFill>
                  <a:schemeClr val="bg1"/>
                </a:solidFill>
                <a:latin typeface="Tahoma" pitchFamily="34" charset="0"/>
              </a:rPr>
              <a:t>Evento avverso </a:t>
            </a:r>
            <a:endParaRPr lang="it-IT" sz="1600" b="1">
              <a:solidFill>
                <a:schemeClr val="bg1"/>
              </a:solidFill>
              <a:latin typeface="Tahoma" pitchFamily="34" charset="0"/>
            </a:endParaRPr>
          </a:p>
        </p:txBody>
      </p:sp>
      <p:sp>
        <p:nvSpPr>
          <p:cNvPr id="532486" name="AutoShape 9"/>
          <p:cNvSpPr>
            <a:spLocks noChangeArrowheads="1"/>
          </p:cNvSpPr>
          <p:nvPr/>
        </p:nvSpPr>
        <p:spPr bwMode="auto">
          <a:xfrm>
            <a:off x="3924300" y="5084763"/>
            <a:ext cx="1439863" cy="792162"/>
          </a:xfrm>
          <a:prstGeom prst="roundRect">
            <a:avLst>
              <a:gd name="adj" fmla="val 16667"/>
            </a:avLst>
          </a:prstGeom>
          <a:gradFill rotWithShape="1">
            <a:gsLst>
              <a:gs pos="0">
                <a:srgbClr val="4790C7"/>
              </a:gs>
              <a:gs pos="100000">
                <a:srgbClr val="21435C"/>
              </a:gs>
            </a:gsLst>
            <a:lin ang="5400000" scaled="1"/>
          </a:gradFill>
          <a:ln w="57150">
            <a:solidFill>
              <a:srgbClr val="89CBEF"/>
            </a:solidFill>
            <a:round/>
            <a:headEnd/>
            <a:tailEnd/>
          </a:ln>
        </p:spPr>
        <p:txBody>
          <a:bodyPr anchor="ctr"/>
          <a:lstStyle/>
          <a:p>
            <a:pPr algn="ctr"/>
            <a:r>
              <a:rPr lang="it-IT" sz="1600" b="1">
                <a:solidFill>
                  <a:schemeClr val="bg1"/>
                </a:solidFill>
                <a:latin typeface="Tahoma" pitchFamily="34" charset="0"/>
              </a:rPr>
              <a:t>Malattia</a:t>
            </a:r>
          </a:p>
        </p:txBody>
      </p:sp>
      <p:sp>
        <p:nvSpPr>
          <p:cNvPr id="532487" name="AutoShape 10"/>
          <p:cNvSpPr>
            <a:spLocks noChangeArrowheads="1"/>
          </p:cNvSpPr>
          <p:nvPr/>
        </p:nvSpPr>
        <p:spPr bwMode="auto">
          <a:xfrm rot="10800000" flipV="1">
            <a:off x="4067175" y="4005263"/>
            <a:ext cx="2808288" cy="1009650"/>
          </a:xfrm>
          <a:prstGeom prst="curvedDownArrow">
            <a:avLst>
              <a:gd name="adj1" fmla="val 55629"/>
              <a:gd name="adj2" fmla="val 111258"/>
              <a:gd name="adj3" fmla="val 33333"/>
            </a:avLst>
          </a:prstGeom>
          <a:solidFill>
            <a:schemeClr val="accent1"/>
          </a:solidFill>
          <a:ln w="9525">
            <a:solidFill>
              <a:schemeClr val="tx1"/>
            </a:solidFill>
            <a:miter lim="800000"/>
            <a:headEnd/>
            <a:tailEnd/>
          </a:ln>
        </p:spPr>
        <p:txBody>
          <a:bodyPr wrap="none" anchor="ctr"/>
          <a:lstStyle/>
          <a:p>
            <a:endParaRPr lang="it-IT" sz="1600">
              <a:latin typeface="Curlz MT" pitchFamily="82" charset="0"/>
            </a:endParaRPr>
          </a:p>
        </p:txBody>
      </p:sp>
      <p:sp>
        <p:nvSpPr>
          <p:cNvPr id="532488" name="AutoShape 9"/>
          <p:cNvSpPr>
            <a:spLocks noChangeArrowheads="1"/>
          </p:cNvSpPr>
          <p:nvPr/>
        </p:nvSpPr>
        <p:spPr bwMode="auto">
          <a:xfrm>
            <a:off x="6300788" y="4652963"/>
            <a:ext cx="1944687" cy="792162"/>
          </a:xfrm>
          <a:prstGeom prst="roundRect">
            <a:avLst>
              <a:gd name="adj" fmla="val 16667"/>
            </a:avLst>
          </a:prstGeom>
          <a:gradFill rotWithShape="1">
            <a:gsLst>
              <a:gs pos="0">
                <a:srgbClr val="4790C7"/>
              </a:gs>
              <a:gs pos="100000">
                <a:srgbClr val="21435C"/>
              </a:gs>
            </a:gsLst>
            <a:lin ang="5400000" scaled="1"/>
          </a:gradFill>
          <a:ln w="57150">
            <a:solidFill>
              <a:srgbClr val="89CBEF"/>
            </a:solidFill>
            <a:round/>
            <a:headEnd/>
            <a:tailEnd/>
          </a:ln>
        </p:spPr>
        <p:txBody>
          <a:bodyPr anchor="ctr"/>
          <a:lstStyle/>
          <a:p>
            <a:pPr algn="ctr"/>
            <a:r>
              <a:rPr lang="it-IT" altLang="en-GB" sz="1600" b="1">
                <a:solidFill>
                  <a:schemeClr val="bg1"/>
                </a:solidFill>
                <a:latin typeface="Tahoma" pitchFamily="34" charset="0"/>
              </a:rPr>
              <a:t>Evento di vita stressante</a:t>
            </a:r>
            <a:endParaRPr lang="it-IT" sz="1600" b="1">
              <a:solidFill>
                <a:schemeClr val="bg1"/>
              </a:solidFill>
              <a:latin typeface="Tahoma" pitchFamily="34" charset="0"/>
            </a:endParaRPr>
          </a:p>
        </p:txBody>
      </p:sp>
      <p:sp>
        <p:nvSpPr>
          <p:cNvPr id="532489" name="AutoShape 9"/>
          <p:cNvSpPr>
            <a:spLocks noChangeArrowheads="1"/>
          </p:cNvSpPr>
          <p:nvPr/>
        </p:nvSpPr>
        <p:spPr bwMode="auto">
          <a:xfrm>
            <a:off x="3419475" y="3357563"/>
            <a:ext cx="2663825" cy="792162"/>
          </a:xfrm>
          <a:prstGeom prst="roundRect">
            <a:avLst>
              <a:gd name="adj" fmla="val 16667"/>
            </a:avLst>
          </a:prstGeom>
          <a:gradFill rotWithShape="1">
            <a:gsLst>
              <a:gs pos="0">
                <a:srgbClr val="4790C7"/>
              </a:gs>
              <a:gs pos="100000">
                <a:srgbClr val="21435C"/>
              </a:gs>
            </a:gsLst>
            <a:lin ang="5400000" scaled="1"/>
          </a:gradFill>
          <a:ln w="57150">
            <a:solidFill>
              <a:srgbClr val="89CBEF"/>
            </a:solidFill>
            <a:round/>
            <a:headEnd/>
            <a:tailEnd/>
          </a:ln>
        </p:spPr>
        <p:txBody>
          <a:bodyPr anchor="ctr"/>
          <a:lstStyle/>
          <a:p>
            <a:pPr algn="ctr"/>
            <a:r>
              <a:rPr lang="it-IT" altLang="en-GB" sz="1600" b="1">
                <a:solidFill>
                  <a:schemeClr val="bg1"/>
                </a:solidFill>
                <a:latin typeface="Tahoma" pitchFamily="34" charset="0"/>
              </a:rPr>
              <a:t>Vulnerabilità</a:t>
            </a:r>
            <a:endParaRPr lang="it-IT" sz="1600" b="1">
              <a:solidFill>
                <a:schemeClr val="bg1"/>
              </a:solidFill>
              <a:latin typeface="Tahoma" pitchFamily="34" charset="0"/>
            </a:endParaRPr>
          </a:p>
        </p:txBody>
      </p:sp>
      <p:sp>
        <p:nvSpPr>
          <p:cNvPr id="532490" name="AutoShape 13"/>
          <p:cNvSpPr>
            <a:spLocks noChangeArrowheads="1"/>
          </p:cNvSpPr>
          <p:nvPr/>
        </p:nvSpPr>
        <p:spPr bwMode="auto">
          <a:xfrm>
            <a:off x="2916238" y="2060575"/>
            <a:ext cx="792162" cy="144463"/>
          </a:xfrm>
          <a:prstGeom prst="leftRightArrow">
            <a:avLst>
              <a:gd name="adj1" fmla="val 50000"/>
              <a:gd name="adj2" fmla="val 109670"/>
            </a:avLst>
          </a:prstGeom>
          <a:solidFill>
            <a:schemeClr val="accent1"/>
          </a:solidFill>
          <a:ln w="9525">
            <a:solidFill>
              <a:schemeClr val="tx1"/>
            </a:solidFill>
            <a:miter lim="800000"/>
            <a:headEnd/>
            <a:tailEnd/>
          </a:ln>
        </p:spPr>
        <p:txBody>
          <a:bodyPr wrap="none" anchor="ctr"/>
          <a:lstStyle/>
          <a:p>
            <a:endParaRPr lang="it-IT" sz="1600">
              <a:latin typeface="Curlz MT" pitchFamily="82" charset="0"/>
            </a:endParaRPr>
          </a:p>
        </p:txBody>
      </p:sp>
      <p:sp>
        <p:nvSpPr>
          <p:cNvPr id="532491" name="AutoShape 14"/>
          <p:cNvSpPr>
            <a:spLocks noChangeArrowheads="1"/>
          </p:cNvSpPr>
          <p:nvPr/>
        </p:nvSpPr>
        <p:spPr bwMode="auto">
          <a:xfrm>
            <a:off x="5580063" y="2060575"/>
            <a:ext cx="792162" cy="144463"/>
          </a:xfrm>
          <a:prstGeom prst="leftRightArrow">
            <a:avLst>
              <a:gd name="adj1" fmla="val 50000"/>
              <a:gd name="adj2" fmla="val 109670"/>
            </a:avLst>
          </a:prstGeom>
          <a:solidFill>
            <a:schemeClr val="accent1"/>
          </a:solidFill>
          <a:ln w="9525">
            <a:solidFill>
              <a:schemeClr val="tx1"/>
            </a:solidFill>
            <a:miter lim="800000"/>
            <a:headEnd/>
            <a:tailEnd/>
          </a:ln>
        </p:spPr>
        <p:txBody>
          <a:bodyPr wrap="none" anchor="ctr"/>
          <a:lstStyle/>
          <a:p>
            <a:endParaRPr lang="it-IT" sz="1600">
              <a:latin typeface="Curlz MT" pitchFamily="82" charset="0"/>
            </a:endParaRPr>
          </a:p>
        </p:txBody>
      </p:sp>
      <p:sp>
        <p:nvSpPr>
          <p:cNvPr id="532492" name="AutoShape 15"/>
          <p:cNvSpPr>
            <a:spLocks noChangeArrowheads="1"/>
          </p:cNvSpPr>
          <p:nvPr/>
        </p:nvSpPr>
        <p:spPr bwMode="auto">
          <a:xfrm>
            <a:off x="4572000" y="2708275"/>
            <a:ext cx="142875" cy="576263"/>
          </a:xfrm>
          <a:prstGeom prst="downArrow">
            <a:avLst>
              <a:gd name="adj1" fmla="val 50000"/>
              <a:gd name="adj2" fmla="val 100833"/>
            </a:avLst>
          </a:prstGeom>
          <a:solidFill>
            <a:schemeClr val="accent1"/>
          </a:solidFill>
          <a:ln w="9525">
            <a:solidFill>
              <a:schemeClr val="tx1"/>
            </a:solidFill>
            <a:miter lim="800000"/>
            <a:headEnd/>
            <a:tailEnd/>
          </a:ln>
        </p:spPr>
        <p:txBody>
          <a:bodyPr wrap="none" anchor="ctr"/>
          <a:lstStyle/>
          <a:p>
            <a:endParaRPr lang="it-IT" sz="1600">
              <a:latin typeface="Curlz MT" pitchFamily="82" charset="0"/>
            </a:endParaRPr>
          </a:p>
        </p:txBody>
      </p:sp>
      <p:sp>
        <p:nvSpPr>
          <p:cNvPr id="532493" name="AutoShape 17"/>
          <p:cNvSpPr>
            <a:spLocks noChangeArrowheads="1"/>
          </p:cNvSpPr>
          <p:nvPr/>
        </p:nvSpPr>
        <p:spPr bwMode="auto">
          <a:xfrm rot="-2700000">
            <a:off x="2997200" y="2555875"/>
            <a:ext cx="142875" cy="898525"/>
          </a:xfrm>
          <a:prstGeom prst="downArrow">
            <a:avLst>
              <a:gd name="adj1" fmla="val 50000"/>
              <a:gd name="adj2" fmla="val 157222"/>
            </a:avLst>
          </a:prstGeom>
          <a:solidFill>
            <a:schemeClr val="accent1"/>
          </a:solidFill>
          <a:ln w="9525">
            <a:solidFill>
              <a:schemeClr val="tx1"/>
            </a:solidFill>
            <a:miter lim="800000"/>
            <a:headEnd/>
            <a:tailEnd/>
          </a:ln>
        </p:spPr>
        <p:txBody>
          <a:bodyPr wrap="none" anchor="ctr"/>
          <a:lstStyle/>
          <a:p>
            <a:endParaRPr lang="it-IT" sz="1600">
              <a:latin typeface="Curlz MT" pitchFamily="82" charset="0"/>
            </a:endParaRPr>
          </a:p>
        </p:txBody>
      </p:sp>
      <p:sp>
        <p:nvSpPr>
          <p:cNvPr id="532494" name="AutoShape 19"/>
          <p:cNvSpPr>
            <a:spLocks noChangeArrowheads="1"/>
          </p:cNvSpPr>
          <p:nvPr/>
        </p:nvSpPr>
        <p:spPr bwMode="auto">
          <a:xfrm rot="2700000">
            <a:off x="6380163" y="2555875"/>
            <a:ext cx="142875" cy="898525"/>
          </a:xfrm>
          <a:prstGeom prst="downArrow">
            <a:avLst>
              <a:gd name="adj1" fmla="val 50000"/>
              <a:gd name="adj2" fmla="val 157222"/>
            </a:avLst>
          </a:prstGeom>
          <a:solidFill>
            <a:schemeClr val="accent1"/>
          </a:solidFill>
          <a:ln w="9525">
            <a:solidFill>
              <a:schemeClr val="tx1"/>
            </a:solidFill>
            <a:miter lim="800000"/>
            <a:headEnd/>
            <a:tailEnd/>
          </a:ln>
        </p:spPr>
        <p:txBody>
          <a:bodyPr wrap="none" anchor="ctr"/>
          <a:lstStyle/>
          <a:p>
            <a:endParaRPr lang="it-IT" sz="1600">
              <a:latin typeface="Curlz MT" pitchFamily="82" charset="0"/>
            </a:endParaRPr>
          </a:p>
        </p:txBody>
      </p:sp>
    </p:spTree>
  </p:cSld>
  <p:clrMapOvr>
    <a:masterClrMapping/>
  </p:clrMapOvr>
  <p:transition>
    <p:strips dir="ru"/>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3345" name="Rectangle 2"/>
          <p:cNvSpPr>
            <a:spLocks noGrp="1" noChangeArrowheads="1"/>
          </p:cNvSpPr>
          <p:nvPr>
            <p:ph type="title"/>
          </p:nvPr>
        </p:nvSpPr>
        <p:spPr>
          <a:xfrm>
            <a:off x="250825" y="282575"/>
            <a:ext cx="8569325" cy="1187450"/>
          </a:xfrm>
        </p:spPr>
        <p:txBody>
          <a:bodyPr lIns="90000" tIns="46800" rIns="90000" bIns="46800"/>
          <a:lstStyle/>
          <a:p>
            <a:pPr defTabSz="449263" eaLnBrk="1" hangingPunct="1">
              <a:lnSpc>
                <a:spcPct val="95000"/>
              </a:lnSpc>
              <a:buClr>
                <a:srgbClr val="FF99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600" b="1" smtClean="0">
                <a:solidFill>
                  <a:srgbClr val="FF9900"/>
                </a:solidFill>
                <a:latin typeface="Times New Roman" pitchFamily="18" charset="0"/>
              </a:rPr>
              <a:t>Reale integrazione della persona nelle sue diverse dimensioni</a:t>
            </a:r>
          </a:p>
        </p:txBody>
      </p:sp>
      <p:sp>
        <p:nvSpPr>
          <p:cNvPr id="5" name="Text Box 3"/>
          <p:cNvSpPr txBox="1">
            <a:spLocks noChangeArrowheads="1"/>
          </p:cNvSpPr>
          <p:nvPr/>
        </p:nvSpPr>
        <p:spPr bwMode="auto">
          <a:xfrm>
            <a:off x="611188" y="1628775"/>
            <a:ext cx="8137525" cy="4198938"/>
          </a:xfrm>
          <a:prstGeom prst="rect">
            <a:avLst/>
          </a:prstGeom>
          <a:noFill/>
          <a:ln w="9525">
            <a:noFill/>
            <a:miter lim="800000"/>
            <a:headEnd/>
            <a:tailEnd/>
          </a:ln>
        </p:spPr>
        <p:txBody>
          <a:bodyPr lIns="90000" tIns="46800" rIns="90000" bIns="46800">
            <a:spAutoFit/>
          </a:bodyPr>
          <a:lstStyle/>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La vera storia della psichiatria attuale è quella che chiama il paziente a diventare una persona con </a:t>
            </a:r>
            <a:r>
              <a:rPr lang="it-IT" sz="2000">
                <a:solidFill>
                  <a:srgbClr val="FFFF00"/>
                </a:solidFill>
                <a:latin typeface="Verdana" pitchFamily="34" charset="0"/>
              </a:rPr>
              <a:t>diritto di cittadinanza</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Tentando di renderlo </a:t>
            </a:r>
            <a:r>
              <a:rPr lang="it-IT" sz="2000">
                <a:solidFill>
                  <a:srgbClr val="FFFF00"/>
                </a:solidFill>
                <a:latin typeface="Verdana" pitchFamily="34" charset="0"/>
              </a:rPr>
              <a:t>protagonista della cura</a:t>
            </a:r>
            <a:r>
              <a:rPr lang="it-IT" sz="2000">
                <a:solidFill>
                  <a:srgbClr val="FFFFFF"/>
                </a:solidFill>
                <a:latin typeface="Verdana" pitchFamily="34" charset="0"/>
              </a:rPr>
              <a:t>, considerando parcellari i trattamenti che si limitano alle singole dimensioni </a:t>
            </a:r>
            <a:br>
              <a:rPr lang="it-IT" sz="2000">
                <a:solidFill>
                  <a:srgbClr val="FFFFFF"/>
                </a:solidFill>
                <a:latin typeface="Verdana" pitchFamily="34" charset="0"/>
              </a:rPr>
            </a:br>
            <a:r>
              <a:rPr lang="it-IT" sz="2000">
                <a:solidFill>
                  <a:srgbClr val="FFFFFF"/>
                </a:solidFill>
                <a:latin typeface="Verdana" pitchFamily="34" charset="0"/>
              </a:rPr>
              <a:t>- dell’ideologia sociale</a:t>
            </a:r>
            <a:br>
              <a:rPr lang="it-IT" sz="2000">
                <a:solidFill>
                  <a:srgbClr val="FFFFFF"/>
                </a:solidFill>
                <a:latin typeface="Verdana" pitchFamily="34" charset="0"/>
              </a:rPr>
            </a:br>
            <a:r>
              <a:rPr lang="it-IT" sz="2000">
                <a:solidFill>
                  <a:srgbClr val="FFFFFF"/>
                </a:solidFill>
                <a:latin typeface="Verdana" pitchFamily="34" charset="0"/>
              </a:rPr>
              <a:t>- dell’ideologia biologica o genetica</a:t>
            </a:r>
            <a:br>
              <a:rPr lang="it-IT" sz="2000">
                <a:solidFill>
                  <a:srgbClr val="FFFFFF"/>
                </a:solidFill>
                <a:latin typeface="Verdana" pitchFamily="34" charset="0"/>
              </a:rPr>
            </a:br>
            <a:r>
              <a:rPr lang="it-IT" sz="2000">
                <a:solidFill>
                  <a:srgbClr val="FFFFFF"/>
                </a:solidFill>
                <a:latin typeface="Verdana" pitchFamily="34" charset="0"/>
              </a:rPr>
              <a:t>- dell’ideologia psicologica</a:t>
            </a:r>
          </a:p>
        </p:txBody>
      </p:sp>
      <p:sp>
        <p:nvSpPr>
          <p:cNvPr id="6" name="Callout 1 5"/>
          <p:cNvSpPr/>
          <p:nvPr/>
        </p:nvSpPr>
        <p:spPr>
          <a:xfrm>
            <a:off x="5148263" y="2420938"/>
            <a:ext cx="3240087" cy="1223962"/>
          </a:xfrm>
          <a:prstGeom prst="borderCallout1">
            <a:avLst>
              <a:gd name="adj1" fmla="val 18750"/>
              <a:gd name="adj2" fmla="val -8333"/>
              <a:gd name="adj3" fmla="val 175596"/>
              <a:gd name="adj4" fmla="val -27314"/>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t-IT" sz="2000" dirty="0">
                <a:solidFill>
                  <a:schemeClr val="bg1"/>
                </a:solidFill>
              </a:rPr>
              <a:t>Che chiude la porta alla persona o alla sua struttura biologica</a:t>
            </a:r>
          </a:p>
        </p:txBody>
      </p:sp>
      <p:sp>
        <p:nvSpPr>
          <p:cNvPr id="7" name="Callout 1 6"/>
          <p:cNvSpPr/>
          <p:nvPr/>
        </p:nvSpPr>
        <p:spPr>
          <a:xfrm>
            <a:off x="6011863" y="3933825"/>
            <a:ext cx="2808287" cy="1223963"/>
          </a:xfrm>
          <a:prstGeom prst="borderCallout1">
            <a:avLst>
              <a:gd name="adj1" fmla="val 18750"/>
              <a:gd name="adj2" fmla="val -8333"/>
              <a:gd name="adj3" fmla="val 73628"/>
              <a:gd name="adj4" fmla="val -32999"/>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t-IT" sz="2000" dirty="0">
                <a:solidFill>
                  <a:schemeClr val="bg1"/>
                </a:solidFill>
              </a:rPr>
              <a:t>Che esclude le vicende individuali e i vissuti familiari</a:t>
            </a:r>
          </a:p>
        </p:txBody>
      </p:sp>
      <p:sp>
        <p:nvSpPr>
          <p:cNvPr id="8" name="Callout 1 7"/>
          <p:cNvSpPr>
            <a:spLocks/>
          </p:cNvSpPr>
          <p:nvPr/>
        </p:nvSpPr>
        <p:spPr bwMode="auto">
          <a:xfrm>
            <a:off x="4643438" y="5373688"/>
            <a:ext cx="4176712" cy="1295400"/>
          </a:xfrm>
          <a:prstGeom prst="borderCallout1">
            <a:avLst>
              <a:gd name="adj1" fmla="val 34190"/>
              <a:gd name="adj2" fmla="val -1824"/>
              <a:gd name="adj3" fmla="val 34190"/>
              <a:gd name="adj4" fmla="val -4449"/>
            </a:avLst>
          </a:prstGeom>
          <a:solidFill>
            <a:srgbClr val="92D050"/>
          </a:solidFill>
          <a:ln w="25400" algn="ctr">
            <a:solidFill>
              <a:srgbClr val="89A4A7"/>
            </a:solidFill>
            <a:miter lim="800000"/>
            <a:headEnd/>
            <a:tailEnd/>
          </a:ln>
        </p:spPr>
        <p:txBody>
          <a:bodyPr anchor="ctr"/>
          <a:lstStyle/>
          <a:p>
            <a:pPr algn="ctr">
              <a:defRPr/>
            </a:pPr>
            <a:r>
              <a:rPr lang="it-IT" sz="2000" dirty="0">
                <a:solidFill>
                  <a:schemeClr val="bg1"/>
                </a:solidFill>
                <a:latin typeface="+mn-lt"/>
              </a:rPr>
              <a:t>Che può ridurre la complessità della malattia a faccende disincarnate, pensieri e vissuti impalpabili</a:t>
            </a: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dissolve">
                                      <p:cBhvr>
                                        <p:cTn id="11" dur="500"/>
                                        <p:tgtEl>
                                          <p:spTgt spid="5">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9"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ssolve">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9"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dissolve">
                                      <p:cBhvr>
                                        <p:cTn id="21" dur="500"/>
                                        <p:tgtEl>
                                          <p:spTgt spid="7"/>
                                        </p:tgtEl>
                                      </p:cBhvr>
                                    </p:animEffect>
                                  </p:childTnLst>
                                </p:cTn>
                              </p:par>
                            </p:childTnLst>
                          </p:cTn>
                        </p:par>
                      </p:childTnLst>
                    </p:cTn>
                  </p:par>
                  <p:par>
                    <p:cTn id="22" fill="hold">
                      <p:stCondLst>
                        <p:cond delay="indefinite"/>
                      </p:stCondLst>
                      <p:childTnLst>
                        <p:par>
                          <p:cTn id="23" fill="hold">
                            <p:stCondLst>
                              <p:cond delay="0"/>
                            </p:stCondLst>
                            <p:childTnLst>
                              <p:par>
                                <p:cTn id="24" presetID="9" presetClass="entr" presetSubtype="0"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dissolve">
                                      <p:cBhvr>
                                        <p:cTn id="2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advAuto="0"/>
      <p:bldP spid="6" grpId="0" animBg="1"/>
      <p:bldP spid="7" grpId="0" animBg="1"/>
      <p:bldP spid="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5393" name="Rectangle 2"/>
          <p:cNvSpPr>
            <a:spLocks noGrp="1" noChangeArrowheads="1"/>
          </p:cNvSpPr>
          <p:nvPr>
            <p:ph type="title" idx="4294967295"/>
          </p:nvPr>
        </p:nvSpPr>
        <p:spPr>
          <a:xfrm>
            <a:off x="250825" y="282575"/>
            <a:ext cx="8569325" cy="1187450"/>
          </a:xfrm>
        </p:spPr>
        <p:txBody>
          <a:bodyPr lIns="90000" tIns="46800" rIns="90000" bIns="46800"/>
          <a:lstStyle/>
          <a:p>
            <a:pPr defTabSz="449263" eaLnBrk="1" hangingPunct="1">
              <a:lnSpc>
                <a:spcPct val="95000"/>
              </a:lnSpc>
              <a:buClr>
                <a:srgbClr val="FF99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600" b="1" smtClean="0">
                <a:solidFill>
                  <a:srgbClr val="FF9900"/>
                </a:solidFill>
                <a:latin typeface="Times New Roman" pitchFamily="18" charset="0"/>
              </a:rPr>
              <a:t>Nell’attualità</a:t>
            </a:r>
          </a:p>
        </p:txBody>
      </p:sp>
      <p:sp>
        <p:nvSpPr>
          <p:cNvPr id="5" name="Text Box 3"/>
          <p:cNvSpPr txBox="1">
            <a:spLocks noChangeArrowheads="1"/>
          </p:cNvSpPr>
          <p:nvPr/>
        </p:nvSpPr>
        <p:spPr bwMode="auto">
          <a:xfrm>
            <a:off x="827088" y="2708275"/>
            <a:ext cx="7993062" cy="2568575"/>
          </a:xfrm>
          <a:prstGeom prst="rect">
            <a:avLst/>
          </a:prstGeom>
          <a:noFill/>
          <a:ln w="9525">
            <a:noFill/>
            <a:miter lim="800000"/>
            <a:headEnd/>
            <a:tailEnd/>
          </a:ln>
        </p:spPr>
        <p:txBody>
          <a:bodyPr lIns="90000" tIns="46800" rIns="90000" bIns="46800">
            <a:spAutoFit/>
          </a:bodyPr>
          <a:lstStyle/>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Costruzione di veri servizi di comunità (DSM)</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Lotta allo stigma</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Coinvolgimento e attivazione delle reti naturali</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Bisogni extraclinici: casa, lavoro, strategie di rete</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endParaRPr lang="it-IT" sz="2000">
              <a:solidFill>
                <a:srgbClr val="FFFFFF"/>
              </a:solidFill>
              <a:latin typeface="Verdana" pitchFamily="34" charset="0"/>
            </a:endParaRPr>
          </a:p>
        </p:txBody>
      </p:sp>
      <p:sp>
        <p:nvSpPr>
          <p:cNvPr id="4" name="Rectangle 2"/>
          <p:cNvSpPr txBox="1">
            <a:spLocks noChangeArrowheads="1"/>
          </p:cNvSpPr>
          <p:nvPr/>
        </p:nvSpPr>
        <p:spPr bwMode="auto">
          <a:xfrm>
            <a:off x="971550" y="1196975"/>
            <a:ext cx="7286625" cy="1069975"/>
          </a:xfrm>
          <a:prstGeom prst="rect">
            <a:avLst/>
          </a:prstGeom>
          <a:noFill/>
          <a:ln w="9525">
            <a:noFill/>
            <a:miter lim="800000"/>
            <a:headEnd/>
            <a:tailEnd/>
          </a:ln>
        </p:spPr>
        <p:txBody>
          <a:bodyPr lIns="90000" tIns="46800" rIns="90000" bIns="46800" anchor="ctr"/>
          <a:lstStyle/>
          <a:p>
            <a:pPr algn="ctr" defTabSz="449263">
              <a:buClr>
                <a:srgbClr val="FF99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endParaRPr lang="it-IT" sz="3200" b="1" kern="0" dirty="0">
              <a:solidFill>
                <a:srgbClr val="FF9900"/>
              </a:solidFill>
              <a:latin typeface="Times New Roman" pitchFamily="18" charset="0"/>
              <a:ea typeface="+mj-ea"/>
              <a:cs typeface="+mj-cs"/>
            </a:endParaRPr>
          </a:p>
          <a:p>
            <a:pPr algn="ctr" defTabSz="449263">
              <a:buClr>
                <a:srgbClr val="FF99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endParaRPr lang="it-IT" sz="3200" b="1" kern="0" dirty="0">
              <a:solidFill>
                <a:srgbClr val="FF9900"/>
              </a:solidFill>
              <a:latin typeface="Times New Roman" pitchFamily="18" charset="0"/>
              <a:ea typeface="+mj-ea"/>
              <a:cs typeface="+mj-cs"/>
            </a:endParaRPr>
          </a:p>
          <a:p>
            <a:pPr algn="ctr" defTabSz="449263">
              <a:buClr>
                <a:srgbClr val="FF99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it-IT" sz="3200" b="1" kern="0" dirty="0">
                <a:solidFill>
                  <a:srgbClr val="FFFF00"/>
                </a:solidFill>
                <a:latin typeface="Times New Roman" pitchFamily="18" charset="0"/>
                <a:ea typeface="+mj-ea"/>
                <a:cs typeface="+mj-cs"/>
              </a:rPr>
              <a:t>PSICHIATRIA </a:t>
            </a:r>
            <a:r>
              <a:rPr lang="it-IT" sz="3200" b="1" kern="0" dirty="0" err="1">
                <a:solidFill>
                  <a:srgbClr val="FFFF00"/>
                </a:solidFill>
                <a:latin typeface="Times New Roman" pitchFamily="18" charset="0"/>
                <a:ea typeface="+mj-ea"/>
                <a:cs typeface="+mj-cs"/>
              </a:rPr>
              <a:t>DI</a:t>
            </a:r>
            <a:r>
              <a:rPr lang="it-IT" sz="3200" b="1" kern="0" dirty="0">
                <a:solidFill>
                  <a:srgbClr val="FFFF00"/>
                </a:solidFill>
                <a:latin typeface="Times New Roman" pitchFamily="18" charset="0"/>
                <a:ea typeface="+mj-ea"/>
                <a:cs typeface="+mj-cs"/>
              </a:rPr>
              <a:t> COMUNITA’  </a:t>
            </a:r>
            <a:br>
              <a:rPr lang="it-IT" sz="3200" b="1" kern="0" dirty="0">
                <a:solidFill>
                  <a:srgbClr val="FFFF00"/>
                </a:solidFill>
                <a:latin typeface="Times New Roman" pitchFamily="18" charset="0"/>
                <a:ea typeface="+mj-ea"/>
                <a:cs typeface="+mj-cs"/>
              </a:rPr>
            </a:br>
            <a:r>
              <a:rPr lang="it-IT" sz="3200" b="1" kern="0" dirty="0">
                <a:solidFill>
                  <a:srgbClr val="FF9900"/>
                </a:solidFill>
                <a:latin typeface="Times New Roman" pitchFamily="18" charset="0"/>
                <a:ea typeface="+mj-ea"/>
                <a:cs typeface="+mj-cs"/>
              </a:rPr>
              <a:t/>
            </a:r>
            <a:br>
              <a:rPr lang="it-IT" sz="3200" b="1" kern="0" dirty="0">
                <a:solidFill>
                  <a:srgbClr val="FF9900"/>
                </a:solidFill>
                <a:latin typeface="Times New Roman" pitchFamily="18" charset="0"/>
                <a:ea typeface="+mj-ea"/>
                <a:cs typeface="+mj-cs"/>
              </a:rPr>
            </a:br>
            <a:endParaRPr lang="it-IT" sz="3200" b="1" kern="0" dirty="0">
              <a:solidFill>
                <a:srgbClr val="FF9900"/>
              </a:solidFill>
              <a:latin typeface="Times New Roman" pitchFamily="18" charset="0"/>
              <a:ea typeface="+mj-ea"/>
              <a:cs typeface="+mj-cs"/>
            </a:endParaRP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dissolve">
                                      <p:cBhvr>
                                        <p:cTn id="11" dur="500"/>
                                        <p:tgtEl>
                                          <p:spTgt spid="5">
                                            <p:txEl>
                                              <p:pRg st="1" end="1"/>
                                            </p:txEl>
                                          </p:spTgt>
                                        </p:tgtEl>
                                      </p:cBhvr>
                                    </p:animEffect>
                                  </p:childTnLst>
                                </p:cTn>
                              </p:par>
                            </p:childTnLst>
                          </p:cTn>
                        </p:par>
                        <p:par>
                          <p:cTn id="12" fill="hold">
                            <p:stCondLst>
                              <p:cond delay="1000"/>
                            </p:stCondLst>
                            <p:childTnLst>
                              <p:par>
                                <p:cTn id="13" presetID="9" presetClass="entr" presetSubtype="0" fill="hold" grpId="0" nodeType="after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dissolve">
                                      <p:cBhvr>
                                        <p:cTn id="15" dur="500"/>
                                        <p:tgtEl>
                                          <p:spTgt spid="5">
                                            <p:txEl>
                                              <p:pRg st="2" end="2"/>
                                            </p:txEl>
                                          </p:spTgt>
                                        </p:tgtEl>
                                      </p:cBhvr>
                                    </p:animEffect>
                                  </p:childTnLst>
                                </p:cTn>
                              </p:par>
                            </p:childTnLst>
                          </p:cTn>
                        </p:par>
                        <p:par>
                          <p:cTn id="16" fill="hold">
                            <p:stCondLst>
                              <p:cond delay="1500"/>
                            </p:stCondLst>
                            <p:childTnLst>
                              <p:par>
                                <p:cTn id="17" presetID="9" presetClass="entr" presetSubtype="0" fill="hold" grpId="0" nodeType="after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Effect transition="in" filter="dissolve">
                                      <p:cBhvr>
                                        <p:cTn id="19"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advAuto="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41" name="Immagine 5" descr="Opuscolo associazioni fam etc.JPG"/>
          <p:cNvPicPr>
            <a:picLocks noChangeAspect="1"/>
          </p:cNvPicPr>
          <p:nvPr/>
        </p:nvPicPr>
        <p:blipFill>
          <a:blip r:embed="rId3" cstate="print"/>
          <a:srcRect/>
          <a:stretch>
            <a:fillRect/>
          </a:stretch>
        </p:blipFill>
        <p:spPr bwMode="auto">
          <a:xfrm>
            <a:off x="0" y="0"/>
            <a:ext cx="6732588" cy="6819900"/>
          </a:xfrm>
          <a:prstGeom prst="rect">
            <a:avLst/>
          </a:prstGeom>
          <a:noFill/>
          <a:ln w="9525">
            <a:noFill/>
            <a:miter lim="800000"/>
            <a:headEnd/>
            <a:tailEnd/>
          </a:ln>
        </p:spPr>
      </p:pic>
      <p:sp>
        <p:nvSpPr>
          <p:cNvPr id="7" name="Rectangle 6"/>
          <p:cNvSpPr>
            <a:spLocks noChangeArrowheads="1"/>
          </p:cNvSpPr>
          <p:nvPr/>
        </p:nvSpPr>
        <p:spPr bwMode="auto">
          <a:xfrm>
            <a:off x="4787900" y="5949950"/>
            <a:ext cx="3868738" cy="368300"/>
          </a:xfrm>
          <a:prstGeom prst="rect">
            <a:avLst/>
          </a:prstGeom>
          <a:solidFill>
            <a:srgbClr val="FFFF00"/>
          </a:solidFill>
          <a:ln w="9525">
            <a:noFill/>
            <a:miter lim="800000"/>
            <a:headEnd/>
            <a:tailEnd/>
          </a:ln>
          <a:effectLst>
            <a:prstShdw prst="shdw13" dist="53882" dir="13500000">
              <a:schemeClr val="bg2">
                <a:alpha val="50000"/>
              </a:schemeClr>
            </a:prstShdw>
          </a:effectLst>
        </p:spPr>
        <p:txBody>
          <a:bodyPr wrap="none">
            <a:spAutoFit/>
          </a:bodyPr>
          <a:lstStyle/>
          <a:p>
            <a:r>
              <a:rPr lang="it-IT" sz="1800" b="1">
                <a:solidFill>
                  <a:srgbClr val="FF0000"/>
                </a:solidFill>
              </a:rPr>
              <a:t>http://www.salutementalecom.org</a:t>
            </a: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ssolv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9489" name="Rectangle 2"/>
          <p:cNvSpPr>
            <a:spLocks noGrp="1" noChangeArrowheads="1"/>
          </p:cNvSpPr>
          <p:nvPr>
            <p:ph type="title" idx="4294967295"/>
          </p:nvPr>
        </p:nvSpPr>
        <p:spPr>
          <a:xfrm>
            <a:off x="250825" y="282575"/>
            <a:ext cx="8569325" cy="1187450"/>
          </a:xfrm>
        </p:spPr>
        <p:txBody>
          <a:bodyPr lIns="90000" tIns="46800" rIns="90000" bIns="46800"/>
          <a:lstStyle/>
          <a:p>
            <a:pPr defTabSz="449263" eaLnBrk="1" hangingPunct="1">
              <a:lnSpc>
                <a:spcPct val="95000"/>
              </a:lnSpc>
              <a:buClr>
                <a:srgbClr val="FF99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600" b="1" smtClean="0">
                <a:solidFill>
                  <a:srgbClr val="FF9900"/>
                </a:solidFill>
                <a:latin typeface="Times New Roman" pitchFamily="18" charset="0"/>
              </a:rPr>
              <a:t>Il volontariato</a:t>
            </a:r>
          </a:p>
        </p:txBody>
      </p:sp>
      <p:sp>
        <p:nvSpPr>
          <p:cNvPr id="5" name="Text Box 3"/>
          <p:cNvSpPr txBox="1">
            <a:spLocks noChangeArrowheads="1"/>
          </p:cNvSpPr>
          <p:nvPr/>
        </p:nvSpPr>
        <p:spPr bwMode="auto">
          <a:xfrm>
            <a:off x="684213" y="1412875"/>
            <a:ext cx="8208962" cy="2949575"/>
          </a:xfrm>
          <a:prstGeom prst="rect">
            <a:avLst/>
          </a:prstGeom>
          <a:noFill/>
          <a:ln w="9525">
            <a:noFill/>
            <a:miter lim="800000"/>
            <a:headEnd/>
            <a:tailEnd/>
          </a:ln>
        </p:spPr>
        <p:txBody>
          <a:bodyPr lIns="90000" tIns="46800" rIns="90000" bIns="46800">
            <a:spAutoFit/>
          </a:bodyPr>
          <a:lstStyle/>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Risorsa umana, che si inserisce nello spazio vitale delle persone</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Anello di congiunzione tra la persona e il contesto di appartenenza (tra la condizione di malattia e di salute)</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Possibile agente di cambiamento per chi ha disabilità</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endParaRPr lang="it-IT" sz="2000">
              <a:solidFill>
                <a:srgbClr val="FFFFFF"/>
              </a:solidFill>
              <a:latin typeface="Verdana" pitchFamily="34" charset="0"/>
            </a:endParaRPr>
          </a:p>
        </p:txBody>
      </p:sp>
      <p:sp>
        <p:nvSpPr>
          <p:cNvPr id="2" name="Text Box 3"/>
          <p:cNvSpPr txBox="1">
            <a:spLocks noChangeArrowheads="1"/>
          </p:cNvSpPr>
          <p:nvPr/>
        </p:nvSpPr>
        <p:spPr bwMode="auto">
          <a:xfrm>
            <a:off x="684213" y="4221163"/>
            <a:ext cx="8135937" cy="2441575"/>
          </a:xfrm>
          <a:prstGeom prst="rect">
            <a:avLst/>
          </a:prstGeom>
          <a:noFill/>
          <a:ln w="9525">
            <a:noFill/>
            <a:miter lim="800000"/>
            <a:headEnd/>
            <a:tailEnd/>
          </a:ln>
        </p:spPr>
        <p:txBody>
          <a:bodyPr lIns="90000" tIns="46800" rIns="90000" bIns="46800">
            <a:spAutoFit/>
          </a:bodyPr>
          <a:lstStyle/>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Disponibilità a acquisire conoscenze e competenze nella relazione d’aiuto</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Atteggiamento di considerazione positiva e comprensione empatica (senza confusione)</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Autenticità e Reciprocità</a:t>
            </a: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dissolve">
                                      <p:cBhvr>
                                        <p:cTn id="11" dur="500"/>
                                        <p:tgtEl>
                                          <p:spTgt spid="5">
                                            <p:txEl>
                                              <p:pRg st="1" end="1"/>
                                            </p:txEl>
                                          </p:spTgt>
                                        </p:tgtEl>
                                      </p:cBhvr>
                                    </p:animEffect>
                                  </p:childTnLst>
                                </p:cTn>
                              </p:par>
                            </p:childTnLst>
                          </p:cTn>
                        </p:par>
                        <p:par>
                          <p:cTn id="12" fill="hold">
                            <p:stCondLst>
                              <p:cond delay="1000"/>
                            </p:stCondLst>
                            <p:childTnLst>
                              <p:par>
                                <p:cTn id="13" presetID="9" presetClass="entr" presetSubtype="0" fill="hold" grpId="0" nodeType="after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dissolve">
                                      <p:cBhvr>
                                        <p:cTn id="15" dur="500"/>
                                        <p:tgtEl>
                                          <p:spTgt spid="5">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2">
                                            <p:txEl>
                                              <p:pRg st="0" end="0"/>
                                            </p:txEl>
                                          </p:spTgt>
                                        </p:tgtEl>
                                        <p:attrNameLst>
                                          <p:attrName>style.visibility</p:attrName>
                                        </p:attrNameLst>
                                      </p:cBhvr>
                                      <p:to>
                                        <p:strVal val="visible"/>
                                      </p:to>
                                    </p:set>
                                    <p:animEffect transition="in" filter="dissolve">
                                      <p:cBhvr>
                                        <p:cTn id="20" dur="500"/>
                                        <p:tgtEl>
                                          <p:spTgt spid="2">
                                            <p:txEl>
                                              <p:pRg st="0" end="0"/>
                                            </p:txEl>
                                          </p:spTgt>
                                        </p:tgtEl>
                                      </p:cBhvr>
                                    </p:animEffect>
                                  </p:childTnLst>
                                </p:cTn>
                              </p:par>
                            </p:childTnLst>
                          </p:cTn>
                        </p:par>
                        <p:par>
                          <p:cTn id="21" fill="hold">
                            <p:stCondLst>
                              <p:cond delay="500"/>
                            </p:stCondLst>
                            <p:childTnLst>
                              <p:par>
                                <p:cTn id="22" presetID="9" presetClass="entr" presetSubtype="0" fill="hold" grpId="0" nodeType="afterEffect">
                                  <p:stCondLst>
                                    <p:cond delay="0"/>
                                  </p:stCondLst>
                                  <p:childTnLst>
                                    <p:set>
                                      <p:cBhvr>
                                        <p:cTn id="23" dur="1" fill="hold">
                                          <p:stCondLst>
                                            <p:cond delay="0"/>
                                          </p:stCondLst>
                                        </p:cTn>
                                        <p:tgtEl>
                                          <p:spTgt spid="2">
                                            <p:txEl>
                                              <p:pRg st="1" end="1"/>
                                            </p:txEl>
                                          </p:spTgt>
                                        </p:tgtEl>
                                        <p:attrNameLst>
                                          <p:attrName>style.visibility</p:attrName>
                                        </p:attrNameLst>
                                      </p:cBhvr>
                                      <p:to>
                                        <p:strVal val="visible"/>
                                      </p:to>
                                    </p:set>
                                    <p:animEffect transition="in" filter="dissolve">
                                      <p:cBhvr>
                                        <p:cTn id="24" dur="500"/>
                                        <p:tgtEl>
                                          <p:spTgt spid="2">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grpId="0" nodeType="clickEffect">
                                  <p:stCondLst>
                                    <p:cond delay="0"/>
                                  </p:stCondLst>
                                  <p:childTnLst>
                                    <p:set>
                                      <p:cBhvr>
                                        <p:cTn id="28" dur="1" fill="hold">
                                          <p:stCondLst>
                                            <p:cond delay="0"/>
                                          </p:stCondLst>
                                        </p:cTn>
                                        <p:tgtEl>
                                          <p:spTgt spid="2">
                                            <p:txEl>
                                              <p:pRg st="2" end="2"/>
                                            </p:txEl>
                                          </p:spTgt>
                                        </p:tgtEl>
                                        <p:attrNameLst>
                                          <p:attrName>style.visibility</p:attrName>
                                        </p:attrNameLst>
                                      </p:cBhvr>
                                      <p:to>
                                        <p:strVal val="visible"/>
                                      </p:to>
                                    </p:set>
                                    <p:animEffect transition="in" filter="dissolve">
                                      <p:cBhvr>
                                        <p:cTn id="29"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advAuto="0"/>
      <p:bldP spid="2" grpId="0" build="p" autoUpdateAnimBg="0" advAuto="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537" name="Rectangle 2"/>
          <p:cNvSpPr>
            <a:spLocks noGrp="1" noChangeArrowheads="1"/>
          </p:cNvSpPr>
          <p:nvPr>
            <p:ph type="title" idx="4294967295"/>
          </p:nvPr>
        </p:nvSpPr>
        <p:spPr>
          <a:xfrm>
            <a:off x="323850" y="5229225"/>
            <a:ext cx="8569325" cy="1187450"/>
          </a:xfrm>
        </p:spPr>
        <p:txBody>
          <a:bodyPr lIns="90000" tIns="46800" rIns="90000" bIns="46800"/>
          <a:lstStyle/>
          <a:p>
            <a:pPr defTabSz="449263" eaLnBrk="1" hangingPunct="1">
              <a:lnSpc>
                <a:spcPct val="95000"/>
              </a:lnSpc>
              <a:buClr>
                <a:srgbClr val="FF99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600" b="1" smtClean="0">
                <a:solidFill>
                  <a:srgbClr val="FF9900"/>
                </a:solidFill>
                <a:latin typeface="Times New Roman" pitchFamily="18" charset="0"/>
              </a:rPr>
              <a:t>Il risultato principale dell’ascoltare </a:t>
            </a:r>
            <a:br>
              <a:rPr lang="it-IT" sz="3600" b="1" smtClean="0">
                <a:solidFill>
                  <a:srgbClr val="FF9900"/>
                </a:solidFill>
                <a:latin typeface="Times New Roman" pitchFamily="18" charset="0"/>
              </a:rPr>
            </a:br>
            <a:r>
              <a:rPr lang="it-IT" sz="3600" b="1" smtClean="0">
                <a:solidFill>
                  <a:srgbClr val="FF9900"/>
                </a:solidFill>
                <a:latin typeface="Times New Roman" pitchFamily="18" charset="0"/>
              </a:rPr>
              <a:t>è il sentire</a:t>
            </a:r>
          </a:p>
        </p:txBody>
      </p:sp>
      <p:sp>
        <p:nvSpPr>
          <p:cNvPr id="507910" name="Rectangle 6"/>
          <p:cNvSpPr>
            <a:spLocks noChangeArrowheads="1"/>
          </p:cNvSpPr>
          <p:nvPr/>
        </p:nvSpPr>
        <p:spPr bwMode="auto">
          <a:xfrm>
            <a:off x="1042988" y="908050"/>
            <a:ext cx="5905500" cy="457200"/>
          </a:xfrm>
          <a:prstGeom prst="rect">
            <a:avLst/>
          </a:prstGeom>
          <a:noFill/>
          <a:ln w="9525">
            <a:noFill/>
            <a:miter lim="800000"/>
            <a:headEnd/>
            <a:tailEnd/>
          </a:ln>
          <a:effectLst>
            <a:prstShdw prst="shdw17" dist="17961" dir="2700000">
              <a:schemeClr val="accent1">
                <a:gamma/>
                <a:shade val="60000"/>
                <a:invGamma/>
                <a:alpha val="50000"/>
              </a:schemeClr>
            </a:prstShdw>
          </a:effectLst>
        </p:spPr>
        <p:txBody>
          <a:bodyPr>
            <a:spAutoFit/>
          </a:bodyPr>
          <a:lstStyle/>
          <a:p>
            <a:pPr>
              <a:defRPr/>
            </a:pPr>
            <a:r>
              <a:rPr lang="it-IT">
                <a:solidFill>
                  <a:srgbClr val="FFFFFF"/>
                </a:solidFill>
              </a:rPr>
              <a:t>Gli elementi dell’ascoltare:</a:t>
            </a:r>
          </a:p>
        </p:txBody>
      </p:sp>
      <p:sp>
        <p:nvSpPr>
          <p:cNvPr id="507915" name="AutoShape 11"/>
          <p:cNvSpPr>
            <a:spLocks noChangeArrowheads="1"/>
          </p:cNvSpPr>
          <p:nvPr/>
        </p:nvSpPr>
        <p:spPr bwMode="auto">
          <a:xfrm>
            <a:off x="2268538" y="1989138"/>
            <a:ext cx="2592387" cy="73025"/>
          </a:xfrm>
          <a:prstGeom prst="rightArrow">
            <a:avLst>
              <a:gd name="adj1" fmla="val 50000"/>
              <a:gd name="adj2" fmla="val 887500"/>
            </a:avLst>
          </a:prstGeom>
          <a:solidFill>
            <a:schemeClr val="accent1"/>
          </a:solidFill>
          <a:ln w="9525">
            <a:noFill/>
            <a:miter lim="800000"/>
            <a:headEnd/>
            <a:tailEnd/>
          </a:ln>
          <a:effectLst>
            <a:prstShdw prst="shdw17" dist="17961" dir="2700000">
              <a:schemeClr val="accent1">
                <a:gamma/>
                <a:shade val="60000"/>
                <a:invGamma/>
                <a:alpha val="50000"/>
              </a:schemeClr>
            </a:prstShdw>
          </a:effectLst>
        </p:spPr>
        <p:txBody>
          <a:bodyPr wrap="none" anchor="ctr"/>
          <a:lstStyle/>
          <a:p>
            <a:pPr>
              <a:defRPr/>
            </a:pPr>
            <a:endParaRPr lang="it-IT"/>
          </a:p>
        </p:txBody>
      </p:sp>
      <p:sp>
        <p:nvSpPr>
          <p:cNvPr id="507916" name="AutoShape 12"/>
          <p:cNvSpPr>
            <a:spLocks noChangeArrowheads="1"/>
          </p:cNvSpPr>
          <p:nvPr/>
        </p:nvSpPr>
        <p:spPr bwMode="auto">
          <a:xfrm>
            <a:off x="2195513" y="3644900"/>
            <a:ext cx="2592387" cy="73025"/>
          </a:xfrm>
          <a:prstGeom prst="rightArrow">
            <a:avLst>
              <a:gd name="adj1" fmla="val 50000"/>
              <a:gd name="adj2" fmla="val 887500"/>
            </a:avLst>
          </a:prstGeom>
          <a:solidFill>
            <a:schemeClr val="accent1"/>
          </a:solidFill>
          <a:ln w="9525">
            <a:noFill/>
            <a:miter lim="800000"/>
            <a:headEnd/>
            <a:tailEnd/>
          </a:ln>
          <a:effectLst>
            <a:prstShdw prst="shdw17" dist="17961" dir="2700000">
              <a:schemeClr val="accent1">
                <a:gamma/>
                <a:shade val="60000"/>
                <a:invGamma/>
                <a:alpha val="50000"/>
              </a:schemeClr>
            </a:prstShdw>
          </a:effectLst>
        </p:spPr>
        <p:txBody>
          <a:bodyPr wrap="none" anchor="ctr"/>
          <a:lstStyle/>
          <a:p>
            <a:pPr>
              <a:defRPr/>
            </a:pPr>
            <a:endParaRPr lang="it-IT"/>
          </a:p>
        </p:txBody>
      </p:sp>
      <p:sp>
        <p:nvSpPr>
          <p:cNvPr id="507917" name="AutoShape 13"/>
          <p:cNvSpPr>
            <a:spLocks noChangeArrowheads="1"/>
          </p:cNvSpPr>
          <p:nvPr/>
        </p:nvSpPr>
        <p:spPr bwMode="auto">
          <a:xfrm>
            <a:off x="2195513" y="4221163"/>
            <a:ext cx="2592387" cy="73025"/>
          </a:xfrm>
          <a:prstGeom prst="rightArrow">
            <a:avLst>
              <a:gd name="adj1" fmla="val 50000"/>
              <a:gd name="adj2" fmla="val 887500"/>
            </a:avLst>
          </a:prstGeom>
          <a:solidFill>
            <a:schemeClr val="accent1"/>
          </a:solidFill>
          <a:ln w="9525">
            <a:noFill/>
            <a:miter lim="800000"/>
            <a:headEnd/>
            <a:tailEnd/>
          </a:ln>
          <a:effectLst>
            <a:prstShdw prst="shdw17" dist="17961" dir="2700000">
              <a:schemeClr val="accent1">
                <a:gamma/>
                <a:shade val="60000"/>
                <a:invGamma/>
                <a:alpha val="50000"/>
              </a:schemeClr>
            </a:prstShdw>
          </a:effectLst>
        </p:spPr>
        <p:txBody>
          <a:bodyPr wrap="none" anchor="ctr"/>
          <a:lstStyle/>
          <a:p>
            <a:pPr>
              <a:defRPr/>
            </a:pPr>
            <a:endParaRPr lang="it-IT"/>
          </a:p>
        </p:txBody>
      </p:sp>
      <p:sp>
        <p:nvSpPr>
          <p:cNvPr id="507918" name="Rectangle 14"/>
          <p:cNvSpPr>
            <a:spLocks noChangeArrowheads="1"/>
          </p:cNvSpPr>
          <p:nvPr/>
        </p:nvSpPr>
        <p:spPr bwMode="auto">
          <a:xfrm>
            <a:off x="4932363" y="1844675"/>
            <a:ext cx="3744912" cy="2563813"/>
          </a:xfrm>
          <a:prstGeom prst="rect">
            <a:avLst/>
          </a:prstGeom>
          <a:noFill/>
          <a:ln w="9525">
            <a:noFill/>
            <a:miter lim="800000"/>
            <a:headEnd/>
            <a:tailEnd/>
          </a:ln>
          <a:effectLst>
            <a:prstShdw prst="shdw17" dist="17961" dir="2700000">
              <a:schemeClr val="accent1">
                <a:gamma/>
                <a:shade val="60000"/>
                <a:invGamma/>
                <a:alpha val="50000"/>
              </a:schemeClr>
            </a:prstShdw>
          </a:effectLst>
        </p:spPr>
        <p:txBody>
          <a:bodyPr>
            <a:spAutoFit/>
          </a:bodyPr>
          <a:lstStyle/>
          <a:p>
            <a:pPr>
              <a:defRPr/>
            </a:pPr>
            <a:r>
              <a:rPr lang="it-IT" sz="1800" b="1">
                <a:solidFill>
                  <a:srgbClr val="FFFFFF"/>
                </a:solidFill>
              </a:rPr>
              <a:t>Avere un motivo</a:t>
            </a:r>
          </a:p>
          <a:p>
            <a:pPr>
              <a:defRPr/>
            </a:pPr>
            <a:endParaRPr lang="it-IT" sz="1800" b="1">
              <a:solidFill>
                <a:srgbClr val="FFFFFF"/>
              </a:solidFill>
            </a:endParaRPr>
          </a:p>
          <a:p>
            <a:pPr>
              <a:defRPr/>
            </a:pPr>
            <a:r>
              <a:rPr lang="it-IT" sz="1800" b="1">
                <a:solidFill>
                  <a:srgbClr val="FFFFFF"/>
                </a:solidFill>
              </a:rPr>
              <a:t>Sospendere il nostro giudizio</a:t>
            </a:r>
          </a:p>
          <a:p>
            <a:pPr>
              <a:defRPr/>
            </a:pPr>
            <a:endParaRPr lang="it-IT" sz="1800" b="1">
              <a:solidFill>
                <a:srgbClr val="FFFFFF"/>
              </a:solidFill>
            </a:endParaRPr>
          </a:p>
          <a:p>
            <a:pPr>
              <a:defRPr/>
            </a:pPr>
            <a:r>
              <a:rPr lang="it-IT" sz="1800" b="1">
                <a:solidFill>
                  <a:srgbClr val="FFFFFF"/>
                </a:solidFill>
              </a:rPr>
              <a:t>Concentrarsi sulla persona</a:t>
            </a:r>
          </a:p>
          <a:p>
            <a:pPr>
              <a:defRPr/>
            </a:pPr>
            <a:endParaRPr lang="it-IT" sz="1800" b="1">
              <a:solidFill>
                <a:srgbClr val="FFFFFF"/>
              </a:solidFill>
            </a:endParaRPr>
          </a:p>
          <a:p>
            <a:pPr>
              <a:defRPr/>
            </a:pPr>
            <a:r>
              <a:rPr lang="it-IT" sz="1800" b="1">
                <a:solidFill>
                  <a:srgbClr val="FFFFFF"/>
                </a:solidFill>
              </a:rPr>
              <a:t>Concentrarsi sul contenuto</a:t>
            </a:r>
          </a:p>
          <a:p>
            <a:pPr>
              <a:defRPr/>
            </a:pPr>
            <a:endParaRPr lang="it-IT" sz="1800" b="1">
              <a:solidFill>
                <a:srgbClr val="FFFFFF"/>
              </a:solidFill>
            </a:endParaRPr>
          </a:p>
          <a:p>
            <a:pPr>
              <a:defRPr/>
            </a:pPr>
            <a:r>
              <a:rPr lang="it-IT" sz="1800" b="1">
                <a:solidFill>
                  <a:srgbClr val="FFFFFF"/>
                </a:solidFill>
              </a:rPr>
              <a:t>Identificare i temi ricorrenti</a:t>
            </a:r>
          </a:p>
        </p:txBody>
      </p:sp>
      <p:sp>
        <p:nvSpPr>
          <p:cNvPr id="507919" name="AutoShape 15"/>
          <p:cNvSpPr>
            <a:spLocks noChangeArrowheads="1"/>
          </p:cNvSpPr>
          <p:nvPr/>
        </p:nvSpPr>
        <p:spPr bwMode="auto">
          <a:xfrm>
            <a:off x="2268538" y="2565400"/>
            <a:ext cx="2592387" cy="73025"/>
          </a:xfrm>
          <a:prstGeom prst="rightArrow">
            <a:avLst>
              <a:gd name="adj1" fmla="val 50000"/>
              <a:gd name="adj2" fmla="val 887500"/>
            </a:avLst>
          </a:prstGeom>
          <a:solidFill>
            <a:schemeClr val="accent1"/>
          </a:solidFill>
          <a:ln w="9525">
            <a:noFill/>
            <a:miter lim="800000"/>
            <a:headEnd/>
            <a:tailEnd/>
          </a:ln>
          <a:effectLst>
            <a:prstShdw prst="shdw17" dist="17961" dir="2700000">
              <a:schemeClr val="accent1">
                <a:gamma/>
                <a:shade val="60000"/>
                <a:invGamma/>
                <a:alpha val="50000"/>
              </a:schemeClr>
            </a:prstShdw>
          </a:effectLst>
        </p:spPr>
        <p:txBody>
          <a:bodyPr wrap="none" anchor="ctr"/>
          <a:lstStyle/>
          <a:p>
            <a:pPr>
              <a:defRPr/>
            </a:pPr>
            <a:endParaRPr lang="it-IT"/>
          </a:p>
        </p:txBody>
      </p:sp>
      <p:sp>
        <p:nvSpPr>
          <p:cNvPr id="507920" name="AutoShape 16"/>
          <p:cNvSpPr>
            <a:spLocks noChangeArrowheads="1"/>
          </p:cNvSpPr>
          <p:nvPr/>
        </p:nvSpPr>
        <p:spPr bwMode="auto">
          <a:xfrm>
            <a:off x="2195513" y="3068638"/>
            <a:ext cx="2592387" cy="73025"/>
          </a:xfrm>
          <a:prstGeom prst="rightArrow">
            <a:avLst>
              <a:gd name="adj1" fmla="val 50000"/>
              <a:gd name="adj2" fmla="val 887500"/>
            </a:avLst>
          </a:prstGeom>
          <a:solidFill>
            <a:schemeClr val="accent1"/>
          </a:solidFill>
          <a:ln w="9525">
            <a:noFill/>
            <a:miter lim="800000"/>
            <a:headEnd/>
            <a:tailEnd/>
          </a:ln>
          <a:effectLst>
            <a:prstShdw prst="shdw17" dist="17961" dir="2700000">
              <a:schemeClr val="accent1">
                <a:gamma/>
                <a:shade val="60000"/>
                <a:invGamma/>
                <a:alpha val="50000"/>
              </a:schemeClr>
            </a:prstShdw>
          </a:effectLst>
        </p:spPr>
        <p:txBody>
          <a:bodyPr wrap="none" anchor="ctr"/>
          <a:lstStyle/>
          <a:p>
            <a:pPr>
              <a:defRPr/>
            </a:pPr>
            <a:endParaRPr lang="it-IT"/>
          </a:p>
        </p:txBody>
      </p:sp>
      <p:sp>
        <p:nvSpPr>
          <p:cNvPr id="321545" name="Rectangle 17"/>
          <p:cNvSpPr>
            <a:spLocks noChangeArrowheads="1"/>
          </p:cNvSpPr>
          <p:nvPr/>
        </p:nvSpPr>
        <p:spPr bwMode="auto">
          <a:xfrm>
            <a:off x="1116013" y="1844675"/>
            <a:ext cx="1800225" cy="2592388"/>
          </a:xfrm>
          <a:prstGeom prst="rect">
            <a:avLst/>
          </a:prstGeom>
          <a:solidFill>
            <a:schemeClr val="accent1"/>
          </a:solidFill>
          <a:ln w="47625">
            <a:solidFill>
              <a:srgbClr val="FFFF00"/>
            </a:solidFill>
            <a:miter lim="800000"/>
            <a:headEnd/>
            <a:tailEnd/>
          </a:ln>
          <a:effectLst>
            <a:prstShdw prst="shdw17" dist="17961" dir="2700000">
              <a:srgbClr val="999900">
                <a:alpha val="50000"/>
              </a:srgbClr>
            </a:prstShdw>
          </a:effectLst>
        </p:spPr>
        <p:txBody>
          <a:bodyPr wrap="none" anchor="ctr"/>
          <a:lstStyle/>
          <a:p>
            <a:pPr algn="ctr"/>
            <a:r>
              <a:rPr lang="it-IT"/>
              <a:t>Ascoltare</a:t>
            </a:r>
          </a:p>
        </p:txBody>
      </p:sp>
    </p:spTree>
  </p:cSld>
  <p:clrMapOvr>
    <a:masterClrMapping/>
  </p:clrMapOvr>
  <p:transition>
    <p:strips dir="ru"/>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3585" name="Rectangle 2"/>
          <p:cNvSpPr>
            <a:spLocks noGrp="1" noChangeArrowheads="1"/>
          </p:cNvSpPr>
          <p:nvPr>
            <p:ph type="title" idx="4294967295"/>
          </p:nvPr>
        </p:nvSpPr>
        <p:spPr>
          <a:xfrm>
            <a:off x="395288" y="549275"/>
            <a:ext cx="2736850" cy="1187450"/>
          </a:xfrm>
        </p:spPr>
        <p:txBody>
          <a:bodyPr lIns="90000" tIns="46800" rIns="90000" bIns="46800"/>
          <a:lstStyle/>
          <a:p>
            <a:pPr algn="l" defTabSz="449263" eaLnBrk="1" hangingPunct="1">
              <a:lnSpc>
                <a:spcPct val="95000"/>
              </a:lnSpc>
              <a:buClr>
                <a:srgbClr val="FF99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2800" b="1" smtClean="0">
                <a:solidFill>
                  <a:srgbClr val="FF9900"/>
                </a:solidFill>
                <a:latin typeface="Times New Roman" pitchFamily="18" charset="0"/>
              </a:rPr>
              <a:t>E i figli delle persone con problemi psichiatrici?</a:t>
            </a:r>
          </a:p>
        </p:txBody>
      </p:sp>
      <p:pic>
        <p:nvPicPr>
          <p:cNvPr id="323586" name="Picture 3"/>
          <p:cNvPicPr>
            <a:picLocks noChangeAspect="1" noChangeArrowheads="1"/>
          </p:cNvPicPr>
          <p:nvPr/>
        </p:nvPicPr>
        <p:blipFill>
          <a:blip r:embed="rId3" cstate="print"/>
          <a:srcRect/>
          <a:stretch>
            <a:fillRect/>
          </a:stretch>
        </p:blipFill>
        <p:spPr bwMode="auto">
          <a:xfrm>
            <a:off x="5364163" y="188913"/>
            <a:ext cx="3508375" cy="4797425"/>
          </a:xfrm>
          <a:prstGeom prst="rect">
            <a:avLst/>
          </a:prstGeom>
          <a:noFill/>
          <a:ln w="9525">
            <a:noFill/>
            <a:miter lim="800000"/>
            <a:headEnd/>
            <a:tailEnd/>
          </a:ln>
        </p:spPr>
      </p:pic>
      <p:pic>
        <p:nvPicPr>
          <p:cNvPr id="323587" name="Picture 5"/>
          <p:cNvPicPr>
            <a:picLocks noChangeAspect="1" noChangeArrowheads="1"/>
          </p:cNvPicPr>
          <p:nvPr/>
        </p:nvPicPr>
        <p:blipFill>
          <a:blip r:embed="rId4" cstate="print"/>
          <a:srcRect/>
          <a:stretch>
            <a:fillRect/>
          </a:stretch>
        </p:blipFill>
        <p:spPr bwMode="auto">
          <a:xfrm>
            <a:off x="4067175" y="5084763"/>
            <a:ext cx="4821238" cy="1555750"/>
          </a:xfrm>
          <a:prstGeom prst="rect">
            <a:avLst/>
          </a:prstGeom>
          <a:noFill/>
          <a:ln w="9525">
            <a:noFill/>
            <a:miter lim="800000"/>
            <a:headEnd/>
            <a:tailEnd/>
          </a:ln>
        </p:spPr>
      </p:pic>
      <p:sp>
        <p:nvSpPr>
          <p:cNvPr id="509958" name="Rectangle 6"/>
          <p:cNvSpPr>
            <a:spLocks noChangeArrowheads="1"/>
          </p:cNvSpPr>
          <p:nvPr/>
        </p:nvSpPr>
        <p:spPr bwMode="auto">
          <a:xfrm>
            <a:off x="4067175" y="4652963"/>
            <a:ext cx="1208088" cy="304800"/>
          </a:xfrm>
          <a:prstGeom prst="rect">
            <a:avLst/>
          </a:prstGeom>
          <a:noFill/>
          <a:ln w="9525">
            <a:noFill/>
            <a:miter lim="800000"/>
            <a:headEnd/>
            <a:tailEnd/>
          </a:ln>
          <a:effectLst>
            <a:prstShdw prst="shdw17" dist="17961" dir="2700000">
              <a:schemeClr val="accent1">
                <a:gamma/>
                <a:shade val="60000"/>
                <a:invGamma/>
                <a:alpha val="50000"/>
              </a:schemeClr>
            </a:prstShdw>
          </a:effectLst>
        </p:spPr>
        <p:txBody>
          <a:bodyPr wrap="none">
            <a:spAutoFit/>
          </a:bodyPr>
          <a:lstStyle/>
          <a:p>
            <a:pPr>
              <a:defRPr/>
            </a:pPr>
            <a:r>
              <a:rPr kumimoji="1" lang="it-IT" sz="1400" i="1">
                <a:solidFill>
                  <a:srgbClr val="FFFFFF"/>
                </a:solidFill>
              </a:rPr>
              <a:t>Finland 2008</a:t>
            </a:r>
          </a:p>
        </p:txBody>
      </p:sp>
      <p:sp>
        <p:nvSpPr>
          <p:cNvPr id="6" name="Rectangle 6"/>
          <p:cNvSpPr>
            <a:spLocks noChangeArrowheads="1"/>
          </p:cNvSpPr>
          <p:nvPr/>
        </p:nvSpPr>
        <p:spPr bwMode="auto">
          <a:xfrm>
            <a:off x="468313" y="2349500"/>
            <a:ext cx="2457450" cy="366713"/>
          </a:xfrm>
          <a:prstGeom prst="rect">
            <a:avLst/>
          </a:prstGeom>
          <a:solidFill>
            <a:srgbClr val="FFFF00"/>
          </a:solidFill>
          <a:ln w="9525">
            <a:noFill/>
            <a:miter lim="800000"/>
            <a:headEnd/>
            <a:tailEnd/>
          </a:ln>
          <a:effectLst>
            <a:prstShdw prst="shdw13" dist="53882" dir="13500000">
              <a:schemeClr val="bg2">
                <a:alpha val="50000"/>
              </a:schemeClr>
            </a:prstShdw>
          </a:effectLst>
        </p:spPr>
        <p:txBody>
          <a:bodyPr wrap="none">
            <a:spAutoFit/>
          </a:bodyPr>
          <a:lstStyle/>
          <a:p>
            <a:r>
              <a:rPr lang="it-IT" sz="1800" b="1">
                <a:solidFill>
                  <a:srgbClr val="FF0000"/>
                </a:solidFill>
              </a:rPr>
              <a:t>http://strong-kids.eu/</a:t>
            </a:r>
          </a:p>
        </p:txBody>
      </p:sp>
      <p:sp>
        <p:nvSpPr>
          <p:cNvPr id="509965" name="Rectangle 13"/>
          <p:cNvSpPr>
            <a:spLocks noChangeArrowheads="1"/>
          </p:cNvSpPr>
          <p:nvPr/>
        </p:nvSpPr>
        <p:spPr bwMode="auto">
          <a:xfrm>
            <a:off x="395288" y="2897188"/>
            <a:ext cx="3095625" cy="1739900"/>
          </a:xfrm>
          <a:prstGeom prst="rect">
            <a:avLst/>
          </a:prstGeom>
          <a:noFill/>
          <a:ln w="9525">
            <a:noFill/>
            <a:miter lim="800000"/>
            <a:headEnd/>
            <a:tailEnd/>
          </a:ln>
          <a:effectLst>
            <a:prstShdw prst="shdw17" dist="17961" dir="2700000">
              <a:schemeClr val="accent1">
                <a:gamma/>
                <a:shade val="60000"/>
                <a:invGamma/>
                <a:alpha val="50000"/>
              </a:schemeClr>
            </a:prstShdw>
          </a:effectLst>
        </p:spPr>
        <p:txBody>
          <a:bodyPr anchor="ctr">
            <a:spAutoFit/>
          </a:bodyPr>
          <a:lstStyle/>
          <a:p>
            <a:pPr>
              <a:defRPr/>
            </a:pPr>
            <a:r>
              <a:rPr lang="it-IT" sz="1800" b="1" u="sng" dirty="0">
                <a:solidFill>
                  <a:schemeClr val="bg1"/>
                </a:solidFill>
              </a:rPr>
              <a:t>KIDS STRENGHTS     </a:t>
            </a:r>
            <a:br>
              <a:rPr lang="it-IT" sz="1800" b="1" u="sng" dirty="0">
                <a:solidFill>
                  <a:schemeClr val="bg1"/>
                </a:solidFill>
              </a:rPr>
            </a:br>
            <a:r>
              <a:rPr lang="it-IT" sz="1800" b="1" dirty="0" err="1">
                <a:solidFill>
                  <a:schemeClr val="bg1"/>
                </a:solidFill>
              </a:rPr>
              <a:t>promotes</a:t>
            </a:r>
            <a:r>
              <a:rPr lang="it-IT" sz="1800" b="1" dirty="0">
                <a:solidFill>
                  <a:schemeClr val="bg1"/>
                </a:solidFill>
              </a:rPr>
              <a:t> </a:t>
            </a:r>
            <a:r>
              <a:rPr lang="it-IT" sz="1800" b="1" dirty="0" err="1">
                <a:solidFill>
                  <a:schemeClr val="bg1"/>
                </a:solidFill>
              </a:rPr>
              <a:t>resilience</a:t>
            </a:r>
            <a:r>
              <a:rPr lang="it-IT" sz="1800" b="1" dirty="0">
                <a:solidFill>
                  <a:schemeClr val="bg1"/>
                </a:solidFill>
              </a:rPr>
              <a:t> </a:t>
            </a:r>
            <a:r>
              <a:rPr lang="it-IT" sz="1800" b="1" dirty="0" err="1">
                <a:solidFill>
                  <a:schemeClr val="bg1"/>
                </a:solidFill>
              </a:rPr>
              <a:t>processes</a:t>
            </a:r>
            <a:r>
              <a:rPr lang="it-IT" sz="1800" b="1" dirty="0">
                <a:solidFill>
                  <a:schemeClr val="bg1"/>
                </a:solidFill>
              </a:rPr>
              <a:t> </a:t>
            </a:r>
            <a:r>
              <a:rPr lang="it-IT" sz="1800" b="1" dirty="0" err="1">
                <a:solidFill>
                  <a:schemeClr val="bg1"/>
                </a:solidFill>
              </a:rPr>
              <a:t>of</a:t>
            </a:r>
            <a:r>
              <a:rPr lang="it-IT" sz="1800" b="1" dirty="0">
                <a:solidFill>
                  <a:schemeClr val="bg1"/>
                </a:solidFill>
              </a:rPr>
              <a:t> </a:t>
            </a:r>
            <a:r>
              <a:rPr lang="it-IT" sz="1800" b="1" dirty="0" err="1">
                <a:solidFill>
                  <a:schemeClr val="bg1"/>
                </a:solidFill>
              </a:rPr>
              <a:t>children</a:t>
            </a:r>
            <a:r>
              <a:rPr lang="it-IT" sz="1800" b="1" dirty="0">
                <a:solidFill>
                  <a:schemeClr val="bg1"/>
                </a:solidFill>
              </a:rPr>
              <a:t> and </a:t>
            </a:r>
            <a:r>
              <a:rPr lang="it-IT" sz="1800" b="1" dirty="0" err="1">
                <a:solidFill>
                  <a:schemeClr val="bg1"/>
                </a:solidFill>
              </a:rPr>
              <a:t>adolescents</a:t>
            </a:r>
            <a:r>
              <a:rPr lang="it-IT" sz="1800" b="1" dirty="0">
                <a:solidFill>
                  <a:schemeClr val="bg1"/>
                </a:solidFill>
              </a:rPr>
              <a:t> in the </a:t>
            </a:r>
            <a:r>
              <a:rPr lang="it-IT" sz="1800" b="1" dirty="0" err="1">
                <a:solidFill>
                  <a:schemeClr val="bg1"/>
                </a:solidFill>
              </a:rPr>
              <a:t>context</a:t>
            </a:r>
            <a:r>
              <a:rPr lang="it-IT" sz="1800" b="1" dirty="0">
                <a:solidFill>
                  <a:schemeClr val="bg1"/>
                </a:solidFill>
              </a:rPr>
              <a:t> </a:t>
            </a:r>
            <a:r>
              <a:rPr lang="it-IT" sz="1800" b="1" dirty="0" err="1">
                <a:solidFill>
                  <a:schemeClr val="bg1"/>
                </a:solidFill>
              </a:rPr>
              <a:t>of</a:t>
            </a:r>
            <a:r>
              <a:rPr lang="it-IT" sz="1800" b="1" dirty="0">
                <a:solidFill>
                  <a:schemeClr val="bg1"/>
                </a:solidFill>
              </a:rPr>
              <a:t> </a:t>
            </a:r>
            <a:r>
              <a:rPr lang="it-IT" sz="1800" b="1" dirty="0" err="1">
                <a:solidFill>
                  <a:schemeClr val="bg1"/>
                </a:solidFill>
              </a:rPr>
              <a:t>mentally</a:t>
            </a:r>
            <a:r>
              <a:rPr lang="it-IT" sz="1800" b="1" dirty="0">
                <a:solidFill>
                  <a:schemeClr val="bg1"/>
                </a:solidFill>
              </a:rPr>
              <a:t> </a:t>
            </a:r>
            <a:r>
              <a:rPr lang="it-IT" sz="1800" b="1" dirty="0" err="1">
                <a:solidFill>
                  <a:schemeClr val="bg1"/>
                </a:solidFill>
              </a:rPr>
              <a:t>vulnerable</a:t>
            </a:r>
            <a:r>
              <a:rPr lang="it-IT" sz="1800" b="1" dirty="0">
                <a:solidFill>
                  <a:schemeClr val="bg1"/>
                </a:solidFill>
              </a:rPr>
              <a:t> </a:t>
            </a:r>
            <a:r>
              <a:rPr lang="it-IT" sz="1800" b="1" dirty="0" err="1">
                <a:solidFill>
                  <a:schemeClr val="bg1"/>
                </a:solidFill>
              </a:rPr>
              <a:t>parents</a:t>
            </a:r>
            <a:r>
              <a:rPr lang="it-IT" sz="1800" dirty="0"/>
              <a:t> </a:t>
            </a: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5633" name="Picture 2"/>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325634" name="Immagine 2" descr="banner.bmp"/>
          <p:cNvPicPr>
            <a:picLocks noChangeAspect="1"/>
          </p:cNvPicPr>
          <p:nvPr/>
        </p:nvPicPr>
        <p:blipFill>
          <a:blip r:embed="rId4" cstate="print"/>
          <a:srcRect/>
          <a:stretch>
            <a:fillRect/>
          </a:stretch>
        </p:blipFill>
        <p:spPr bwMode="auto">
          <a:xfrm>
            <a:off x="468313" y="1700213"/>
            <a:ext cx="8258175" cy="1771650"/>
          </a:xfrm>
          <a:prstGeom prst="rect">
            <a:avLst/>
          </a:prstGeom>
          <a:noFill/>
          <a:ln w="9525">
            <a:noFill/>
            <a:miter lim="800000"/>
            <a:headEnd/>
            <a:tailEnd/>
          </a:ln>
        </p:spPr>
      </p:pic>
      <p:pic>
        <p:nvPicPr>
          <p:cNvPr id="325635" name="Immagine 4" descr="nep.jpg"/>
          <p:cNvPicPr>
            <a:picLocks noChangeAspect="1"/>
          </p:cNvPicPr>
          <p:nvPr/>
        </p:nvPicPr>
        <p:blipFill>
          <a:blip r:embed="rId5" cstate="print"/>
          <a:srcRect/>
          <a:stretch>
            <a:fillRect/>
          </a:stretch>
        </p:blipFill>
        <p:spPr bwMode="auto">
          <a:xfrm>
            <a:off x="900113" y="404813"/>
            <a:ext cx="1809750" cy="952500"/>
          </a:xfrm>
          <a:prstGeom prst="rect">
            <a:avLst/>
          </a:prstGeom>
          <a:noFill/>
          <a:ln w="9525">
            <a:noFill/>
            <a:miter lim="800000"/>
            <a:headEnd/>
            <a:tailEnd/>
          </a:ln>
        </p:spPr>
      </p:pic>
      <p:sp>
        <p:nvSpPr>
          <p:cNvPr id="6" name="Rettangolo 5"/>
          <p:cNvSpPr/>
          <p:nvPr/>
        </p:nvSpPr>
        <p:spPr>
          <a:xfrm>
            <a:off x="971550" y="981075"/>
            <a:ext cx="1366838" cy="307975"/>
          </a:xfrm>
          <a:prstGeom prst="rect">
            <a:avLst/>
          </a:prstGeom>
        </p:spPr>
        <p:txBody>
          <a:bodyPr wrap="none">
            <a:spAutoFit/>
          </a:bodyPr>
          <a:lstStyle/>
          <a:p>
            <a:pPr>
              <a:defRPr/>
            </a:pPr>
            <a:r>
              <a:rPr lang="it-IT" sz="1400" dirty="0">
                <a:solidFill>
                  <a:schemeClr val="bg2">
                    <a:lumMod val="60000"/>
                    <a:lumOff val="40000"/>
                  </a:schemeClr>
                </a:solidFill>
                <a:latin typeface="Arial Narrow" pitchFamily="34" charset="0"/>
                <a:cs typeface="Arial" pitchFamily="34" charset="0"/>
              </a:rPr>
              <a:t> </a:t>
            </a:r>
            <a:r>
              <a:rPr lang="it-IT" sz="1400" dirty="0" err="1">
                <a:solidFill>
                  <a:schemeClr val="bg2">
                    <a:lumMod val="60000"/>
                    <a:lumOff val="40000"/>
                  </a:schemeClr>
                </a:solidFill>
                <a:latin typeface="Arial Narrow" pitchFamily="34" charset="0"/>
                <a:cs typeface="Arial" pitchFamily="34" charset="0"/>
              </a:rPr>
              <a:t>nessuno</a:t>
            </a:r>
            <a:r>
              <a:rPr lang="it-IT" sz="1400" dirty="0" err="1">
                <a:solidFill>
                  <a:srgbClr val="FF0000"/>
                </a:solidFill>
                <a:latin typeface="Arial Narrow" pitchFamily="34" charset="0"/>
                <a:cs typeface="Arial" pitchFamily="34" charset="0"/>
              </a:rPr>
              <a:t>è</a:t>
            </a:r>
            <a:r>
              <a:rPr lang="it-IT" sz="1400" dirty="0" err="1">
                <a:solidFill>
                  <a:schemeClr val="bg2">
                    <a:lumMod val="60000"/>
                    <a:lumOff val="40000"/>
                  </a:schemeClr>
                </a:solidFill>
                <a:latin typeface="Arial Narrow" pitchFamily="34" charset="0"/>
                <a:cs typeface="Arial" pitchFamily="34" charset="0"/>
              </a:rPr>
              <a:t>perfetto</a:t>
            </a:r>
            <a:endParaRPr lang="it-IT" sz="1400" dirty="0">
              <a:solidFill>
                <a:schemeClr val="bg2">
                  <a:lumMod val="60000"/>
                  <a:lumOff val="40000"/>
                </a:schemeClr>
              </a:solidFill>
              <a:latin typeface="Arial Narrow" pitchFamily="34" charset="0"/>
              <a:cs typeface="Arial" pitchFamily="34" charset="0"/>
            </a:endParaRPr>
          </a:p>
        </p:txBody>
      </p:sp>
      <p:sp>
        <p:nvSpPr>
          <p:cNvPr id="7" name="Rectangle 6"/>
          <p:cNvSpPr>
            <a:spLocks noChangeArrowheads="1"/>
          </p:cNvSpPr>
          <p:nvPr/>
        </p:nvSpPr>
        <p:spPr bwMode="auto">
          <a:xfrm>
            <a:off x="4067175" y="5589588"/>
            <a:ext cx="4498975" cy="368300"/>
          </a:xfrm>
          <a:prstGeom prst="rect">
            <a:avLst/>
          </a:prstGeom>
          <a:solidFill>
            <a:srgbClr val="FFFF00"/>
          </a:solidFill>
          <a:ln w="9525">
            <a:noFill/>
            <a:miter lim="800000"/>
            <a:headEnd/>
            <a:tailEnd/>
          </a:ln>
          <a:effectLst>
            <a:prstShdw prst="shdw13" dist="53882" dir="13500000">
              <a:schemeClr val="bg2">
                <a:alpha val="50000"/>
              </a:schemeClr>
            </a:prstShdw>
          </a:effectLst>
        </p:spPr>
        <p:txBody>
          <a:bodyPr wrap="none">
            <a:spAutoFit/>
          </a:bodyPr>
          <a:lstStyle/>
          <a:p>
            <a:r>
              <a:rPr lang="it-IT" sz="1800" b="1">
                <a:solidFill>
                  <a:srgbClr val="FF0000"/>
                </a:solidFill>
              </a:rPr>
              <a:t>http://www.associazionenep.it/home.do</a:t>
            </a: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44" name="Text Box 5"/>
          <p:cNvSpPr txBox="1">
            <a:spLocks noChangeArrowheads="1"/>
          </p:cNvSpPr>
          <p:nvPr/>
        </p:nvSpPr>
        <p:spPr bwMode="auto">
          <a:xfrm>
            <a:off x="2435225" y="666750"/>
            <a:ext cx="838200" cy="366713"/>
          </a:xfrm>
          <a:prstGeom prst="rect">
            <a:avLst/>
          </a:prstGeom>
          <a:noFill/>
          <a:ln w="12700">
            <a:noFill/>
            <a:miter lim="800000"/>
            <a:headEnd/>
            <a:tailEnd/>
          </a:ln>
        </p:spPr>
        <p:txBody>
          <a:bodyPr>
            <a:spAutoFit/>
          </a:bodyPr>
          <a:lstStyle/>
          <a:p>
            <a:pPr eaLnBrk="0" hangingPunct="0">
              <a:spcBef>
                <a:spcPct val="50000"/>
              </a:spcBef>
            </a:pPr>
            <a:r>
              <a:rPr lang="it-IT" sz="1800" b="1">
                <a:solidFill>
                  <a:schemeClr val="bg1"/>
                </a:solidFill>
                <a:latin typeface="Times"/>
              </a:rPr>
              <a:t>1800</a:t>
            </a:r>
            <a:endParaRPr lang="en-US" sz="1800" b="1">
              <a:solidFill>
                <a:schemeClr val="bg1"/>
              </a:solidFill>
              <a:latin typeface="Times"/>
            </a:endParaRPr>
          </a:p>
        </p:txBody>
      </p:sp>
      <p:sp>
        <p:nvSpPr>
          <p:cNvPr id="624646" name="Text Box 7"/>
          <p:cNvSpPr txBox="1">
            <a:spLocks noChangeArrowheads="1"/>
          </p:cNvSpPr>
          <p:nvPr/>
        </p:nvSpPr>
        <p:spPr bwMode="auto">
          <a:xfrm>
            <a:off x="4492625" y="666750"/>
            <a:ext cx="838200" cy="366713"/>
          </a:xfrm>
          <a:prstGeom prst="rect">
            <a:avLst/>
          </a:prstGeom>
          <a:noFill/>
          <a:ln w="12700">
            <a:noFill/>
            <a:miter lim="800000"/>
            <a:headEnd/>
            <a:tailEnd/>
          </a:ln>
        </p:spPr>
        <p:txBody>
          <a:bodyPr>
            <a:spAutoFit/>
          </a:bodyPr>
          <a:lstStyle/>
          <a:p>
            <a:pPr eaLnBrk="0" hangingPunct="0">
              <a:spcBef>
                <a:spcPct val="50000"/>
              </a:spcBef>
            </a:pPr>
            <a:r>
              <a:rPr lang="it-IT" sz="1800" b="1">
                <a:solidFill>
                  <a:schemeClr val="bg1"/>
                </a:solidFill>
                <a:latin typeface="Times"/>
              </a:rPr>
              <a:t>1900</a:t>
            </a:r>
            <a:endParaRPr lang="en-US" sz="1800" b="1">
              <a:solidFill>
                <a:schemeClr val="bg1"/>
              </a:solidFill>
              <a:latin typeface="Times"/>
            </a:endParaRPr>
          </a:p>
        </p:txBody>
      </p:sp>
      <p:sp>
        <p:nvSpPr>
          <p:cNvPr id="624647" name="Text Box 8"/>
          <p:cNvSpPr txBox="1">
            <a:spLocks noChangeArrowheads="1"/>
          </p:cNvSpPr>
          <p:nvPr/>
        </p:nvSpPr>
        <p:spPr bwMode="auto">
          <a:xfrm>
            <a:off x="6245225" y="666750"/>
            <a:ext cx="838200" cy="366713"/>
          </a:xfrm>
          <a:prstGeom prst="rect">
            <a:avLst/>
          </a:prstGeom>
          <a:noFill/>
          <a:ln w="12700">
            <a:noFill/>
            <a:miter lim="800000"/>
            <a:headEnd/>
            <a:tailEnd/>
          </a:ln>
        </p:spPr>
        <p:txBody>
          <a:bodyPr>
            <a:spAutoFit/>
          </a:bodyPr>
          <a:lstStyle/>
          <a:p>
            <a:pPr eaLnBrk="0" hangingPunct="0">
              <a:spcBef>
                <a:spcPct val="50000"/>
              </a:spcBef>
            </a:pPr>
            <a:r>
              <a:rPr lang="it-IT" sz="1800" b="1">
                <a:solidFill>
                  <a:schemeClr val="bg1"/>
                </a:solidFill>
                <a:latin typeface="Times"/>
              </a:rPr>
              <a:t>2000</a:t>
            </a:r>
            <a:endParaRPr lang="en-US" sz="1800" b="1">
              <a:solidFill>
                <a:schemeClr val="bg1"/>
              </a:solidFill>
              <a:latin typeface="Times"/>
            </a:endParaRPr>
          </a:p>
        </p:txBody>
      </p:sp>
      <p:sp>
        <p:nvSpPr>
          <p:cNvPr id="624648" name="Text Box 9"/>
          <p:cNvSpPr txBox="1">
            <a:spLocks noChangeArrowheads="1"/>
          </p:cNvSpPr>
          <p:nvPr/>
        </p:nvSpPr>
        <p:spPr bwMode="auto">
          <a:xfrm>
            <a:off x="606425" y="666750"/>
            <a:ext cx="838200" cy="366713"/>
          </a:xfrm>
          <a:prstGeom prst="rect">
            <a:avLst/>
          </a:prstGeom>
          <a:noFill/>
          <a:ln w="12700">
            <a:noFill/>
            <a:miter lim="800000"/>
            <a:headEnd/>
            <a:tailEnd/>
          </a:ln>
        </p:spPr>
        <p:txBody>
          <a:bodyPr>
            <a:spAutoFit/>
          </a:bodyPr>
          <a:lstStyle/>
          <a:p>
            <a:pPr eaLnBrk="0" hangingPunct="0">
              <a:spcBef>
                <a:spcPct val="50000"/>
              </a:spcBef>
            </a:pPr>
            <a:r>
              <a:rPr lang="it-IT" sz="1800" b="1">
                <a:solidFill>
                  <a:schemeClr val="bg1"/>
                </a:solidFill>
                <a:latin typeface="Times"/>
              </a:rPr>
              <a:t>1700</a:t>
            </a:r>
            <a:endParaRPr lang="en-US" sz="1800" b="1">
              <a:solidFill>
                <a:schemeClr val="bg1"/>
              </a:solidFill>
              <a:latin typeface="Times"/>
            </a:endParaRPr>
          </a:p>
        </p:txBody>
      </p:sp>
      <p:sp>
        <p:nvSpPr>
          <p:cNvPr id="624650" name="Rectangle 5"/>
          <p:cNvSpPr>
            <a:spLocks noChangeArrowheads="1"/>
          </p:cNvSpPr>
          <p:nvPr/>
        </p:nvSpPr>
        <p:spPr bwMode="auto">
          <a:xfrm>
            <a:off x="911225" y="292100"/>
            <a:ext cx="6324600" cy="379413"/>
          </a:xfrm>
          <a:prstGeom prst="rect">
            <a:avLst/>
          </a:prstGeom>
          <a:solidFill>
            <a:srgbClr val="00B050"/>
          </a:solidFill>
          <a:ln w="12700">
            <a:solidFill>
              <a:srgbClr val="FFFFFF"/>
            </a:solidFill>
            <a:miter lim="800000"/>
            <a:headEnd/>
            <a:tailEnd/>
          </a:ln>
        </p:spPr>
        <p:txBody>
          <a:bodyPr anchor="ctr">
            <a:spAutoFit/>
          </a:bodyPr>
          <a:lstStyle/>
          <a:p>
            <a:endParaRPr lang="en-US" sz="1800"/>
          </a:p>
        </p:txBody>
      </p:sp>
      <p:sp>
        <p:nvSpPr>
          <p:cNvPr id="624651" name="Rectangle 5"/>
          <p:cNvSpPr>
            <a:spLocks noChangeArrowheads="1"/>
          </p:cNvSpPr>
          <p:nvPr/>
        </p:nvSpPr>
        <p:spPr bwMode="auto">
          <a:xfrm>
            <a:off x="922338" y="295275"/>
            <a:ext cx="4103687" cy="379413"/>
          </a:xfrm>
          <a:prstGeom prst="rect">
            <a:avLst/>
          </a:prstGeom>
          <a:solidFill>
            <a:srgbClr val="FF3300"/>
          </a:solidFill>
          <a:ln w="12700">
            <a:solidFill>
              <a:srgbClr val="FFFFFF"/>
            </a:solidFill>
            <a:miter lim="800000"/>
            <a:headEnd/>
            <a:tailEnd/>
          </a:ln>
        </p:spPr>
        <p:txBody>
          <a:bodyPr anchor="ctr">
            <a:spAutoFit/>
          </a:bodyPr>
          <a:lstStyle/>
          <a:p>
            <a:endParaRPr lang="en-US" sz="1800"/>
          </a:p>
        </p:txBody>
      </p:sp>
      <p:sp>
        <p:nvSpPr>
          <p:cNvPr id="624653" name="Rectangle 13"/>
          <p:cNvSpPr>
            <a:spLocks noGrp="1" noChangeArrowheads="1"/>
          </p:cNvSpPr>
          <p:nvPr>
            <p:ph type="body" idx="1"/>
          </p:nvPr>
        </p:nvSpPr>
        <p:spPr>
          <a:xfrm>
            <a:off x="684213" y="1916113"/>
            <a:ext cx="7772400" cy="4114800"/>
          </a:xfrm>
        </p:spPr>
        <p:txBody>
          <a:bodyPr/>
          <a:lstStyle/>
          <a:p>
            <a:pPr eaLnBrk="1" hangingPunct="1">
              <a:spcBef>
                <a:spcPct val="40000"/>
              </a:spcBef>
            </a:pPr>
            <a:r>
              <a:rPr lang="it-IT" sz="2200" smtClean="0">
                <a:solidFill>
                  <a:schemeClr val="bg1"/>
                </a:solidFill>
              </a:rPr>
              <a:t>L’evoluzione delle cure psichiatriche ha subito nel tempo una trasformazione continua</a:t>
            </a:r>
          </a:p>
          <a:p>
            <a:pPr eaLnBrk="1" hangingPunct="1">
              <a:spcBef>
                <a:spcPct val="40000"/>
              </a:spcBef>
            </a:pPr>
            <a:r>
              <a:rPr lang="it-IT" sz="2200" smtClean="0">
                <a:solidFill>
                  <a:schemeClr val="bg1"/>
                </a:solidFill>
              </a:rPr>
              <a:t>Gli standard attuali di esito per i disturbi psichiatrici più gravi hanno risentito dei mutamenti culturali e dei progressi nelle cure e nelle modalità dell’assistenza. </a:t>
            </a:r>
            <a:br>
              <a:rPr lang="it-IT" sz="2200" smtClean="0">
                <a:solidFill>
                  <a:schemeClr val="bg1"/>
                </a:solidFill>
              </a:rPr>
            </a:br>
            <a:r>
              <a:rPr lang="it-IT" sz="2200" smtClean="0">
                <a:solidFill>
                  <a:schemeClr val="bg1"/>
                </a:solidFill>
              </a:rPr>
              <a:t>Dagli anni ’50 le patologie e i loro esiti vanno riconsiderati alla luce dei trattamenti disponibili</a:t>
            </a:r>
          </a:p>
          <a:p>
            <a:pPr eaLnBrk="1" hangingPunct="1">
              <a:spcBef>
                <a:spcPct val="40000"/>
              </a:spcBef>
            </a:pPr>
            <a:r>
              <a:rPr lang="it-IT" sz="2200" smtClean="0">
                <a:solidFill>
                  <a:schemeClr val="bg1"/>
                </a:solidFill>
              </a:rPr>
              <a:t>Sempre più attenzione al grado di soddisfazione dell’utenza; assumono importanza soggettività, contrattualità, tollerabilità dei trattamenti </a:t>
            </a:r>
          </a:p>
          <a:p>
            <a:pPr eaLnBrk="1" hangingPunct="1">
              <a:spcBef>
                <a:spcPct val="40000"/>
              </a:spcBef>
            </a:pPr>
            <a:endParaRPr lang="it-IT" sz="2200" smtClean="0"/>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624644"/>
                                        </p:tgtEl>
                                        <p:attrNameLst>
                                          <p:attrName>style.visibility</p:attrName>
                                        </p:attrNameLst>
                                      </p:cBhvr>
                                      <p:to>
                                        <p:strVal val="visible"/>
                                      </p:to>
                                    </p:set>
                                    <p:anim calcmode="lin" valueType="num">
                                      <p:cBhvr additive="base">
                                        <p:cTn id="7" dur="500" fill="hold"/>
                                        <p:tgtEl>
                                          <p:spTgt spid="624644"/>
                                        </p:tgtEl>
                                        <p:attrNameLst>
                                          <p:attrName>ppt_x</p:attrName>
                                        </p:attrNameLst>
                                      </p:cBhvr>
                                      <p:tavLst>
                                        <p:tav tm="0">
                                          <p:val>
                                            <p:strVal val="0-#ppt_w/2"/>
                                          </p:val>
                                        </p:tav>
                                        <p:tav tm="100000">
                                          <p:val>
                                            <p:strVal val="#ppt_x"/>
                                          </p:val>
                                        </p:tav>
                                      </p:tavLst>
                                    </p:anim>
                                    <p:anim calcmode="lin" valueType="num">
                                      <p:cBhvr additive="base">
                                        <p:cTn id="8" dur="500" fill="hold"/>
                                        <p:tgtEl>
                                          <p:spTgt spid="62464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624646"/>
                                        </p:tgtEl>
                                        <p:attrNameLst>
                                          <p:attrName>style.visibility</p:attrName>
                                        </p:attrNameLst>
                                      </p:cBhvr>
                                      <p:to>
                                        <p:strVal val="visible"/>
                                      </p:to>
                                    </p:set>
                                    <p:anim calcmode="lin" valueType="num">
                                      <p:cBhvr additive="base">
                                        <p:cTn id="11" dur="500" fill="hold"/>
                                        <p:tgtEl>
                                          <p:spTgt spid="624646"/>
                                        </p:tgtEl>
                                        <p:attrNameLst>
                                          <p:attrName>ppt_x</p:attrName>
                                        </p:attrNameLst>
                                      </p:cBhvr>
                                      <p:tavLst>
                                        <p:tav tm="0">
                                          <p:val>
                                            <p:strVal val="0-#ppt_w/2"/>
                                          </p:val>
                                        </p:tav>
                                        <p:tav tm="100000">
                                          <p:val>
                                            <p:strVal val="#ppt_x"/>
                                          </p:val>
                                        </p:tav>
                                      </p:tavLst>
                                    </p:anim>
                                    <p:anim calcmode="lin" valueType="num">
                                      <p:cBhvr additive="base">
                                        <p:cTn id="12" dur="500" fill="hold"/>
                                        <p:tgtEl>
                                          <p:spTgt spid="624646"/>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624647"/>
                                        </p:tgtEl>
                                        <p:attrNameLst>
                                          <p:attrName>style.visibility</p:attrName>
                                        </p:attrNameLst>
                                      </p:cBhvr>
                                      <p:to>
                                        <p:strVal val="visible"/>
                                      </p:to>
                                    </p:set>
                                    <p:anim calcmode="lin" valueType="num">
                                      <p:cBhvr additive="base">
                                        <p:cTn id="15" dur="500" fill="hold"/>
                                        <p:tgtEl>
                                          <p:spTgt spid="624647"/>
                                        </p:tgtEl>
                                        <p:attrNameLst>
                                          <p:attrName>ppt_x</p:attrName>
                                        </p:attrNameLst>
                                      </p:cBhvr>
                                      <p:tavLst>
                                        <p:tav tm="0">
                                          <p:val>
                                            <p:strVal val="0-#ppt_w/2"/>
                                          </p:val>
                                        </p:tav>
                                        <p:tav tm="100000">
                                          <p:val>
                                            <p:strVal val="#ppt_x"/>
                                          </p:val>
                                        </p:tav>
                                      </p:tavLst>
                                    </p:anim>
                                    <p:anim calcmode="lin" valueType="num">
                                      <p:cBhvr additive="base">
                                        <p:cTn id="16" dur="500" fill="hold"/>
                                        <p:tgtEl>
                                          <p:spTgt spid="624647"/>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624648"/>
                                        </p:tgtEl>
                                        <p:attrNameLst>
                                          <p:attrName>style.visibility</p:attrName>
                                        </p:attrNameLst>
                                      </p:cBhvr>
                                      <p:to>
                                        <p:strVal val="visible"/>
                                      </p:to>
                                    </p:set>
                                    <p:anim calcmode="lin" valueType="num">
                                      <p:cBhvr additive="base">
                                        <p:cTn id="19" dur="500" fill="hold"/>
                                        <p:tgtEl>
                                          <p:spTgt spid="624648"/>
                                        </p:tgtEl>
                                        <p:attrNameLst>
                                          <p:attrName>ppt_x</p:attrName>
                                        </p:attrNameLst>
                                      </p:cBhvr>
                                      <p:tavLst>
                                        <p:tav tm="0">
                                          <p:val>
                                            <p:strVal val="0-#ppt_w/2"/>
                                          </p:val>
                                        </p:tav>
                                        <p:tav tm="100000">
                                          <p:val>
                                            <p:strVal val="#ppt_x"/>
                                          </p:val>
                                        </p:tav>
                                      </p:tavLst>
                                    </p:anim>
                                    <p:anim calcmode="lin" valueType="num">
                                      <p:cBhvr additive="base">
                                        <p:cTn id="20" dur="500" fill="hold"/>
                                        <p:tgtEl>
                                          <p:spTgt spid="624648"/>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624650"/>
                                        </p:tgtEl>
                                        <p:attrNameLst>
                                          <p:attrName>style.visibility</p:attrName>
                                        </p:attrNameLst>
                                      </p:cBhvr>
                                      <p:to>
                                        <p:strVal val="visible"/>
                                      </p:to>
                                    </p:set>
                                    <p:anim calcmode="lin" valueType="num">
                                      <p:cBhvr additive="base">
                                        <p:cTn id="23" dur="500" fill="hold"/>
                                        <p:tgtEl>
                                          <p:spTgt spid="624650"/>
                                        </p:tgtEl>
                                        <p:attrNameLst>
                                          <p:attrName>ppt_x</p:attrName>
                                        </p:attrNameLst>
                                      </p:cBhvr>
                                      <p:tavLst>
                                        <p:tav tm="0">
                                          <p:val>
                                            <p:strVal val="0-#ppt_w/2"/>
                                          </p:val>
                                        </p:tav>
                                        <p:tav tm="100000">
                                          <p:val>
                                            <p:strVal val="#ppt_x"/>
                                          </p:val>
                                        </p:tav>
                                      </p:tavLst>
                                    </p:anim>
                                    <p:anim calcmode="lin" valueType="num">
                                      <p:cBhvr additive="base">
                                        <p:cTn id="24" dur="500" fill="hold"/>
                                        <p:tgtEl>
                                          <p:spTgt spid="624650"/>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624651"/>
                                        </p:tgtEl>
                                        <p:attrNameLst>
                                          <p:attrName>style.visibility</p:attrName>
                                        </p:attrNameLst>
                                      </p:cBhvr>
                                      <p:to>
                                        <p:strVal val="visible"/>
                                      </p:to>
                                    </p:set>
                                    <p:anim calcmode="lin" valueType="num">
                                      <p:cBhvr additive="base">
                                        <p:cTn id="27" dur="500" fill="hold"/>
                                        <p:tgtEl>
                                          <p:spTgt spid="624651"/>
                                        </p:tgtEl>
                                        <p:attrNameLst>
                                          <p:attrName>ppt_x</p:attrName>
                                        </p:attrNameLst>
                                      </p:cBhvr>
                                      <p:tavLst>
                                        <p:tav tm="0">
                                          <p:val>
                                            <p:strVal val="0-#ppt_w/2"/>
                                          </p:val>
                                        </p:tav>
                                        <p:tav tm="100000">
                                          <p:val>
                                            <p:strVal val="#ppt_x"/>
                                          </p:val>
                                        </p:tav>
                                      </p:tavLst>
                                    </p:anim>
                                    <p:anim calcmode="lin" valueType="num">
                                      <p:cBhvr additive="base">
                                        <p:cTn id="28" dur="500" fill="hold"/>
                                        <p:tgtEl>
                                          <p:spTgt spid="624651"/>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624653">
                                            <p:txEl>
                                              <p:pRg st="0" end="0"/>
                                            </p:txEl>
                                          </p:spTgt>
                                        </p:tgtEl>
                                        <p:attrNameLst>
                                          <p:attrName>style.visibility</p:attrName>
                                        </p:attrNameLst>
                                      </p:cBhvr>
                                      <p:to>
                                        <p:strVal val="visible"/>
                                      </p:to>
                                    </p:set>
                                    <p:anim calcmode="lin" valueType="num">
                                      <p:cBhvr additive="base">
                                        <p:cTn id="33" dur="500" fill="hold"/>
                                        <p:tgtEl>
                                          <p:spTgt spid="624653">
                                            <p:txEl>
                                              <p:pRg st="0" end="0"/>
                                            </p:tx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624653">
                                            <p:txEl>
                                              <p:pRg st="0" end="0"/>
                                            </p:txEl>
                                          </p:spTgt>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624653">
                                            <p:txEl>
                                              <p:pRg st="1" end="1"/>
                                            </p:txEl>
                                          </p:spTgt>
                                        </p:tgtEl>
                                        <p:attrNameLst>
                                          <p:attrName>style.visibility</p:attrName>
                                        </p:attrNameLst>
                                      </p:cBhvr>
                                      <p:to>
                                        <p:strVal val="visible"/>
                                      </p:to>
                                    </p:set>
                                    <p:anim calcmode="lin" valueType="num">
                                      <p:cBhvr additive="base">
                                        <p:cTn id="37" dur="500" fill="hold"/>
                                        <p:tgtEl>
                                          <p:spTgt spid="624653">
                                            <p:txEl>
                                              <p:pRg st="1" end="1"/>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624653">
                                            <p:txEl>
                                              <p:pRg st="1" end="1"/>
                                            </p:txEl>
                                          </p:spTgt>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624653">
                                            <p:txEl>
                                              <p:pRg st="2" end="2"/>
                                            </p:txEl>
                                          </p:spTgt>
                                        </p:tgtEl>
                                        <p:attrNameLst>
                                          <p:attrName>style.visibility</p:attrName>
                                        </p:attrNameLst>
                                      </p:cBhvr>
                                      <p:to>
                                        <p:strVal val="visible"/>
                                      </p:to>
                                    </p:set>
                                    <p:anim calcmode="lin" valueType="num">
                                      <p:cBhvr additive="base">
                                        <p:cTn id="41" dur="500" fill="hold"/>
                                        <p:tgtEl>
                                          <p:spTgt spid="624653">
                                            <p:txEl>
                                              <p:pRg st="2" end="2"/>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624653">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44" grpId="0"/>
      <p:bldP spid="624646" grpId="0"/>
      <p:bldP spid="624647" grpId="0"/>
      <p:bldP spid="624648" grpId="0"/>
      <p:bldP spid="624650" grpId="0" animBg="1"/>
      <p:bldP spid="624651" grpId="0" animBg="1"/>
      <p:bldP spid="624653" grpId="0" build="allAtOnce"/>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9729" name="Rectangle 2"/>
          <p:cNvSpPr>
            <a:spLocks noGrp="1" noChangeArrowheads="1"/>
          </p:cNvSpPr>
          <p:nvPr>
            <p:ph type="title"/>
          </p:nvPr>
        </p:nvSpPr>
        <p:spPr>
          <a:xfrm>
            <a:off x="250825" y="282575"/>
            <a:ext cx="8569325" cy="1187450"/>
          </a:xfrm>
        </p:spPr>
        <p:txBody>
          <a:bodyPr lIns="90000" tIns="46800" rIns="90000" bIns="46800"/>
          <a:lstStyle/>
          <a:p>
            <a:pPr defTabSz="449263" eaLnBrk="1" hangingPunct="1">
              <a:lnSpc>
                <a:spcPct val="95000"/>
              </a:lnSpc>
              <a:buClr>
                <a:srgbClr val="FF99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600" b="1" smtClean="0">
                <a:solidFill>
                  <a:srgbClr val="FF9900"/>
                </a:solidFill>
                <a:latin typeface="Times New Roman" pitchFamily="18" charset="0"/>
              </a:rPr>
              <a:t>Psichiatria di comunità</a:t>
            </a:r>
          </a:p>
        </p:txBody>
      </p:sp>
      <p:sp>
        <p:nvSpPr>
          <p:cNvPr id="5" name="Text Box 3"/>
          <p:cNvSpPr txBox="1">
            <a:spLocks noChangeArrowheads="1"/>
          </p:cNvSpPr>
          <p:nvPr/>
        </p:nvSpPr>
        <p:spPr bwMode="auto">
          <a:xfrm>
            <a:off x="755650" y="1628775"/>
            <a:ext cx="7993063" cy="4967288"/>
          </a:xfrm>
          <a:prstGeom prst="rect">
            <a:avLst/>
          </a:prstGeom>
          <a:noFill/>
          <a:ln w="9525">
            <a:noFill/>
            <a:miter lim="800000"/>
            <a:headEnd/>
            <a:tailEnd/>
          </a:ln>
        </p:spPr>
        <p:txBody>
          <a:bodyPr lIns="90000" tIns="46800" rIns="90000" bIns="46800">
            <a:spAutoFit/>
          </a:bodyPr>
          <a:lstStyle/>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E’ il modello di riferimento</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Centralità posta sui servizi territoriali</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Principi coerenti con de-istituzionalizzazione, partecipazione e negoziazione dei trattamenti, attenzione alla rete familiare e sociale</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Prevede interventi articolati ed integrati</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Si avvale di professionalità e strutture diverse </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Istituzione di aree di ricovero negli ospedali generali, collegati al resto della rete di assistenza</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endParaRPr lang="it-IT" sz="2000">
              <a:solidFill>
                <a:srgbClr val="FFFFFF"/>
              </a:solidFill>
              <a:latin typeface="Verdana" pitchFamily="34" charset="0"/>
            </a:endParaRP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dissolve">
                                      <p:cBhvr>
                                        <p:cTn id="11" dur="500"/>
                                        <p:tgtEl>
                                          <p:spTgt spid="5">
                                            <p:txEl>
                                              <p:pRg st="1" end="1"/>
                                            </p:txEl>
                                          </p:spTgt>
                                        </p:tgtEl>
                                      </p:cBhvr>
                                    </p:animEffect>
                                  </p:childTnLst>
                                </p:cTn>
                              </p:par>
                            </p:childTnLst>
                          </p:cTn>
                        </p:par>
                        <p:par>
                          <p:cTn id="12" fill="hold">
                            <p:stCondLst>
                              <p:cond delay="1000"/>
                            </p:stCondLst>
                            <p:childTnLst>
                              <p:par>
                                <p:cTn id="13" presetID="9" presetClass="entr" presetSubtype="0" fill="hold" grpId="0" nodeType="after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dissolve">
                                      <p:cBhvr>
                                        <p:cTn id="15" dur="500"/>
                                        <p:tgtEl>
                                          <p:spTgt spid="5">
                                            <p:txEl>
                                              <p:pRg st="2" end="2"/>
                                            </p:txEl>
                                          </p:spTgt>
                                        </p:tgtEl>
                                      </p:cBhvr>
                                    </p:animEffect>
                                  </p:childTnLst>
                                </p:cTn>
                              </p:par>
                            </p:childTnLst>
                          </p:cTn>
                        </p:par>
                        <p:par>
                          <p:cTn id="16" fill="hold">
                            <p:stCondLst>
                              <p:cond delay="1500"/>
                            </p:stCondLst>
                            <p:childTnLst>
                              <p:par>
                                <p:cTn id="17" presetID="9" presetClass="entr" presetSubtype="0" fill="hold" grpId="0" nodeType="after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animEffect transition="in" filter="dissolve">
                                      <p:cBhvr>
                                        <p:cTn id="19" dur="500"/>
                                        <p:tgtEl>
                                          <p:spTgt spid="5">
                                            <p:txEl>
                                              <p:pRg st="3" end="3"/>
                                            </p:txEl>
                                          </p:spTgt>
                                        </p:tgtEl>
                                      </p:cBhvr>
                                    </p:animEffect>
                                  </p:childTnLst>
                                </p:cTn>
                              </p:par>
                            </p:childTnLst>
                          </p:cTn>
                        </p:par>
                        <p:par>
                          <p:cTn id="20" fill="hold">
                            <p:stCondLst>
                              <p:cond delay="2000"/>
                            </p:stCondLst>
                            <p:childTnLst>
                              <p:par>
                                <p:cTn id="21" presetID="9" presetClass="entr" presetSubtype="0" fill="hold" grpId="0" nodeType="after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animEffect transition="in" filter="dissolve">
                                      <p:cBhvr>
                                        <p:cTn id="23" dur="500"/>
                                        <p:tgtEl>
                                          <p:spTgt spid="5">
                                            <p:txEl>
                                              <p:pRg st="4" end="4"/>
                                            </p:txEl>
                                          </p:spTgt>
                                        </p:tgtEl>
                                      </p:cBhvr>
                                    </p:animEffect>
                                  </p:childTnLst>
                                </p:cTn>
                              </p:par>
                            </p:childTnLst>
                          </p:cTn>
                        </p:par>
                        <p:par>
                          <p:cTn id="24" fill="hold">
                            <p:stCondLst>
                              <p:cond delay="2500"/>
                            </p:stCondLst>
                            <p:childTnLst>
                              <p:par>
                                <p:cTn id="25" presetID="9" presetClass="entr" presetSubtype="0" fill="hold" grpId="0" nodeType="after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animEffect transition="in" filter="dissolve">
                                      <p:cBhvr>
                                        <p:cTn id="27" dur="500"/>
                                        <p:tgtEl>
                                          <p:spTgt spid="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advAuto="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1777" name="Rectangle 2"/>
          <p:cNvSpPr>
            <a:spLocks noGrp="1" noChangeArrowheads="1"/>
          </p:cNvSpPr>
          <p:nvPr>
            <p:ph type="title" idx="4294967295"/>
          </p:nvPr>
        </p:nvSpPr>
        <p:spPr>
          <a:xfrm>
            <a:off x="971550" y="1196975"/>
            <a:ext cx="7286625" cy="2921000"/>
          </a:xfrm>
        </p:spPr>
        <p:txBody>
          <a:bodyPr lIns="90000" tIns="46800" rIns="90000" bIns="46800"/>
          <a:lstStyle/>
          <a:p>
            <a:pPr defTabSz="449263" eaLnBrk="1" hangingPunct="1">
              <a:buClr>
                <a:srgbClr val="FF99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200" b="1" smtClean="0">
                <a:solidFill>
                  <a:srgbClr val="FF9900"/>
                </a:solidFill>
                <a:latin typeface="Times New Roman" pitchFamily="18" charset="0"/>
              </a:rPr>
              <a:t>Incontro con la persona e la valorizzazione della soggettività   </a:t>
            </a:r>
            <a:br>
              <a:rPr lang="it-IT" sz="3200" b="1" smtClean="0">
                <a:solidFill>
                  <a:srgbClr val="FF9900"/>
                </a:solidFill>
                <a:latin typeface="Times New Roman" pitchFamily="18" charset="0"/>
              </a:rPr>
            </a:br>
            <a:r>
              <a:rPr lang="it-IT" sz="3200" b="1" smtClean="0">
                <a:solidFill>
                  <a:srgbClr val="FF9900"/>
                </a:solidFill>
                <a:latin typeface="Times New Roman" pitchFamily="18" charset="0"/>
              </a:rPr>
              <a:t/>
            </a:r>
            <a:br>
              <a:rPr lang="it-IT" sz="3200" b="1" smtClean="0">
                <a:solidFill>
                  <a:srgbClr val="FF9900"/>
                </a:solidFill>
                <a:latin typeface="Times New Roman" pitchFamily="18" charset="0"/>
              </a:rPr>
            </a:br>
            <a:endParaRPr lang="it-IT" sz="3200" b="1" smtClean="0">
              <a:solidFill>
                <a:srgbClr val="FF9900"/>
              </a:solidFill>
              <a:latin typeface="Times New Roman" pitchFamily="18" charset="0"/>
            </a:endParaRPr>
          </a:p>
        </p:txBody>
      </p:sp>
      <p:sp>
        <p:nvSpPr>
          <p:cNvPr id="3" name="Rectangle 2"/>
          <p:cNvSpPr txBox="1">
            <a:spLocks noChangeArrowheads="1"/>
          </p:cNvSpPr>
          <p:nvPr/>
        </p:nvSpPr>
        <p:spPr bwMode="auto">
          <a:xfrm>
            <a:off x="1042988" y="3284538"/>
            <a:ext cx="7286625" cy="2921000"/>
          </a:xfrm>
          <a:prstGeom prst="rect">
            <a:avLst/>
          </a:prstGeom>
          <a:noFill/>
          <a:ln w="9525">
            <a:noFill/>
            <a:miter lim="800000"/>
            <a:headEnd/>
            <a:tailEnd/>
          </a:ln>
        </p:spPr>
        <p:txBody>
          <a:bodyPr lIns="90000" tIns="46800" rIns="90000" bIns="46800" anchor="ctr"/>
          <a:lstStyle/>
          <a:p>
            <a:pPr algn="ctr" defTabSz="449263">
              <a:buClr>
                <a:srgbClr val="FF99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it-IT" sz="3200" b="1" kern="0" dirty="0">
                <a:solidFill>
                  <a:srgbClr val="FF9900"/>
                </a:solidFill>
                <a:latin typeface="Times New Roman" pitchFamily="18" charset="0"/>
                <a:ea typeface="+mj-ea"/>
                <a:cs typeface="+mj-cs"/>
              </a:rPr>
              <a:t>Ma la relazione d’aiuto non può essere un incontro ingenuo   </a:t>
            </a:r>
            <a:br>
              <a:rPr lang="it-IT" sz="3200" b="1" kern="0" dirty="0">
                <a:solidFill>
                  <a:srgbClr val="FF9900"/>
                </a:solidFill>
                <a:latin typeface="Times New Roman" pitchFamily="18" charset="0"/>
                <a:ea typeface="+mj-ea"/>
                <a:cs typeface="+mj-cs"/>
              </a:rPr>
            </a:br>
            <a:r>
              <a:rPr lang="it-IT" sz="3200" b="1" kern="0" dirty="0">
                <a:solidFill>
                  <a:srgbClr val="FF9900"/>
                </a:solidFill>
                <a:latin typeface="Times New Roman" pitchFamily="18" charset="0"/>
                <a:ea typeface="+mj-ea"/>
                <a:cs typeface="+mj-cs"/>
              </a:rPr>
              <a:t/>
            </a:r>
            <a:br>
              <a:rPr lang="it-IT" sz="3200" b="1" kern="0" dirty="0">
                <a:solidFill>
                  <a:srgbClr val="FF9900"/>
                </a:solidFill>
                <a:latin typeface="Times New Roman" pitchFamily="18" charset="0"/>
                <a:ea typeface="+mj-ea"/>
                <a:cs typeface="+mj-cs"/>
              </a:rPr>
            </a:br>
            <a:endParaRPr lang="it-IT" sz="3200" b="1" kern="0" dirty="0">
              <a:solidFill>
                <a:srgbClr val="FF9900"/>
              </a:solidFill>
              <a:latin typeface="Times New Roman" pitchFamily="18" charset="0"/>
              <a:ea typeface="+mj-ea"/>
              <a:cs typeface="+mj-cs"/>
            </a:endParaRP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1378" name="Oval 2"/>
          <p:cNvSpPr>
            <a:spLocks noChangeArrowheads="1"/>
          </p:cNvSpPr>
          <p:nvPr/>
        </p:nvSpPr>
        <p:spPr bwMode="auto">
          <a:xfrm>
            <a:off x="1547813" y="1557338"/>
            <a:ext cx="6224587" cy="3435350"/>
          </a:xfrm>
          <a:prstGeom prst="ellipse">
            <a:avLst/>
          </a:prstGeom>
          <a:solidFill>
            <a:srgbClr val="FFEFCF"/>
          </a:solidFill>
          <a:ln w="12700">
            <a:solidFill>
              <a:srgbClr val="993300"/>
            </a:solidFill>
            <a:round/>
            <a:headEnd type="none" w="sm" len="sm"/>
            <a:tailEnd type="none" w="sm" len="sm"/>
          </a:ln>
          <a:effectLst>
            <a:outerShdw dist="183162" dir="2021404" algn="ctr" rotWithShape="0">
              <a:srgbClr val="AF5F09">
                <a:alpha val="50000"/>
              </a:srgbClr>
            </a:outerShdw>
          </a:effectLst>
        </p:spPr>
        <p:txBody>
          <a:bodyPr wrap="none" anchor="ctr"/>
          <a:lstStyle/>
          <a:p>
            <a:pPr defTabSz="449263">
              <a:spcBef>
                <a:spcPts val="1200"/>
              </a:spcBef>
              <a:buClr>
                <a:srgbClr val="000000"/>
              </a:buClr>
              <a:buSzPct val="100000"/>
              <a:buFont typeface="Times New Roman" pitchFamily="16" charset="0"/>
              <a:buNone/>
              <a:defRPr/>
            </a:pPr>
            <a:endParaRPr lang="en-US">
              <a:solidFill>
                <a:srgbClr val="FFFFFF"/>
              </a:solidFill>
              <a:latin typeface="Arial Black" pitchFamily="32" charset="0"/>
              <a:cs typeface="Lucida Sans Unicode" charset="0"/>
            </a:endParaRPr>
          </a:p>
        </p:txBody>
      </p:sp>
      <p:sp>
        <p:nvSpPr>
          <p:cNvPr id="74755" name="Text Box 3"/>
          <p:cNvSpPr txBox="1">
            <a:spLocks noChangeArrowheads="1"/>
          </p:cNvSpPr>
          <p:nvPr/>
        </p:nvSpPr>
        <p:spPr bwMode="auto">
          <a:xfrm>
            <a:off x="2627313" y="2492375"/>
            <a:ext cx="4176712" cy="1422400"/>
          </a:xfrm>
          <a:prstGeom prst="rect">
            <a:avLst/>
          </a:prstGeom>
          <a:noFill/>
          <a:ln w="12700">
            <a:noFill/>
            <a:miter lim="800000"/>
            <a:headEnd type="none" w="sm" len="sm"/>
            <a:tailEnd type="none" w="sm" len="sm"/>
          </a:ln>
        </p:spPr>
        <p:txBody>
          <a:bodyPr>
            <a:spAutoFit/>
          </a:bodyPr>
          <a:lstStyle/>
          <a:p>
            <a:pPr algn="ctr" defTabSz="762000" eaLnBrk="0" hangingPunct="0">
              <a:lnSpc>
                <a:spcPct val="120000"/>
              </a:lnSpc>
              <a:spcBef>
                <a:spcPct val="50000"/>
              </a:spcBef>
              <a:buClr>
                <a:srgbClr val="000000"/>
              </a:buClr>
              <a:buSzPct val="100000"/>
              <a:buFont typeface="Times New Roman" pitchFamily="18" charset="0"/>
              <a:buNone/>
            </a:pPr>
            <a:r>
              <a:rPr lang="it-IT" sz="3600">
                <a:solidFill>
                  <a:srgbClr val="AF5F09"/>
                </a:solidFill>
                <a:latin typeface="Arial Black" pitchFamily="34" charset="0"/>
                <a:cs typeface="Lucida Sans Unicode" pitchFamily="34" charset="0"/>
              </a:rPr>
              <a:t>Importanza della relazione</a:t>
            </a: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74755"/>
                                        </p:tgtEl>
                                        <p:attrNameLst>
                                          <p:attrName>style.visibility</p:attrName>
                                        </p:attrNameLst>
                                      </p:cBhvr>
                                      <p:to>
                                        <p:strVal val="visible"/>
                                      </p:to>
                                    </p:set>
                                    <p:animEffect transition="in" filter="dissolve">
                                      <p:cBhvr>
                                        <p:cTn id="7" dur="500"/>
                                        <p:tgtEl>
                                          <p:spTgt spid="747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5873" name="Rectangle 2"/>
          <p:cNvSpPr>
            <a:spLocks noGrp="1" noChangeArrowheads="1"/>
          </p:cNvSpPr>
          <p:nvPr>
            <p:ph type="title" idx="4294967295"/>
          </p:nvPr>
        </p:nvSpPr>
        <p:spPr>
          <a:xfrm>
            <a:off x="900113" y="1916113"/>
            <a:ext cx="7286625" cy="2921000"/>
          </a:xfrm>
        </p:spPr>
        <p:txBody>
          <a:bodyPr lIns="90000" tIns="46800" rIns="90000" bIns="46800"/>
          <a:lstStyle/>
          <a:p>
            <a:pPr defTabSz="449263" eaLnBrk="1" hangingPunct="1">
              <a:buClr>
                <a:srgbClr val="FF99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200" b="1" smtClean="0">
                <a:solidFill>
                  <a:srgbClr val="FF9900"/>
                </a:solidFill>
                <a:latin typeface="Times New Roman" pitchFamily="18" charset="0"/>
              </a:rPr>
              <a:t>E’ ormai risaputo dalla pragmatica della comunicazione umana che in ogni messaggio comunicativo </a:t>
            </a:r>
            <a:br>
              <a:rPr lang="it-IT" sz="3200" b="1" smtClean="0">
                <a:solidFill>
                  <a:srgbClr val="FF9900"/>
                </a:solidFill>
                <a:latin typeface="Times New Roman" pitchFamily="18" charset="0"/>
              </a:rPr>
            </a:br>
            <a:r>
              <a:rPr lang="it-IT" sz="3200" b="1" smtClean="0">
                <a:solidFill>
                  <a:srgbClr val="FF9900"/>
                </a:solidFill>
                <a:latin typeface="Times New Roman" pitchFamily="18" charset="0"/>
              </a:rPr>
              <a:t>c'è un</a:t>
            </a:r>
            <a:br>
              <a:rPr lang="it-IT" sz="3200" b="1" smtClean="0">
                <a:solidFill>
                  <a:srgbClr val="FF9900"/>
                </a:solidFill>
                <a:latin typeface="Times New Roman" pitchFamily="18" charset="0"/>
              </a:rPr>
            </a:br>
            <a:r>
              <a:rPr lang="it-IT" sz="3200" b="1" smtClean="0">
                <a:solidFill>
                  <a:srgbClr val="FF9900"/>
                </a:solidFill>
                <a:latin typeface="Times New Roman" pitchFamily="18" charset="0"/>
              </a:rPr>
              <a:t>aspetto di contenuto ed uno di relazione </a:t>
            </a:r>
            <a:br>
              <a:rPr lang="it-IT" sz="3200" b="1" smtClean="0">
                <a:solidFill>
                  <a:srgbClr val="FF9900"/>
                </a:solidFill>
                <a:latin typeface="Times New Roman" pitchFamily="18" charset="0"/>
              </a:rPr>
            </a:br>
            <a:endParaRPr lang="it-IT" sz="3200" b="1" smtClean="0">
              <a:solidFill>
                <a:srgbClr val="FF9900"/>
              </a:solidFill>
              <a:latin typeface="Times New Roman" pitchFamily="18" charset="0"/>
            </a:endParaRPr>
          </a:p>
        </p:txBody>
      </p:sp>
      <p:sp>
        <p:nvSpPr>
          <p:cNvPr id="335874" name="Text Box 6"/>
          <p:cNvSpPr txBox="1">
            <a:spLocks noChangeArrowheads="1"/>
          </p:cNvSpPr>
          <p:nvPr/>
        </p:nvSpPr>
        <p:spPr bwMode="auto">
          <a:xfrm>
            <a:off x="1476375" y="5876925"/>
            <a:ext cx="7264400" cy="739775"/>
          </a:xfrm>
          <a:prstGeom prst="rect">
            <a:avLst/>
          </a:prstGeom>
          <a:noFill/>
          <a:ln w="9525">
            <a:noFill/>
            <a:miter lim="800000"/>
            <a:headEnd/>
            <a:tailEnd/>
          </a:ln>
        </p:spPr>
        <p:txBody>
          <a:bodyPr lIns="0" tIns="0" rIns="0" bIns="0" anchor="b">
            <a:spAutoFit/>
          </a:bodyPr>
          <a:lstStyle/>
          <a:p>
            <a:pPr algn="r" eaLnBrk="0" hangingPunct="0"/>
            <a:r>
              <a:rPr lang="it-IT" sz="1600" i="1">
                <a:solidFill>
                  <a:schemeClr val="bg1"/>
                </a:solidFill>
              </a:rPr>
              <a:t>Watzlawick P., Beavin J.H., Jackson D.D., </a:t>
            </a:r>
            <a:r>
              <a:rPr lang="it-IT" sz="1600" b="1" i="1">
                <a:solidFill>
                  <a:schemeClr val="bg1"/>
                </a:solidFill>
              </a:rPr>
              <a:t>Pragmatics of Human Communication</a:t>
            </a:r>
            <a:r>
              <a:rPr lang="it-IT" sz="1600" i="1">
                <a:solidFill>
                  <a:schemeClr val="bg1"/>
                </a:solidFill>
              </a:rPr>
              <a:t>, 1967, New York, W.W. Norton</a:t>
            </a:r>
            <a:br>
              <a:rPr lang="it-IT" sz="1600" i="1">
                <a:solidFill>
                  <a:schemeClr val="bg1"/>
                </a:solidFill>
              </a:rPr>
            </a:br>
            <a:r>
              <a:rPr lang="it-IT" sz="1600" i="1">
                <a:solidFill>
                  <a:schemeClr val="bg1"/>
                </a:solidFill>
              </a:rPr>
              <a:t>Tr. it.: Pragmatica della Comunicazione Umana, 1971, Roma, Astrolabio</a:t>
            </a:r>
            <a:r>
              <a:rPr lang="it-IT" sz="1600"/>
              <a:t>,</a:t>
            </a:r>
            <a:endParaRPr lang="it-IT" sz="1600" i="1">
              <a:solidFill>
                <a:schemeClr val="bg1"/>
              </a:solidFill>
            </a:endParaRPr>
          </a:p>
        </p:txBody>
      </p:sp>
    </p:spTree>
  </p:cSld>
  <p:clrMapOvr>
    <a:masterClrMapping/>
  </p:clrMapOvr>
  <p:transition>
    <p:strips dir="ru"/>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21" name="Rectangle 2"/>
          <p:cNvSpPr>
            <a:spLocks noGrp="1" noChangeArrowheads="1"/>
          </p:cNvSpPr>
          <p:nvPr>
            <p:ph type="title" idx="4294967295"/>
          </p:nvPr>
        </p:nvSpPr>
        <p:spPr>
          <a:xfrm>
            <a:off x="468313" y="1628775"/>
            <a:ext cx="8135937" cy="3208338"/>
          </a:xfrm>
        </p:spPr>
        <p:txBody>
          <a:bodyPr lIns="90000" tIns="46800" rIns="90000" bIns="46800"/>
          <a:lstStyle/>
          <a:p>
            <a:pPr defTabSz="449263" eaLnBrk="1" hangingPunct="1">
              <a:buClr>
                <a:srgbClr val="FF99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200" b="1" smtClean="0">
                <a:solidFill>
                  <a:srgbClr val="FF9900"/>
                </a:solidFill>
                <a:latin typeface="Times New Roman" pitchFamily="18" charset="0"/>
              </a:rPr>
              <a:t>E' </a:t>
            </a:r>
            <a:r>
              <a:rPr lang="it-IT" sz="3200" b="1" smtClean="0">
                <a:solidFill>
                  <a:srgbClr val="FFFF00"/>
                </a:solidFill>
                <a:latin typeface="Times New Roman" pitchFamily="18" charset="0"/>
              </a:rPr>
              <a:t>impossibile non comunicare</a:t>
            </a:r>
            <a:r>
              <a:rPr lang="it-IT" sz="3200" b="1" smtClean="0">
                <a:solidFill>
                  <a:srgbClr val="FF9900"/>
                </a:solidFill>
                <a:latin typeface="Times New Roman" pitchFamily="18" charset="0"/>
              </a:rPr>
              <a:t>, perché ogni comportamento è comunicazione, invia un messaggio agli altri, che lo si voglia oppure no </a:t>
            </a:r>
            <a:br>
              <a:rPr lang="it-IT" sz="3200" b="1" smtClean="0">
                <a:solidFill>
                  <a:srgbClr val="FF9900"/>
                </a:solidFill>
                <a:latin typeface="Times New Roman" pitchFamily="18" charset="0"/>
              </a:rPr>
            </a:br>
            <a:r>
              <a:rPr lang="it-IT" sz="3200" b="1" smtClean="0">
                <a:solidFill>
                  <a:srgbClr val="FF9900"/>
                </a:solidFill>
                <a:latin typeface="Times New Roman" pitchFamily="18" charset="0"/>
              </a:rPr>
              <a:t/>
            </a:r>
            <a:br>
              <a:rPr lang="it-IT" sz="3200" b="1" smtClean="0">
                <a:solidFill>
                  <a:srgbClr val="FF9900"/>
                </a:solidFill>
                <a:latin typeface="Times New Roman" pitchFamily="18" charset="0"/>
              </a:rPr>
            </a:br>
            <a:r>
              <a:rPr lang="it-IT" sz="3200" b="1" smtClean="0">
                <a:solidFill>
                  <a:srgbClr val="FF9900"/>
                </a:solidFill>
                <a:latin typeface="Times New Roman" pitchFamily="18" charset="0"/>
              </a:rPr>
              <a:t>La sottolineatura dell'importanza della relazione all'interno della tecnica, </a:t>
            </a:r>
            <a:br>
              <a:rPr lang="it-IT" sz="3200" b="1" smtClean="0">
                <a:solidFill>
                  <a:srgbClr val="FF9900"/>
                </a:solidFill>
                <a:latin typeface="Times New Roman" pitchFamily="18" charset="0"/>
              </a:rPr>
            </a:br>
            <a:r>
              <a:rPr lang="it-IT" sz="3200" b="1" smtClean="0">
                <a:solidFill>
                  <a:srgbClr val="FF9900"/>
                </a:solidFill>
                <a:latin typeface="Times New Roman" pitchFamily="18" charset="0"/>
              </a:rPr>
              <a:t>sia essa psicoterapeutica che psicofarmacologica, ha assunto nel tempo nuove e più stimolanti connotazioni </a:t>
            </a:r>
            <a:br>
              <a:rPr lang="it-IT" sz="3200" b="1" smtClean="0">
                <a:solidFill>
                  <a:srgbClr val="FF9900"/>
                </a:solidFill>
                <a:latin typeface="Times New Roman" pitchFamily="18" charset="0"/>
              </a:rPr>
            </a:br>
            <a:r>
              <a:rPr lang="it-IT" sz="3200" b="1" smtClean="0">
                <a:solidFill>
                  <a:srgbClr val="FF9900"/>
                </a:solidFill>
                <a:latin typeface="Times New Roman" pitchFamily="18" charset="0"/>
              </a:rPr>
              <a:t/>
            </a:r>
            <a:br>
              <a:rPr lang="it-IT" sz="3200" b="1" smtClean="0">
                <a:solidFill>
                  <a:srgbClr val="FF9900"/>
                </a:solidFill>
                <a:latin typeface="Times New Roman" pitchFamily="18" charset="0"/>
              </a:rPr>
            </a:br>
            <a:endParaRPr lang="it-IT" sz="3200" b="1" smtClean="0">
              <a:solidFill>
                <a:srgbClr val="FF9900"/>
              </a:solidFill>
              <a:latin typeface="Times New Roman" pitchFamily="18" charset="0"/>
            </a:endParaRPr>
          </a:p>
        </p:txBody>
      </p:sp>
      <p:sp>
        <p:nvSpPr>
          <p:cNvPr id="337922" name="Text Box 6"/>
          <p:cNvSpPr txBox="1">
            <a:spLocks noChangeArrowheads="1"/>
          </p:cNvSpPr>
          <p:nvPr/>
        </p:nvSpPr>
        <p:spPr bwMode="auto">
          <a:xfrm>
            <a:off x="1476375" y="5876925"/>
            <a:ext cx="7264400" cy="739775"/>
          </a:xfrm>
          <a:prstGeom prst="rect">
            <a:avLst/>
          </a:prstGeom>
          <a:noFill/>
          <a:ln w="9525">
            <a:noFill/>
            <a:miter lim="800000"/>
            <a:headEnd/>
            <a:tailEnd/>
          </a:ln>
        </p:spPr>
        <p:txBody>
          <a:bodyPr lIns="0" tIns="0" rIns="0" bIns="0" anchor="b">
            <a:spAutoFit/>
          </a:bodyPr>
          <a:lstStyle/>
          <a:p>
            <a:pPr algn="r" eaLnBrk="0" hangingPunct="0"/>
            <a:r>
              <a:rPr lang="it-IT" sz="1600" i="1">
                <a:solidFill>
                  <a:schemeClr val="bg1"/>
                </a:solidFill>
              </a:rPr>
              <a:t>Watzlawick P., Beavin J.H., Jackson D.D., </a:t>
            </a:r>
            <a:r>
              <a:rPr lang="it-IT" sz="1600" b="1" i="1">
                <a:solidFill>
                  <a:schemeClr val="bg1"/>
                </a:solidFill>
              </a:rPr>
              <a:t>Pragmatics of Human Communication</a:t>
            </a:r>
            <a:r>
              <a:rPr lang="it-IT" sz="1600" i="1">
                <a:solidFill>
                  <a:schemeClr val="bg1"/>
                </a:solidFill>
              </a:rPr>
              <a:t>, 1967, New York, W.W. Norton</a:t>
            </a:r>
            <a:br>
              <a:rPr lang="it-IT" sz="1600" i="1">
                <a:solidFill>
                  <a:schemeClr val="bg1"/>
                </a:solidFill>
              </a:rPr>
            </a:br>
            <a:r>
              <a:rPr lang="it-IT" sz="1600" i="1">
                <a:solidFill>
                  <a:schemeClr val="bg1"/>
                </a:solidFill>
              </a:rPr>
              <a:t>Tr. it.: Pragmatica della Comunicazione Umana, 1971, Roma, Astrolabio</a:t>
            </a:r>
            <a:r>
              <a:rPr lang="it-IT" sz="1600"/>
              <a:t>,</a:t>
            </a:r>
            <a:endParaRPr lang="it-IT" sz="1600" i="1">
              <a:solidFill>
                <a:schemeClr val="bg1"/>
              </a:solidFill>
            </a:endParaRPr>
          </a:p>
        </p:txBody>
      </p:sp>
    </p:spTree>
  </p:cSld>
  <p:clrMapOvr>
    <a:masterClrMapping/>
  </p:clrMapOvr>
  <p:transition>
    <p:strips dir="ru"/>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9969" name="Rectangle 2"/>
          <p:cNvSpPr>
            <a:spLocks noGrp="1" noChangeArrowheads="1"/>
          </p:cNvSpPr>
          <p:nvPr>
            <p:ph type="title"/>
          </p:nvPr>
        </p:nvSpPr>
        <p:spPr>
          <a:xfrm>
            <a:off x="250825" y="282575"/>
            <a:ext cx="8569325" cy="1187450"/>
          </a:xfrm>
        </p:spPr>
        <p:txBody>
          <a:bodyPr lIns="90000" tIns="46800" rIns="90000" bIns="46800"/>
          <a:lstStyle/>
          <a:p>
            <a:pPr defTabSz="449263" eaLnBrk="1" hangingPunct="1">
              <a:lnSpc>
                <a:spcPct val="95000"/>
              </a:lnSpc>
              <a:buClr>
                <a:srgbClr val="FF99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600" b="1" smtClean="0">
                <a:solidFill>
                  <a:srgbClr val="FF9900"/>
                </a:solidFill>
                <a:latin typeface="Times New Roman" pitchFamily="18" charset="0"/>
              </a:rPr>
              <a:t>Comunicazione e relazione</a:t>
            </a:r>
          </a:p>
        </p:txBody>
      </p:sp>
      <p:sp>
        <p:nvSpPr>
          <p:cNvPr id="5" name="Text Box 3"/>
          <p:cNvSpPr txBox="1">
            <a:spLocks noChangeArrowheads="1"/>
          </p:cNvSpPr>
          <p:nvPr/>
        </p:nvSpPr>
        <p:spPr bwMode="auto">
          <a:xfrm>
            <a:off x="971550" y="2060575"/>
            <a:ext cx="7561263" cy="2403475"/>
          </a:xfrm>
          <a:prstGeom prst="rect">
            <a:avLst/>
          </a:prstGeom>
          <a:noFill/>
          <a:ln w="9525">
            <a:noFill/>
            <a:miter lim="800000"/>
            <a:headEnd/>
            <a:tailEnd/>
          </a:ln>
        </p:spPr>
        <p:txBody>
          <a:bodyPr lIns="90000" tIns="46800" rIns="90000" bIns="46800">
            <a:spAutoFit/>
          </a:bodyPr>
          <a:lstStyle/>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Ogni qualvolta ci riferiamo ad una forma di relazione, è possibile rilevare uno scambio di una qualche forma di comunicazione, verbale e non</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In psichiatria, la complessità insita è ulteriormente accentuata</a:t>
            </a: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dissolve">
                                      <p:cBhvr>
                                        <p:cTn id="11"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advAuto="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2017" name="Rectangle 2"/>
          <p:cNvSpPr>
            <a:spLocks noGrp="1" noChangeArrowheads="1"/>
          </p:cNvSpPr>
          <p:nvPr>
            <p:ph type="title"/>
          </p:nvPr>
        </p:nvSpPr>
        <p:spPr>
          <a:xfrm>
            <a:off x="250825" y="282575"/>
            <a:ext cx="8569325" cy="1187450"/>
          </a:xfrm>
        </p:spPr>
        <p:txBody>
          <a:bodyPr lIns="90000" tIns="46800" rIns="90000" bIns="46800"/>
          <a:lstStyle/>
          <a:p>
            <a:pPr defTabSz="449263" eaLnBrk="1" hangingPunct="1">
              <a:lnSpc>
                <a:spcPct val="95000"/>
              </a:lnSpc>
              <a:buClr>
                <a:srgbClr val="FF99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600" b="1" smtClean="0">
                <a:solidFill>
                  <a:srgbClr val="FF9900"/>
                </a:solidFill>
                <a:latin typeface="Times New Roman" pitchFamily="18" charset="0"/>
              </a:rPr>
              <a:t>Una sfida sul piano comunicativo </a:t>
            </a:r>
            <a:br>
              <a:rPr lang="it-IT" sz="3600" b="1" smtClean="0">
                <a:solidFill>
                  <a:srgbClr val="FF9900"/>
                </a:solidFill>
                <a:latin typeface="Times New Roman" pitchFamily="18" charset="0"/>
              </a:rPr>
            </a:br>
            <a:r>
              <a:rPr lang="it-IT" sz="3600" b="1" smtClean="0">
                <a:solidFill>
                  <a:srgbClr val="FF9900"/>
                </a:solidFill>
                <a:latin typeface="Times New Roman" pitchFamily="18" charset="0"/>
              </a:rPr>
              <a:t>e  relazione</a:t>
            </a:r>
          </a:p>
        </p:txBody>
      </p:sp>
      <p:sp>
        <p:nvSpPr>
          <p:cNvPr id="5" name="Text Box 3"/>
          <p:cNvSpPr txBox="1">
            <a:spLocks noChangeArrowheads="1"/>
          </p:cNvSpPr>
          <p:nvPr/>
        </p:nvSpPr>
        <p:spPr bwMode="auto">
          <a:xfrm>
            <a:off x="611188" y="1773238"/>
            <a:ext cx="7921625" cy="4646612"/>
          </a:xfrm>
          <a:prstGeom prst="rect">
            <a:avLst/>
          </a:prstGeom>
          <a:noFill/>
          <a:ln w="9525">
            <a:noFill/>
            <a:miter lim="800000"/>
            <a:headEnd/>
            <a:tailEnd/>
          </a:ln>
        </p:spPr>
        <p:txBody>
          <a:bodyPr lIns="90000" tIns="46800" rIns="90000" bIns="46800">
            <a:spAutoFit/>
          </a:bodyPr>
          <a:lstStyle/>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dirty="0">
                <a:solidFill>
                  <a:srgbClr val="FFFFFF"/>
                </a:solidFill>
                <a:latin typeface="Verdana" pitchFamily="34" charset="0"/>
              </a:rPr>
              <a:t>Comunicazione e relazione - in molti quadri psichiatrici – si confrontano con una "coscienza di malattia" inadeguata e/o inesistente</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dirty="0">
                <a:solidFill>
                  <a:srgbClr val="FFFFFF"/>
                </a:solidFill>
                <a:latin typeface="Verdana" pitchFamily="34" charset="0"/>
              </a:rPr>
              <a:t>Nonostante questa condizione  (che produce ‘distanza terapeutica’ ) </a:t>
            </a:r>
            <a:br>
              <a:rPr lang="it-IT" sz="2000" dirty="0">
                <a:solidFill>
                  <a:srgbClr val="FFFFFF"/>
                </a:solidFill>
                <a:latin typeface="Verdana" pitchFamily="34" charset="0"/>
              </a:rPr>
            </a:br>
            <a:r>
              <a:rPr lang="it-IT" sz="2000" dirty="0">
                <a:solidFill>
                  <a:srgbClr val="FFFFFF"/>
                </a:solidFill>
                <a:latin typeface="Verdana" pitchFamily="34" charset="0"/>
              </a:rPr>
              <a:t>occorre cercare un modo per entrare in una </a:t>
            </a:r>
            <a:r>
              <a:rPr lang="it-IT" sz="2000" dirty="0">
                <a:solidFill>
                  <a:srgbClr val="FFFF00"/>
                </a:solidFill>
                <a:latin typeface="Verdana" pitchFamily="34" charset="0"/>
              </a:rPr>
              <a:t>‘relazionalità’ che permetta di iniziare a scambiare contenuti comunicativi </a:t>
            </a:r>
            <a:r>
              <a:rPr lang="it-IT" sz="2000" dirty="0">
                <a:solidFill>
                  <a:srgbClr val="FFFFFF"/>
                </a:solidFill>
                <a:latin typeface="Verdana" pitchFamily="34" charset="0"/>
              </a:rPr>
              <a:t>che possano mettere in </a:t>
            </a:r>
            <a:r>
              <a:rPr lang="it-IT" sz="2000" dirty="0" smtClean="0">
                <a:solidFill>
                  <a:srgbClr val="FFFFFF"/>
                </a:solidFill>
                <a:latin typeface="Verdana" pitchFamily="34" charset="0"/>
              </a:rPr>
              <a:t>contatto soggettività </a:t>
            </a:r>
            <a:r>
              <a:rPr lang="it-IT" sz="2000" dirty="0">
                <a:solidFill>
                  <a:srgbClr val="FFFFFF"/>
                </a:solidFill>
                <a:latin typeface="Verdana" pitchFamily="34" charset="0"/>
              </a:rPr>
              <a:t>diverse (quelle del paziente e quelle di chi si relaziona con lui)</a:t>
            </a: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dissolve">
                                      <p:cBhvr>
                                        <p:cTn id="11"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advAuto="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4065" name="Rectangle 2"/>
          <p:cNvSpPr>
            <a:spLocks noGrp="1" noChangeArrowheads="1"/>
          </p:cNvSpPr>
          <p:nvPr>
            <p:ph type="title"/>
          </p:nvPr>
        </p:nvSpPr>
        <p:spPr>
          <a:xfrm>
            <a:off x="250825" y="282575"/>
            <a:ext cx="8569325" cy="1187450"/>
          </a:xfrm>
        </p:spPr>
        <p:txBody>
          <a:bodyPr lIns="90000" tIns="46800" rIns="90000" bIns="46800"/>
          <a:lstStyle/>
          <a:p>
            <a:pPr defTabSz="449263" eaLnBrk="1" hangingPunct="1">
              <a:lnSpc>
                <a:spcPct val="95000"/>
              </a:lnSpc>
              <a:buClr>
                <a:srgbClr val="FF99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600" b="1" smtClean="0">
                <a:solidFill>
                  <a:srgbClr val="FF9900"/>
                </a:solidFill>
                <a:latin typeface="Times New Roman" pitchFamily="18" charset="0"/>
              </a:rPr>
              <a:t>Una sfida sul piano comunicativo </a:t>
            </a:r>
            <a:br>
              <a:rPr lang="it-IT" sz="3600" b="1" smtClean="0">
                <a:solidFill>
                  <a:srgbClr val="FF9900"/>
                </a:solidFill>
                <a:latin typeface="Times New Roman" pitchFamily="18" charset="0"/>
              </a:rPr>
            </a:br>
            <a:r>
              <a:rPr lang="it-IT" sz="3600" b="1" smtClean="0">
                <a:solidFill>
                  <a:srgbClr val="FF9900"/>
                </a:solidFill>
                <a:latin typeface="Times New Roman" pitchFamily="18" charset="0"/>
              </a:rPr>
              <a:t>e  relazione: alla ricerca di un’alleanza</a:t>
            </a:r>
          </a:p>
        </p:txBody>
      </p:sp>
      <p:sp>
        <p:nvSpPr>
          <p:cNvPr id="5" name="Text Box 3"/>
          <p:cNvSpPr txBox="1">
            <a:spLocks noChangeArrowheads="1"/>
          </p:cNvSpPr>
          <p:nvPr/>
        </p:nvSpPr>
        <p:spPr bwMode="auto">
          <a:xfrm>
            <a:off x="395288" y="2781300"/>
            <a:ext cx="8497887" cy="3749675"/>
          </a:xfrm>
          <a:prstGeom prst="rect">
            <a:avLst/>
          </a:prstGeom>
          <a:noFill/>
          <a:ln w="9525">
            <a:noFill/>
            <a:miter lim="800000"/>
            <a:headEnd/>
            <a:tailEnd/>
          </a:ln>
        </p:spPr>
        <p:txBody>
          <a:bodyPr lIns="90000" tIns="46800" rIns="90000" bIns="46800">
            <a:spAutoFit/>
          </a:bodyPr>
          <a:lstStyle/>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Si pensi, per es, alle </a:t>
            </a:r>
            <a:r>
              <a:rPr lang="it-IT" sz="2000">
                <a:solidFill>
                  <a:srgbClr val="FFFF00"/>
                </a:solidFill>
                <a:latin typeface="Verdana" pitchFamily="34" charset="0"/>
              </a:rPr>
              <a:t>forme di schizofrenia </a:t>
            </a:r>
            <a:r>
              <a:rPr lang="it-IT" sz="2000">
                <a:solidFill>
                  <a:srgbClr val="FFFFFF"/>
                </a:solidFill>
                <a:latin typeface="Verdana" pitchFamily="34" charset="0"/>
              </a:rPr>
              <a:t>caratterizzate da " sintomi negativi" con chiusura autistica, difficoltà di relazione, introflessione nel proprio ‘mondo interno’, che appare tanto spesso irraggiungibile, lontano, irreale</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 oppure a quelle condizioni </a:t>
            </a:r>
            <a:r>
              <a:rPr lang="it-IT" sz="2000">
                <a:solidFill>
                  <a:srgbClr val="FFFF00"/>
                </a:solidFill>
                <a:latin typeface="Verdana" pitchFamily="34" charset="0"/>
              </a:rPr>
              <a:t>gravemente depressive </a:t>
            </a:r>
            <a:r>
              <a:rPr lang="it-IT" sz="2000">
                <a:solidFill>
                  <a:srgbClr val="FFFFFF"/>
                </a:solidFill>
                <a:latin typeface="Verdana" pitchFamily="34" charset="0"/>
              </a:rPr>
              <a:t>nelle quali il paziente, può trovarsi chiuso nel proprio dolore, e sentirsi colpevole di qualsiasi cosa catastrofica e devastante stia succedendo nel mondo</a:t>
            </a:r>
          </a:p>
        </p:txBody>
      </p:sp>
      <p:sp>
        <p:nvSpPr>
          <p:cNvPr id="344067" name="AutoShape 13"/>
          <p:cNvSpPr>
            <a:spLocks noChangeArrowheads="1"/>
          </p:cNvSpPr>
          <p:nvPr/>
        </p:nvSpPr>
        <p:spPr bwMode="auto">
          <a:xfrm>
            <a:off x="539750" y="1557338"/>
            <a:ext cx="8064500" cy="1079500"/>
          </a:xfrm>
          <a:prstGeom prst="roundRect">
            <a:avLst>
              <a:gd name="adj" fmla="val 16667"/>
            </a:avLst>
          </a:prstGeom>
          <a:solidFill>
            <a:srgbClr val="00B050">
              <a:alpha val="50195"/>
            </a:srgbClr>
          </a:solidFill>
          <a:ln w="57150">
            <a:solidFill>
              <a:srgbClr val="89CBEF"/>
            </a:solidFill>
            <a:round/>
            <a:headEnd/>
            <a:tailEnd/>
          </a:ln>
        </p:spPr>
        <p:txBody>
          <a:bodyPr anchor="ctr"/>
          <a:lstStyle/>
          <a:p>
            <a:pPr algn="ctr"/>
            <a:r>
              <a:rPr lang="it-IT" altLang="en-US" sz="2000" b="1">
                <a:solidFill>
                  <a:schemeClr val="bg1"/>
                </a:solidFill>
                <a:latin typeface="Verdana" pitchFamily="34" charset="0"/>
                <a:cs typeface="Times New Roman" pitchFamily="18" charset="0"/>
              </a:rPr>
              <a:t>L'incontro iniziale è molte volte difficile e conflittuale e l'obiettivo dell‘alleanza’ può sembrare impossibile</a:t>
            </a: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dissolve">
                                      <p:cBhvr>
                                        <p:cTn id="11"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advAuto="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6113" name="Rectangle 2"/>
          <p:cNvSpPr>
            <a:spLocks noGrp="1" noChangeArrowheads="1"/>
          </p:cNvSpPr>
          <p:nvPr>
            <p:ph type="title"/>
          </p:nvPr>
        </p:nvSpPr>
        <p:spPr>
          <a:xfrm>
            <a:off x="250825" y="282575"/>
            <a:ext cx="8569325" cy="1187450"/>
          </a:xfrm>
        </p:spPr>
        <p:txBody>
          <a:bodyPr lIns="90000" tIns="46800" rIns="90000" bIns="46800"/>
          <a:lstStyle/>
          <a:p>
            <a:pPr defTabSz="449263" eaLnBrk="1" hangingPunct="1">
              <a:lnSpc>
                <a:spcPct val="95000"/>
              </a:lnSpc>
              <a:buClr>
                <a:srgbClr val="FF99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600" b="1" smtClean="0">
                <a:solidFill>
                  <a:srgbClr val="FF9900"/>
                </a:solidFill>
                <a:latin typeface="Times New Roman" pitchFamily="18" charset="0"/>
              </a:rPr>
              <a:t>Una sfida sul piano comunicativo </a:t>
            </a:r>
            <a:br>
              <a:rPr lang="it-IT" sz="3600" b="1" smtClean="0">
                <a:solidFill>
                  <a:srgbClr val="FF9900"/>
                </a:solidFill>
                <a:latin typeface="Times New Roman" pitchFamily="18" charset="0"/>
              </a:rPr>
            </a:br>
            <a:r>
              <a:rPr lang="it-IT" sz="3600" b="1" smtClean="0">
                <a:solidFill>
                  <a:srgbClr val="FF9900"/>
                </a:solidFill>
                <a:latin typeface="Times New Roman" pitchFamily="18" charset="0"/>
              </a:rPr>
              <a:t>e  relazione: alla ricerca di un’alleanza</a:t>
            </a:r>
          </a:p>
        </p:txBody>
      </p:sp>
      <p:sp>
        <p:nvSpPr>
          <p:cNvPr id="5" name="Text Box 3"/>
          <p:cNvSpPr txBox="1">
            <a:spLocks noChangeArrowheads="1"/>
          </p:cNvSpPr>
          <p:nvPr/>
        </p:nvSpPr>
        <p:spPr bwMode="auto">
          <a:xfrm>
            <a:off x="468313" y="1916113"/>
            <a:ext cx="8424862" cy="4648200"/>
          </a:xfrm>
          <a:prstGeom prst="rect">
            <a:avLst/>
          </a:prstGeom>
          <a:noFill/>
          <a:ln w="9525">
            <a:noFill/>
            <a:miter lim="800000"/>
            <a:headEnd/>
            <a:tailEnd/>
          </a:ln>
        </p:spPr>
        <p:txBody>
          <a:bodyPr lIns="90000" tIns="46800" rIns="90000" bIns="46800">
            <a:spAutoFit/>
          </a:bodyPr>
          <a:lstStyle/>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Alleanza terapeutica, alleanza di lavoro , alleanza d'aiuto sono le espressioni più usate per descrivere una dimensione interattiva tra paziente e altro, capace per entrambi di proporre una </a:t>
            </a:r>
            <a:r>
              <a:rPr lang="it-IT" sz="2000">
                <a:solidFill>
                  <a:srgbClr val="FFFF00"/>
                </a:solidFill>
                <a:latin typeface="Verdana" pitchFamily="34" charset="0"/>
              </a:rPr>
              <a:t>relazione basata </a:t>
            </a:r>
            <a:br>
              <a:rPr lang="it-IT" sz="2000">
                <a:solidFill>
                  <a:srgbClr val="FFFF00"/>
                </a:solidFill>
                <a:latin typeface="Verdana" pitchFamily="34" charset="0"/>
              </a:rPr>
            </a:br>
            <a:r>
              <a:rPr lang="it-IT" sz="2000">
                <a:solidFill>
                  <a:srgbClr val="FFFF00"/>
                </a:solidFill>
                <a:latin typeface="Verdana" pitchFamily="34" charset="0"/>
              </a:rPr>
              <a:t>sulla fiducia, sul rispetto e sulla collaborazione</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Diventa nostro obiettivo (e pratica operativa) </a:t>
            </a:r>
            <a:br>
              <a:rPr lang="it-IT" sz="2000">
                <a:solidFill>
                  <a:srgbClr val="FFFFFF"/>
                </a:solidFill>
                <a:latin typeface="Verdana" pitchFamily="34" charset="0"/>
              </a:rPr>
            </a:br>
            <a:r>
              <a:rPr lang="it-IT" sz="2000">
                <a:solidFill>
                  <a:srgbClr val="FFFFFF"/>
                </a:solidFill>
                <a:latin typeface="Verdana" pitchFamily="34" charset="0"/>
              </a:rPr>
              <a:t>come raggiungere l'alleanza partendo da </a:t>
            </a:r>
            <a:br>
              <a:rPr lang="it-IT" sz="2000">
                <a:solidFill>
                  <a:srgbClr val="FFFFFF"/>
                </a:solidFill>
                <a:latin typeface="Verdana" pitchFamily="34" charset="0"/>
              </a:rPr>
            </a:br>
            <a:r>
              <a:rPr lang="it-IT" sz="2000">
                <a:solidFill>
                  <a:srgbClr val="FFFF00"/>
                </a:solidFill>
                <a:latin typeface="Verdana" pitchFamily="34" charset="0"/>
              </a:rPr>
              <a:t>situazioni dove la comunicazione è inesistente </a:t>
            </a:r>
            <a:r>
              <a:rPr lang="it-IT" sz="2000">
                <a:solidFill>
                  <a:srgbClr val="FFFFFF"/>
                </a:solidFill>
                <a:latin typeface="Verdana" pitchFamily="34" charset="0"/>
              </a:rPr>
              <a:t>, a volte </a:t>
            </a:r>
            <a:r>
              <a:rPr lang="it-IT" sz="2000">
                <a:solidFill>
                  <a:srgbClr val="FFFF00"/>
                </a:solidFill>
                <a:latin typeface="Verdana" pitchFamily="34" charset="0"/>
              </a:rPr>
              <a:t>provocatoria</a:t>
            </a:r>
            <a:r>
              <a:rPr lang="it-IT" sz="2000">
                <a:solidFill>
                  <a:srgbClr val="FFFFFF"/>
                </a:solidFill>
                <a:latin typeface="Verdana" pitchFamily="34" charset="0"/>
              </a:rPr>
              <a:t> , </a:t>
            </a:r>
            <a:r>
              <a:rPr lang="it-IT" sz="2000">
                <a:solidFill>
                  <a:srgbClr val="FFFF00"/>
                </a:solidFill>
                <a:latin typeface="Verdana" pitchFamily="34" charset="0"/>
              </a:rPr>
              <a:t>aggressiva</a:t>
            </a:r>
            <a:r>
              <a:rPr lang="it-IT" sz="2000">
                <a:solidFill>
                  <a:srgbClr val="FFFFFF"/>
                </a:solidFill>
                <a:latin typeface="Verdana" pitchFamily="34" charset="0"/>
              </a:rPr>
              <a:t> o più semplicemente </a:t>
            </a:r>
            <a:r>
              <a:rPr lang="it-IT" sz="2000">
                <a:solidFill>
                  <a:srgbClr val="FFFF00"/>
                </a:solidFill>
                <a:latin typeface="Verdana" pitchFamily="34" charset="0"/>
              </a:rPr>
              <a:t>incomprensibile</a:t>
            </a: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dissolve">
                                      <p:cBhvr>
                                        <p:cTn id="11"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advAuto="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61" name="Rectangle 2"/>
          <p:cNvSpPr>
            <a:spLocks noGrp="1" noChangeArrowheads="1"/>
          </p:cNvSpPr>
          <p:nvPr>
            <p:ph type="title"/>
          </p:nvPr>
        </p:nvSpPr>
        <p:spPr>
          <a:xfrm>
            <a:off x="250825" y="282575"/>
            <a:ext cx="8569325" cy="1187450"/>
          </a:xfrm>
        </p:spPr>
        <p:txBody>
          <a:bodyPr lIns="90000" tIns="46800" rIns="90000" bIns="46800"/>
          <a:lstStyle/>
          <a:p>
            <a:pPr defTabSz="449263" eaLnBrk="1" hangingPunct="1">
              <a:lnSpc>
                <a:spcPct val="95000"/>
              </a:lnSpc>
              <a:buClr>
                <a:srgbClr val="FF99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600" b="1" smtClean="0">
                <a:solidFill>
                  <a:srgbClr val="FF9900"/>
                </a:solidFill>
                <a:latin typeface="Times New Roman" pitchFamily="18" charset="0"/>
              </a:rPr>
              <a:t>Il problema della distanza emotiva</a:t>
            </a:r>
          </a:p>
        </p:txBody>
      </p:sp>
      <p:sp>
        <p:nvSpPr>
          <p:cNvPr id="5" name="Text Box 3"/>
          <p:cNvSpPr txBox="1">
            <a:spLocks noChangeArrowheads="1"/>
          </p:cNvSpPr>
          <p:nvPr/>
        </p:nvSpPr>
        <p:spPr bwMode="auto">
          <a:xfrm>
            <a:off x="755650" y="1773238"/>
            <a:ext cx="7920038" cy="3813175"/>
          </a:xfrm>
          <a:prstGeom prst="rect">
            <a:avLst/>
          </a:prstGeom>
          <a:noFill/>
          <a:ln w="9525">
            <a:noFill/>
            <a:miter lim="800000"/>
            <a:headEnd/>
            <a:tailEnd/>
          </a:ln>
        </p:spPr>
        <p:txBody>
          <a:bodyPr lIns="90000" tIns="46800" rIns="90000" bIns="46800">
            <a:spAutoFit/>
          </a:bodyPr>
          <a:lstStyle/>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Uno dei maggiori problemi di chi entra in relazione con persone sofferenti è la distanza emotiva da tenere</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Fino a che punto essere coinvolti e partecipare delle difficoltà</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Fasi di </a:t>
            </a:r>
            <a:r>
              <a:rPr lang="it-IT" sz="2000">
                <a:solidFill>
                  <a:srgbClr val="FFFF00"/>
                </a:solidFill>
                <a:latin typeface="Verdana" pitchFamily="34" charset="0"/>
              </a:rPr>
              <a:t>avvicinamento e identificazione empatica </a:t>
            </a:r>
            <a:r>
              <a:rPr lang="it-IT" sz="2000">
                <a:solidFill>
                  <a:srgbClr val="FFFFFF"/>
                </a:solidFill>
                <a:latin typeface="Verdana" pitchFamily="34" charset="0"/>
              </a:rPr>
              <a:t>(coinvolgimento e disponibilità) per capire  e</a:t>
            </a:r>
            <a:br>
              <a:rPr lang="it-IT" sz="2000">
                <a:solidFill>
                  <a:srgbClr val="FFFFFF"/>
                </a:solidFill>
                <a:latin typeface="Verdana" pitchFamily="34" charset="0"/>
              </a:rPr>
            </a:br>
            <a:r>
              <a:rPr lang="it-IT" sz="2000">
                <a:solidFill>
                  <a:srgbClr val="FFFF00"/>
                </a:solidFill>
                <a:latin typeface="Verdana" pitchFamily="34" charset="0"/>
              </a:rPr>
              <a:t>posizione più distaccata</a:t>
            </a:r>
            <a:r>
              <a:rPr lang="it-IT" sz="2000">
                <a:solidFill>
                  <a:srgbClr val="FFFFFF"/>
                </a:solidFill>
                <a:latin typeface="Verdana" pitchFamily="34" charset="0"/>
              </a:rPr>
              <a:t> (in cui le cose siano considerate con oggettività)</a:t>
            </a: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dissolve">
                                      <p:cBhvr>
                                        <p:cTn id="11" dur="500"/>
                                        <p:tgtEl>
                                          <p:spTgt spid="5">
                                            <p:txEl>
                                              <p:pRg st="1" end="1"/>
                                            </p:txEl>
                                          </p:spTgt>
                                        </p:tgtEl>
                                      </p:cBhvr>
                                    </p:animEffect>
                                  </p:childTnLst>
                                </p:cTn>
                              </p:par>
                            </p:childTnLst>
                          </p:cTn>
                        </p:par>
                        <p:par>
                          <p:cTn id="12" fill="hold">
                            <p:stCondLst>
                              <p:cond delay="1000"/>
                            </p:stCondLst>
                            <p:childTnLst>
                              <p:par>
                                <p:cTn id="13" presetID="9" presetClass="entr" presetSubtype="0" fill="hold" grpId="0" nodeType="after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dissolve">
                                      <p:cBhvr>
                                        <p:cTn id="15"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advAuto="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0209" name="Rectangle 2"/>
          <p:cNvSpPr>
            <a:spLocks noGrp="1" noChangeArrowheads="1"/>
          </p:cNvSpPr>
          <p:nvPr>
            <p:ph type="title"/>
          </p:nvPr>
        </p:nvSpPr>
        <p:spPr>
          <a:xfrm>
            <a:off x="250825" y="282575"/>
            <a:ext cx="8569325" cy="1187450"/>
          </a:xfrm>
        </p:spPr>
        <p:txBody>
          <a:bodyPr lIns="90000" tIns="46800" rIns="90000" bIns="46800"/>
          <a:lstStyle/>
          <a:p>
            <a:pPr defTabSz="449263" eaLnBrk="1" hangingPunct="1">
              <a:lnSpc>
                <a:spcPct val="95000"/>
              </a:lnSpc>
              <a:buClr>
                <a:srgbClr val="FF99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600" b="1" smtClean="0">
                <a:solidFill>
                  <a:srgbClr val="FF9900"/>
                </a:solidFill>
                <a:latin typeface="Times New Roman" pitchFamily="18" charset="0"/>
              </a:rPr>
              <a:t>Consapevolezza della comunicazione</a:t>
            </a:r>
          </a:p>
        </p:txBody>
      </p:sp>
      <p:graphicFrame>
        <p:nvGraphicFramePr>
          <p:cNvPr id="4" name="Tabella 3"/>
          <p:cNvGraphicFramePr>
            <a:graphicFrameLocks noGrp="1"/>
          </p:cNvGraphicFramePr>
          <p:nvPr/>
        </p:nvGraphicFramePr>
        <p:xfrm>
          <a:off x="323850" y="1412875"/>
          <a:ext cx="8496944" cy="5112566"/>
        </p:xfrm>
        <a:graphic>
          <a:graphicData uri="http://schemas.openxmlformats.org/drawingml/2006/table">
            <a:tbl>
              <a:tblPr firstRow="1" bandRow="1">
                <a:tableStyleId>{5C22544A-7EE6-4342-B048-85BDC9FD1C3A}</a:tableStyleId>
              </a:tblPr>
              <a:tblGrid>
                <a:gridCol w="8496944"/>
              </a:tblGrid>
              <a:tr h="439597">
                <a:tc>
                  <a:txBody>
                    <a:bodyPr/>
                    <a:lstStyle/>
                    <a:p>
                      <a:r>
                        <a:rPr lang="it-IT" dirty="0" smtClean="0">
                          <a:solidFill>
                            <a:srgbClr val="FFFF00"/>
                          </a:solidFill>
                        </a:rPr>
                        <a:t>SVILUPPO DELL’AUTOCONSAPEVOLEZZA DELLA COMUNICAZIONE</a:t>
                      </a:r>
                      <a:endParaRPr lang="it-IT" dirty="0">
                        <a:solidFill>
                          <a:srgbClr val="FFFF00"/>
                        </a:solidFill>
                      </a:endParaRPr>
                    </a:p>
                  </a:txBody>
                  <a:tcPr>
                    <a:solidFill>
                      <a:srgbClr val="E25B00"/>
                    </a:solidFill>
                  </a:tcPr>
                </a:tc>
              </a:tr>
              <a:tr h="758755">
                <a:tc>
                  <a:txBody>
                    <a:bodyPr/>
                    <a:lstStyle/>
                    <a:p>
                      <a:r>
                        <a:rPr lang="it-IT" b="1" dirty="0" smtClean="0"/>
                        <a:t>Sviluppare la consapevolezza dei propri modi della comunicazione verbale e non verbale</a:t>
                      </a:r>
                      <a:endParaRPr lang="it-IT" b="1" dirty="0"/>
                    </a:p>
                  </a:txBody>
                  <a:tcPr>
                    <a:solidFill>
                      <a:srgbClr val="00B0F0"/>
                    </a:solidFill>
                  </a:tcPr>
                </a:tc>
              </a:tr>
              <a:tr h="758755">
                <a:tc>
                  <a:txBody>
                    <a:bodyPr/>
                    <a:lstStyle/>
                    <a:p>
                      <a:r>
                        <a:rPr lang="it-IT" b="1" dirty="0" smtClean="0"/>
                        <a:t>Riconoscere i valori e i costumi culturali in rapporto al comportamento personale e degli altri</a:t>
                      </a:r>
                      <a:endParaRPr lang="it-IT" b="1" dirty="0"/>
                    </a:p>
                  </a:txBody>
                  <a:tcPr>
                    <a:solidFill>
                      <a:srgbClr val="00B0F0"/>
                    </a:solidFill>
                  </a:tcPr>
                </a:tc>
              </a:tr>
              <a:tr h="439597">
                <a:tc>
                  <a:txBody>
                    <a:bodyPr/>
                    <a:lstStyle/>
                    <a:p>
                      <a:r>
                        <a:rPr lang="it-IT" b="1" dirty="0" smtClean="0"/>
                        <a:t>Identificare i propri modi</a:t>
                      </a:r>
                      <a:r>
                        <a:rPr lang="it-IT" b="1" baseline="0" dirty="0" smtClean="0"/>
                        <a:t> di adattamento alle situazioni stressanti</a:t>
                      </a:r>
                      <a:endParaRPr lang="it-IT" b="1" dirty="0"/>
                    </a:p>
                  </a:txBody>
                  <a:tcPr>
                    <a:solidFill>
                      <a:srgbClr val="00B0F0"/>
                    </a:solidFill>
                  </a:tcPr>
                </a:tc>
              </a:tr>
              <a:tr h="758755">
                <a:tc>
                  <a:txBody>
                    <a:bodyPr/>
                    <a:lstStyle/>
                    <a:p>
                      <a:r>
                        <a:rPr lang="it-IT" b="1" dirty="0" smtClean="0"/>
                        <a:t>Sviluppare la capacità di esaminare il proprio comportamento, in particolare nelle relazioni con  persone sofferenti</a:t>
                      </a:r>
                      <a:endParaRPr lang="it-IT" b="1" dirty="0"/>
                    </a:p>
                  </a:txBody>
                  <a:tcPr>
                    <a:solidFill>
                      <a:srgbClr val="00B0F0"/>
                    </a:solidFill>
                  </a:tcPr>
                </a:tc>
              </a:tr>
              <a:tr h="439597">
                <a:tc>
                  <a:txBody>
                    <a:bodyPr/>
                    <a:lstStyle/>
                    <a:p>
                      <a:r>
                        <a:rPr lang="it-IT" b="1" dirty="0" smtClean="0"/>
                        <a:t>Riconoscere i propri sbagli e i propri limiti</a:t>
                      </a:r>
                      <a:endParaRPr lang="it-IT" b="1" dirty="0"/>
                    </a:p>
                  </a:txBody>
                  <a:tcPr>
                    <a:solidFill>
                      <a:srgbClr val="00B0F0"/>
                    </a:solidFill>
                  </a:tcPr>
                </a:tc>
              </a:tr>
              <a:tr h="758755">
                <a:tc>
                  <a:txBody>
                    <a:bodyPr/>
                    <a:lstStyle/>
                    <a:p>
                      <a:r>
                        <a:rPr lang="it-IT" b="1" dirty="0" smtClean="0"/>
                        <a:t>Avere consapevolezza dei propri sentimenti, positivi e negativi verso la persona che si assiste</a:t>
                      </a:r>
                      <a:endParaRPr lang="it-IT" b="1" dirty="0"/>
                    </a:p>
                  </a:txBody>
                  <a:tcPr>
                    <a:solidFill>
                      <a:srgbClr val="00B0F0"/>
                    </a:solidFill>
                  </a:tcPr>
                </a:tc>
              </a:tr>
              <a:tr h="758755">
                <a:tc>
                  <a:txBody>
                    <a:bodyPr/>
                    <a:lstStyle/>
                    <a:p>
                      <a:r>
                        <a:rPr lang="it-IT" b="1" dirty="0" smtClean="0"/>
                        <a:t>Ricordare che la comunicazione può essere influenzata dal contesto in cui avviene, dalla cultura del paziente, dallo stato d’animo, dalla malattia</a:t>
                      </a:r>
                      <a:endParaRPr lang="it-IT" b="1" dirty="0"/>
                    </a:p>
                  </a:txBody>
                  <a:tcPr>
                    <a:solidFill>
                      <a:srgbClr val="00B0F0"/>
                    </a:solidFill>
                  </a:tcPr>
                </a:tc>
              </a:tr>
            </a:tbl>
          </a:graphicData>
        </a:graphic>
      </p:graphicFrame>
    </p:spTree>
  </p:cSld>
  <p:clrMapOvr>
    <a:masterClrMapping/>
  </p:clrMapOvr>
  <p:transition>
    <p:strips dir="ru"/>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2257" name="Rectangle 2"/>
          <p:cNvSpPr>
            <a:spLocks noGrp="1" noChangeArrowheads="1"/>
          </p:cNvSpPr>
          <p:nvPr>
            <p:ph type="title"/>
          </p:nvPr>
        </p:nvSpPr>
        <p:spPr>
          <a:xfrm>
            <a:off x="250825" y="282575"/>
            <a:ext cx="8569325" cy="1187450"/>
          </a:xfrm>
        </p:spPr>
        <p:txBody>
          <a:bodyPr lIns="90000" tIns="46800" rIns="90000" bIns="46800"/>
          <a:lstStyle/>
          <a:p>
            <a:pPr defTabSz="449263" eaLnBrk="1" hangingPunct="1">
              <a:lnSpc>
                <a:spcPct val="95000"/>
              </a:lnSpc>
              <a:buClr>
                <a:srgbClr val="FF99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600" b="1" smtClean="0">
                <a:solidFill>
                  <a:srgbClr val="FF9900"/>
                </a:solidFill>
                <a:latin typeface="Times New Roman" pitchFamily="18" charset="0"/>
              </a:rPr>
              <a:t>Consapevolezza della comunicazione</a:t>
            </a:r>
          </a:p>
        </p:txBody>
      </p:sp>
      <p:graphicFrame>
        <p:nvGraphicFramePr>
          <p:cNvPr id="4" name="Tabella 3"/>
          <p:cNvGraphicFramePr>
            <a:graphicFrameLocks noGrp="1"/>
          </p:cNvGraphicFramePr>
          <p:nvPr/>
        </p:nvGraphicFramePr>
        <p:xfrm>
          <a:off x="323850" y="1412875"/>
          <a:ext cx="8496944" cy="5112569"/>
        </p:xfrm>
        <a:graphic>
          <a:graphicData uri="http://schemas.openxmlformats.org/drawingml/2006/table">
            <a:tbl>
              <a:tblPr firstRow="1" bandRow="1">
                <a:tableStyleId>{5C22544A-7EE6-4342-B048-85BDC9FD1C3A}</a:tableStyleId>
              </a:tblPr>
              <a:tblGrid>
                <a:gridCol w="8496944"/>
              </a:tblGrid>
              <a:tr h="469083">
                <a:tc>
                  <a:txBody>
                    <a:bodyPr/>
                    <a:lstStyle/>
                    <a:p>
                      <a:r>
                        <a:rPr lang="it-IT" dirty="0" smtClean="0">
                          <a:solidFill>
                            <a:srgbClr val="FFFF00"/>
                          </a:solidFill>
                        </a:rPr>
                        <a:t>SVILUPPO </a:t>
                      </a:r>
                      <a:r>
                        <a:rPr lang="it-IT" dirty="0" err="1" smtClean="0">
                          <a:solidFill>
                            <a:srgbClr val="FFFF00"/>
                          </a:solidFill>
                        </a:rPr>
                        <a:t>DI</a:t>
                      </a:r>
                      <a:r>
                        <a:rPr lang="it-IT" dirty="0" smtClean="0">
                          <a:solidFill>
                            <a:srgbClr val="FFFF00"/>
                          </a:solidFill>
                        </a:rPr>
                        <a:t> UN RAPPORTO </a:t>
                      </a:r>
                      <a:r>
                        <a:rPr lang="it-IT" dirty="0" err="1" smtClean="0">
                          <a:solidFill>
                            <a:srgbClr val="FFFF00"/>
                          </a:solidFill>
                        </a:rPr>
                        <a:t>D’AIUTO</a:t>
                      </a:r>
                      <a:endParaRPr lang="it-IT" dirty="0">
                        <a:solidFill>
                          <a:srgbClr val="FFFF00"/>
                        </a:solidFill>
                      </a:endParaRPr>
                    </a:p>
                  </a:txBody>
                  <a:tcPr>
                    <a:solidFill>
                      <a:srgbClr val="E25B00"/>
                    </a:solidFill>
                  </a:tcPr>
                </a:tc>
              </a:tr>
              <a:tr h="809648">
                <a:tc>
                  <a:txBody>
                    <a:bodyPr/>
                    <a:lstStyle/>
                    <a:p>
                      <a:r>
                        <a:rPr lang="it-IT" b="1" dirty="0" smtClean="0"/>
                        <a:t>Dimostrare di accettare con cordialità la persona, pur manifestando disapprovazione per comportamenti inappropriati quando necessario</a:t>
                      </a:r>
                      <a:endParaRPr lang="it-IT" b="1" dirty="0"/>
                    </a:p>
                  </a:txBody>
                  <a:tcPr>
                    <a:solidFill>
                      <a:srgbClr val="00B0F0"/>
                    </a:solidFill>
                  </a:tcPr>
                </a:tc>
              </a:tr>
              <a:tr h="809648">
                <a:tc>
                  <a:txBody>
                    <a:bodyPr/>
                    <a:lstStyle/>
                    <a:p>
                      <a:r>
                        <a:rPr lang="it-IT" b="1" dirty="0" smtClean="0"/>
                        <a:t>Dimostrare preoccupazione, interesse e comprensione per le difficoltà della</a:t>
                      </a:r>
                      <a:r>
                        <a:rPr lang="it-IT" b="1" baseline="0" dirty="0" smtClean="0"/>
                        <a:t> persona</a:t>
                      </a:r>
                      <a:endParaRPr lang="it-IT" b="1" dirty="0"/>
                    </a:p>
                  </a:txBody>
                  <a:tcPr>
                    <a:solidFill>
                      <a:srgbClr val="00B0F0"/>
                    </a:solidFill>
                  </a:tcPr>
                </a:tc>
              </a:tr>
              <a:tr h="683013">
                <a:tc>
                  <a:txBody>
                    <a:bodyPr/>
                    <a:lstStyle/>
                    <a:p>
                      <a:r>
                        <a:rPr lang="it-IT" b="1" dirty="0" smtClean="0"/>
                        <a:t>Sviluppare la sensibilità per i bisogni della persona e la </a:t>
                      </a:r>
                      <a:r>
                        <a:rPr lang="it-IT" b="1" dirty="0" err="1" smtClean="0"/>
                        <a:t>capcità</a:t>
                      </a:r>
                      <a:r>
                        <a:rPr lang="it-IT" b="1" dirty="0" smtClean="0"/>
                        <a:t> di comprensione del modo di comunicarli</a:t>
                      </a:r>
                      <a:endParaRPr lang="it-IT" b="1" dirty="0"/>
                    </a:p>
                  </a:txBody>
                  <a:tcPr>
                    <a:solidFill>
                      <a:srgbClr val="00B0F0"/>
                    </a:solidFill>
                  </a:tcPr>
                </a:tc>
              </a:tr>
              <a:tr h="532636">
                <a:tc>
                  <a:txBody>
                    <a:bodyPr/>
                    <a:lstStyle/>
                    <a:p>
                      <a:r>
                        <a:rPr lang="it-IT" b="1" dirty="0" smtClean="0"/>
                        <a:t>Evitare comportamenti di contrasto con la persona se non </a:t>
                      </a:r>
                      <a:r>
                        <a:rPr lang="it-IT" b="1" dirty="0" err="1" smtClean="0"/>
                        <a:t>necssari</a:t>
                      </a:r>
                      <a:endParaRPr lang="it-IT" b="1" dirty="0"/>
                    </a:p>
                  </a:txBody>
                  <a:tcPr>
                    <a:solidFill>
                      <a:srgbClr val="00B0F0"/>
                    </a:solidFill>
                  </a:tcPr>
                </a:tc>
              </a:tr>
              <a:tr h="469083">
                <a:tc>
                  <a:txBody>
                    <a:bodyPr/>
                    <a:lstStyle/>
                    <a:p>
                      <a:r>
                        <a:rPr lang="it-IT" b="1" dirty="0" smtClean="0"/>
                        <a:t>Favorire l’espressione dei sentimenti, delle paure,</a:t>
                      </a:r>
                      <a:r>
                        <a:rPr lang="it-IT" b="1" baseline="0" dirty="0" smtClean="0"/>
                        <a:t> delle critiche</a:t>
                      </a:r>
                      <a:endParaRPr lang="it-IT" b="1" dirty="0"/>
                    </a:p>
                  </a:txBody>
                  <a:tcPr>
                    <a:solidFill>
                      <a:srgbClr val="00B0F0"/>
                    </a:solidFill>
                  </a:tcPr>
                </a:tc>
              </a:tr>
              <a:tr h="529810">
                <a:tc>
                  <a:txBody>
                    <a:bodyPr/>
                    <a:lstStyle/>
                    <a:p>
                      <a:r>
                        <a:rPr lang="it-IT" b="1" dirty="0" smtClean="0"/>
                        <a:t>Dare informazioni</a:t>
                      </a:r>
                      <a:r>
                        <a:rPr lang="it-IT" b="1" baseline="0" dirty="0" smtClean="0"/>
                        <a:t> complete sul contesto e chiarezza nelle risposte</a:t>
                      </a:r>
                      <a:endParaRPr lang="it-IT" b="1" dirty="0"/>
                    </a:p>
                  </a:txBody>
                  <a:tcPr>
                    <a:solidFill>
                      <a:srgbClr val="00B0F0"/>
                    </a:solidFill>
                  </a:tcPr>
                </a:tc>
              </a:tr>
              <a:tr h="809648">
                <a:tc>
                  <a:txBody>
                    <a:bodyPr/>
                    <a:lstStyle/>
                    <a:p>
                      <a:r>
                        <a:rPr lang="it-IT" b="1" dirty="0" smtClean="0"/>
                        <a:t>Creare clima di fiducia con</a:t>
                      </a:r>
                      <a:r>
                        <a:rPr lang="it-IT" b="1" baseline="0" dirty="0" smtClean="0"/>
                        <a:t> atteggiamento cordiale, spontaneo, veritiero e evitare di dare giudizi moralistici sul comportamento</a:t>
                      </a:r>
                      <a:endParaRPr lang="it-IT" b="1" dirty="0"/>
                    </a:p>
                  </a:txBody>
                  <a:tcPr>
                    <a:solidFill>
                      <a:srgbClr val="00B0F0"/>
                    </a:solidFill>
                  </a:tcPr>
                </a:tc>
              </a:tr>
            </a:tbl>
          </a:graphicData>
        </a:graphic>
      </p:graphicFrame>
    </p:spTree>
  </p:cSld>
  <p:clrMapOvr>
    <a:masterClrMapping/>
  </p:clrMapOvr>
  <p:transition>
    <p:strips dir="ru"/>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4305" name="Rectangle 2"/>
          <p:cNvSpPr>
            <a:spLocks noGrp="1" noChangeArrowheads="1"/>
          </p:cNvSpPr>
          <p:nvPr>
            <p:ph type="title" idx="4294967295"/>
          </p:nvPr>
        </p:nvSpPr>
        <p:spPr>
          <a:xfrm>
            <a:off x="900113" y="1916113"/>
            <a:ext cx="7286625" cy="2921000"/>
          </a:xfrm>
        </p:spPr>
        <p:txBody>
          <a:bodyPr lIns="90000" tIns="46800" rIns="90000" bIns="46800"/>
          <a:lstStyle/>
          <a:p>
            <a:pPr defTabSz="449263" eaLnBrk="1" hangingPunct="1">
              <a:buClr>
                <a:srgbClr val="FF99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200" b="1" smtClean="0">
                <a:solidFill>
                  <a:srgbClr val="FF9900"/>
                </a:solidFill>
                <a:latin typeface="Times New Roman" pitchFamily="18" charset="0"/>
              </a:rPr>
              <a:t>Favorire il minimo grado </a:t>
            </a:r>
            <a:br>
              <a:rPr lang="it-IT" sz="3200" b="1" smtClean="0">
                <a:solidFill>
                  <a:srgbClr val="FF9900"/>
                </a:solidFill>
                <a:latin typeface="Times New Roman" pitchFamily="18" charset="0"/>
              </a:rPr>
            </a:br>
            <a:r>
              <a:rPr lang="it-IT" sz="3200" b="1" smtClean="0">
                <a:solidFill>
                  <a:srgbClr val="FF9900"/>
                </a:solidFill>
                <a:latin typeface="Times New Roman" pitchFamily="18" charset="0"/>
              </a:rPr>
              <a:t>di dipendenza necessario </a:t>
            </a:r>
            <a:br>
              <a:rPr lang="it-IT" sz="3200" b="1" smtClean="0">
                <a:solidFill>
                  <a:srgbClr val="FF9900"/>
                </a:solidFill>
                <a:latin typeface="Times New Roman" pitchFamily="18" charset="0"/>
              </a:rPr>
            </a:br>
            <a:r>
              <a:rPr lang="it-IT" sz="3200" b="1" smtClean="0">
                <a:solidFill>
                  <a:srgbClr val="FF9900"/>
                </a:solidFill>
                <a:latin typeface="Times New Roman" pitchFamily="18" charset="0"/>
              </a:rPr>
              <a:t/>
            </a:r>
            <a:br>
              <a:rPr lang="it-IT" sz="3200" b="1" smtClean="0">
                <a:solidFill>
                  <a:srgbClr val="FF9900"/>
                </a:solidFill>
                <a:latin typeface="Times New Roman" pitchFamily="18" charset="0"/>
              </a:rPr>
            </a:br>
            <a:r>
              <a:rPr lang="it-IT" sz="3200" b="1" smtClean="0">
                <a:solidFill>
                  <a:srgbClr val="FF9900"/>
                </a:solidFill>
                <a:latin typeface="Times New Roman" pitchFamily="18" charset="0"/>
              </a:rPr>
              <a:t/>
            </a:r>
            <a:br>
              <a:rPr lang="it-IT" sz="3200" b="1" smtClean="0">
                <a:solidFill>
                  <a:srgbClr val="FF9900"/>
                </a:solidFill>
                <a:latin typeface="Times New Roman" pitchFamily="18" charset="0"/>
              </a:rPr>
            </a:br>
            <a:r>
              <a:rPr lang="it-IT" sz="3200" b="1" smtClean="0">
                <a:solidFill>
                  <a:srgbClr val="FF9900"/>
                </a:solidFill>
                <a:latin typeface="Times New Roman" pitchFamily="18" charset="0"/>
              </a:rPr>
              <a:t>Calibrare le richieste</a:t>
            </a:r>
            <a:br>
              <a:rPr lang="it-IT" sz="3200" b="1" smtClean="0">
                <a:solidFill>
                  <a:srgbClr val="FF9900"/>
                </a:solidFill>
                <a:latin typeface="Times New Roman" pitchFamily="18" charset="0"/>
              </a:rPr>
            </a:br>
            <a:endParaRPr lang="it-IT" sz="3200" b="1" smtClean="0">
              <a:solidFill>
                <a:srgbClr val="FF9900"/>
              </a:solidFill>
              <a:latin typeface="Times New Roman" pitchFamily="18" charset="0"/>
            </a:endParaRPr>
          </a:p>
        </p:txBody>
      </p:sp>
    </p:spTree>
  </p:cSld>
  <p:clrMapOvr>
    <a:masterClrMapping/>
  </p:clrMapOvr>
  <p:transition>
    <p:strips dir="ru"/>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1378" name="Oval 2"/>
          <p:cNvSpPr>
            <a:spLocks noChangeArrowheads="1"/>
          </p:cNvSpPr>
          <p:nvPr/>
        </p:nvSpPr>
        <p:spPr bwMode="auto">
          <a:xfrm>
            <a:off x="1258888" y="1484313"/>
            <a:ext cx="6913562" cy="3889375"/>
          </a:xfrm>
          <a:prstGeom prst="ellipse">
            <a:avLst/>
          </a:prstGeom>
          <a:solidFill>
            <a:srgbClr val="FFEFCF"/>
          </a:solidFill>
          <a:ln w="12700">
            <a:solidFill>
              <a:srgbClr val="993300"/>
            </a:solidFill>
            <a:round/>
            <a:headEnd type="none" w="sm" len="sm"/>
            <a:tailEnd type="none" w="sm" len="sm"/>
          </a:ln>
          <a:effectLst>
            <a:outerShdw dist="183162" dir="2021404" algn="ctr" rotWithShape="0">
              <a:srgbClr val="AF5F09">
                <a:alpha val="50000"/>
              </a:srgbClr>
            </a:outerShdw>
          </a:effectLst>
        </p:spPr>
        <p:txBody>
          <a:bodyPr wrap="none" anchor="ctr"/>
          <a:lstStyle/>
          <a:p>
            <a:pPr defTabSz="449263">
              <a:spcBef>
                <a:spcPts val="1200"/>
              </a:spcBef>
              <a:buClr>
                <a:srgbClr val="000000"/>
              </a:buClr>
              <a:buSzPct val="100000"/>
              <a:buFont typeface="Times New Roman" pitchFamily="16" charset="0"/>
              <a:buNone/>
              <a:defRPr/>
            </a:pPr>
            <a:endParaRPr lang="en-US">
              <a:solidFill>
                <a:srgbClr val="FFFFFF"/>
              </a:solidFill>
              <a:latin typeface="Arial Black" pitchFamily="32" charset="0"/>
              <a:cs typeface="Lucida Sans Unicode" charset="0"/>
            </a:endParaRPr>
          </a:p>
        </p:txBody>
      </p:sp>
      <p:sp>
        <p:nvSpPr>
          <p:cNvPr id="74755" name="Text Box 3"/>
          <p:cNvSpPr txBox="1">
            <a:spLocks noChangeArrowheads="1"/>
          </p:cNvSpPr>
          <p:nvPr/>
        </p:nvSpPr>
        <p:spPr bwMode="auto">
          <a:xfrm>
            <a:off x="1547813" y="2492375"/>
            <a:ext cx="6408737" cy="1377950"/>
          </a:xfrm>
          <a:prstGeom prst="rect">
            <a:avLst/>
          </a:prstGeom>
          <a:noFill/>
          <a:ln w="12700">
            <a:noFill/>
            <a:miter lim="800000"/>
            <a:headEnd type="none" w="sm" len="sm"/>
            <a:tailEnd type="none" w="sm" len="sm"/>
          </a:ln>
        </p:spPr>
        <p:txBody>
          <a:bodyPr>
            <a:spAutoFit/>
          </a:bodyPr>
          <a:lstStyle/>
          <a:p>
            <a:pPr algn="ctr" defTabSz="762000" eaLnBrk="0" hangingPunct="0">
              <a:lnSpc>
                <a:spcPct val="120000"/>
              </a:lnSpc>
              <a:spcBef>
                <a:spcPct val="50000"/>
              </a:spcBef>
              <a:buClr>
                <a:srgbClr val="000000"/>
              </a:buClr>
              <a:buSzPct val="100000"/>
              <a:buFont typeface="Times New Roman" pitchFamily="18" charset="0"/>
              <a:buNone/>
            </a:pPr>
            <a:r>
              <a:rPr lang="it-IT" sz="3600">
                <a:solidFill>
                  <a:srgbClr val="AF5F09"/>
                </a:solidFill>
                <a:latin typeface="Arial Black" pitchFamily="34" charset="0"/>
                <a:cs typeface="Lucida Sans Unicode" pitchFamily="34" charset="0"/>
              </a:rPr>
              <a:t>Disturbi Mentali: definizione e descrizione</a:t>
            </a: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74755"/>
                                        </p:tgtEl>
                                        <p:attrNameLst>
                                          <p:attrName>style.visibility</p:attrName>
                                        </p:attrNameLst>
                                      </p:cBhvr>
                                      <p:to>
                                        <p:strVal val="visible"/>
                                      </p:to>
                                    </p:set>
                                    <p:animEffect transition="in" filter="dissolve">
                                      <p:cBhvr>
                                        <p:cTn id="7" dur="500"/>
                                        <p:tgtEl>
                                          <p:spTgt spid="747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5"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01" name="Rectangle 2"/>
          <p:cNvSpPr>
            <a:spLocks noGrp="1" noChangeArrowheads="1"/>
          </p:cNvSpPr>
          <p:nvPr>
            <p:ph type="title"/>
          </p:nvPr>
        </p:nvSpPr>
        <p:spPr>
          <a:xfrm>
            <a:off x="250825" y="282575"/>
            <a:ext cx="8569325" cy="1187450"/>
          </a:xfrm>
        </p:spPr>
        <p:txBody>
          <a:bodyPr lIns="90000" tIns="46800" rIns="90000" bIns="46800"/>
          <a:lstStyle/>
          <a:p>
            <a:pPr defTabSz="449263" eaLnBrk="1" hangingPunct="1">
              <a:lnSpc>
                <a:spcPct val="95000"/>
              </a:lnSpc>
              <a:buClr>
                <a:srgbClr val="FF99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600" b="1" smtClean="0">
                <a:solidFill>
                  <a:srgbClr val="FF9900"/>
                </a:solidFill>
                <a:latin typeface="Times New Roman" pitchFamily="18" charset="0"/>
              </a:rPr>
              <a:t>Disturbo mentale</a:t>
            </a:r>
          </a:p>
        </p:txBody>
      </p:sp>
      <p:sp>
        <p:nvSpPr>
          <p:cNvPr id="5" name="Text Box 3"/>
          <p:cNvSpPr txBox="1">
            <a:spLocks noChangeArrowheads="1"/>
          </p:cNvSpPr>
          <p:nvPr/>
        </p:nvSpPr>
        <p:spPr bwMode="auto">
          <a:xfrm>
            <a:off x="827088" y="1844675"/>
            <a:ext cx="7561262" cy="542925"/>
          </a:xfrm>
          <a:prstGeom prst="rect">
            <a:avLst/>
          </a:prstGeom>
          <a:noFill/>
          <a:ln w="9525">
            <a:noFill/>
            <a:miter lim="800000"/>
            <a:headEnd/>
            <a:tailEnd/>
          </a:ln>
        </p:spPr>
        <p:txBody>
          <a:bodyPr lIns="90000" tIns="46800" rIns="90000" bIns="46800">
            <a:spAutoFit/>
          </a:bodyPr>
          <a:lstStyle/>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Un disturbo mentale </a:t>
            </a:r>
          </a:p>
        </p:txBody>
      </p:sp>
      <p:sp>
        <p:nvSpPr>
          <p:cNvPr id="7" name="Rectangle 4"/>
          <p:cNvSpPr>
            <a:spLocks noChangeArrowheads="1"/>
          </p:cNvSpPr>
          <p:nvPr/>
        </p:nvSpPr>
        <p:spPr bwMode="auto">
          <a:xfrm>
            <a:off x="1042988" y="2420938"/>
            <a:ext cx="7850187" cy="3354387"/>
          </a:xfrm>
          <a:prstGeom prst="rect">
            <a:avLst/>
          </a:prstGeom>
          <a:noFill/>
          <a:ln w="12700">
            <a:noFill/>
            <a:miter lim="800000"/>
            <a:headEnd/>
            <a:tailEnd/>
          </a:ln>
        </p:spPr>
        <p:txBody>
          <a:bodyPr>
            <a:spAutoFit/>
          </a:bodyPr>
          <a:lstStyle/>
          <a:p>
            <a:pPr marL="476250" indent="-476250" defTabSz="762000">
              <a:lnSpc>
                <a:spcPct val="120000"/>
              </a:lnSpc>
              <a:spcBef>
                <a:spcPct val="50000"/>
              </a:spcBef>
              <a:buClr>
                <a:srgbClr val="FFFF00"/>
              </a:buClr>
              <a:buSzPct val="75000"/>
              <a:buFont typeface="Wingdings" pitchFamily="2" charset="2"/>
              <a:buChar char="Ø"/>
            </a:pPr>
            <a:r>
              <a:rPr lang="it-IT" sz="2000">
                <a:solidFill>
                  <a:srgbClr val="FFFFFF"/>
                </a:solidFill>
                <a:latin typeface="Verdana" pitchFamily="34" charset="0"/>
              </a:rPr>
              <a:t>E’ una malattia con </a:t>
            </a:r>
            <a:br>
              <a:rPr lang="it-IT" sz="2000">
                <a:solidFill>
                  <a:srgbClr val="FFFFFF"/>
                </a:solidFill>
                <a:latin typeface="Verdana" pitchFamily="34" charset="0"/>
              </a:rPr>
            </a:br>
            <a:r>
              <a:rPr lang="it-IT" sz="2000">
                <a:solidFill>
                  <a:srgbClr val="FFFFFF"/>
                </a:solidFill>
                <a:latin typeface="Verdana" pitchFamily="34" charset="0"/>
              </a:rPr>
              <a:t> - manifestazioni psichiche o comportamentali </a:t>
            </a:r>
            <a:br>
              <a:rPr lang="it-IT" sz="2000">
                <a:solidFill>
                  <a:srgbClr val="FFFFFF"/>
                </a:solidFill>
                <a:latin typeface="Verdana" pitchFamily="34" charset="0"/>
              </a:rPr>
            </a:br>
            <a:r>
              <a:rPr lang="it-IT" sz="2000">
                <a:solidFill>
                  <a:srgbClr val="FFFFFF"/>
                </a:solidFill>
                <a:latin typeface="Verdana" pitchFamily="34" charset="0"/>
              </a:rPr>
              <a:t> - associate a un alterazione del funzionamento </a:t>
            </a:r>
            <a:br>
              <a:rPr lang="it-IT" sz="2000">
                <a:solidFill>
                  <a:srgbClr val="FFFFFF"/>
                </a:solidFill>
                <a:latin typeface="Verdana" pitchFamily="34" charset="0"/>
              </a:rPr>
            </a:br>
            <a:r>
              <a:rPr lang="it-IT" sz="2000">
                <a:solidFill>
                  <a:srgbClr val="FFFFFF"/>
                </a:solidFill>
                <a:latin typeface="Verdana" pitchFamily="34" charset="0"/>
              </a:rPr>
              <a:t> - dovuto a disturbi biologici, sociali, psicologici,</a:t>
            </a:r>
            <a:br>
              <a:rPr lang="it-IT" sz="2000">
                <a:solidFill>
                  <a:srgbClr val="FFFFFF"/>
                </a:solidFill>
                <a:latin typeface="Verdana" pitchFamily="34" charset="0"/>
              </a:rPr>
            </a:br>
            <a:r>
              <a:rPr lang="it-IT" sz="2000">
                <a:solidFill>
                  <a:srgbClr val="FFFFFF"/>
                </a:solidFill>
                <a:latin typeface="Verdana" pitchFamily="34" charset="0"/>
              </a:rPr>
              <a:t>    genetici, fisici o chimici </a:t>
            </a:r>
          </a:p>
          <a:p>
            <a:pPr marL="476250" indent="-476250" defTabSz="762000">
              <a:lnSpc>
                <a:spcPct val="120000"/>
              </a:lnSpc>
              <a:spcBef>
                <a:spcPct val="50000"/>
              </a:spcBef>
              <a:buClr>
                <a:srgbClr val="FFFF00"/>
              </a:buClr>
              <a:buSzPct val="75000"/>
              <a:buFont typeface="Wingdings" pitchFamily="2" charset="2"/>
              <a:buChar char="Ø"/>
            </a:pPr>
            <a:r>
              <a:rPr lang="it-IT" altLang="en-US" sz="2000">
                <a:solidFill>
                  <a:srgbClr val="FFFFFF"/>
                </a:solidFill>
                <a:latin typeface="Verdana" pitchFamily="34" charset="0"/>
              </a:rPr>
              <a:t>Si misura in termini di deviazione da un concetto normativo definito</a:t>
            </a:r>
          </a:p>
          <a:p>
            <a:pPr marL="476250" indent="-476250" defTabSz="762000">
              <a:lnSpc>
                <a:spcPct val="120000"/>
              </a:lnSpc>
              <a:spcBef>
                <a:spcPct val="50000"/>
              </a:spcBef>
              <a:buClr>
                <a:srgbClr val="FFFF00"/>
              </a:buClr>
              <a:buSzPct val="75000"/>
              <a:buFont typeface="Wingdings" pitchFamily="2" charset="2"/>
              <a:buChar char="Ø"/>
            </a:pPr>
            <a:r>
              <a:rPr lang="it-IT" altLang="en-US" sz="2000">
                <a:solidFill>
                  <a:srgbClr val="FFFFFF"/>
                </a:solidFill>
                <a:latin typeface="Verdana" pitchFamily="34" charset="0"/>
              </a:rPr>
              <a:t>Ciascuna malattia ha segni e sintomi caratteristici</a:t>
            </a:r>
          </a:p>
        </p:txBody>
      </p:sp>
      <p:sp>
        <p:nvSpPr>
          <p:cNvPr id="358404" name="Text Box 3"/>
          <p:cNvSpPr txBox="1">
            <a:spLocks noChangeArrowheads="1"/>
          </p:cNvSpPr>
          <p:nvPr/>
        </p:nvSpPr>
        <p:spPr bwMode="auto">
          <a:xfrm>
            <a:off x="5508625" y="6453188"/>
            <a:ext cx="3455988" cy="209550"/>
          </a:xfrm>
          <a:prstGeom prst="rect">
            <a:avLst/>
          </a:prstGeom>
          <a:noFill/>
          <a:ln w="9525">
            <a:noFill/>
            <a:miter lim="800000"/>
            <a:headEnd/>
            <a:tailEnd/>
          </a:ln>
        </p:spPr>
        <p:txBody>
          <a:bodyPr lIns="0" tIns="0" rIns="0" bIns="0">
            <a:spAutoFit/>
          </a:bodyPr>
          <a:lstStyle/>
          <a:p>
            <a:pPr defTabSz="828675" hangingPunct="0">
              <a:lnSpc>
                <a:spcPct val="97000"/>
              </a:lnSpc>
              <a:buClr>
                <a:srgbClr val="000000"/>
              </a:buClr>
              <a:buSzPct val="45000"/>
              <a:buFont typeface="StarSymbol"/>
              <a:buNone/>
              <a:tabLst>
                <a:tab pos="657225" algn="l"/>
                <a:tab pos="1312863" algn="l"/>
                <a:tab pos="1970088" algn="l"/>
                <a:tab pos="2627313" algn="l"/>
                <a:tab pos="3282950" algn="l"/>
                <a:tab pos="3940175" algn="l"/>
                <a:tab pos="4595813" algn="l"/>
                <a:tab pos="5253038" algn="l"/>
                <a:tab pos="5910263" algn="l"/>
                <a:tab pos="6565900" algn="l"/>
                <a:tab pos="7223125" algn="l"/>
                <a:tab pos="7880350" algn="l"/>
                <a:tab pos="8535988" algn="l"/>
              </a:tabLst>
            </a:pPr>
            <a:r>
              <a:rPr lang="en-GB" sz="1400" i="1">
                <a:solidFill>
                  <a:schemeClr val="bg1"/>
                </a:solidFill>
                <a:latin typeface="Verdana" pitchFamily="34" charset="0"/>
              </a:rPr>
              <a:t>                  Kaplan &amp; Sadock, 1997</a:t>
            </a: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dissolv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advAuto="0"/>
      <p:bldP spid="7" grpId="0" autoUpdateAnimBg="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0449" name="Rectangle 2"/>
          <p:cNvSpPr>
            <a:spLocks noGrp="1" noChangeArrowheads="1"/>
          </p:cNvSpPr>
          <p:nvPr>
            <p:ph type="title"/>
          </p:nvPr>
        </p:nvSpPr>
        <p:spPr>
          <a:xfrm>
            <a:off x="250825" y="282575"/>
            <a:ext cx="8569325" cy="1187450"/>
          </a:xfrm>
        </p:spPr>
        <p:txBody>
          <a:bodyPr lIns="90000" tIns="46800" rIns="90000" bIns="46800"/>
          <a:lstStyle/>
          <a:p>
            <a:pPr defTabSz="449263" eaLnBrk="1" hangingPunct="1">
              <a:lnSpc>
                <a:spcPct val="95000"/>
              </a:lnSpc>
              <a:buClr>
                <a:srgbClr val="FF99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600" b="1" smtClean="0">
                <a:solidFill>
                  <a:srgbClr val="FF9900"/>
                </a:solidFill>
                <a:latin typeface="Times New Roman" pitchFamily="18" charset="0"/>
              </a:rPr>
              <a:t>Classificazione delle malattie mentali</a:t>
            </a:r>
          </a:p>
        </p:txBody>
      </p:sp>
      <p:sp>
        <p:nvSpPr>
          <p:cNvPr id="5" name="Text Box 3"/>
          <p:cNvSpPr txBox="1">
            <a:spLocks noChangeArrowheads="1"/>
          </p:cNvSpPr>
          <p:nvPr/>
        </p:nvSpPr>
        <p:spPr bwMode="auto">
          <a:xfrm>
            <a:off x="827088" y="1844675"/>
            <a:ext cx="7561262" cy="2916238"/>
          </a:xfrm>
          <a:prstGeom prst="rect">
            <a:avLst/>
          </a:prstGeom>
          <a:noFill/>
          <a:ln w="9525">
            <a:noFill/>
            <a:miter lim="800000"/>
            <a:headEnd/>
            <a:tailEnd/>
          </a:ln>
        </p:spPr>
        <p:txBody>
          <a:bodyPr lIns="90000" tIns="46800" rIns="90000" bIns="46800">
            <a:spAutoFit/>
          </a:bodyPr>
          <a:lstStyle/>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Deve rispondere a criteri precisi</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Consentire la confrontabilità e accordo  tra osservatori diversi (clinici e ricercatori)</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Fra i più accettati sistemi nosografici quelli dell’OMS (ICD) e dell’APA (DSM), nelle versioni per gli specialisti e per la MG</a:t>
            </a: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dissolve">
                                      <p:cBhvr>
                                        <p:cTn id="11" dur="500"/>
                                        <p:tgtEl>
                                          <p:spTgt spid="5">
                                            <p:txEl>
                                              <p:pRg st="1" end="1"/>
                                            </p:txEl>
                                          </p:spTgt>
                                        </p:tgtEl>
                                      </p:cBhvr>
                                    </p:animEffect>
                                  </p:childTnLst>
                                </p:cTn>
                              </p:par>
                            </p:childTnLst>
                          </p:cTn>
                        </p:par>
                        <p:par>
                          <p:cTn id="12" fill="hold">
                            <p:stCondLst>
                              <p:cond delay="1000"/>
                            </p:stCondLst>
                            <p:childTnLst>
                              <p:par>
                                <p:cTn id="13" presetID="9" presetClass="entr" presetSubtype="0" fill="hold" grpId="0" nodeType="after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dissolve">
                                      <p:cBhvr>
                                        <p:cTn id="15"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advAuto="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2497" name="Rectangle 2"/>
          <p:cNvSpPr>
            <a:spLocks noGrp="1" noChangeArrowheads="1"/>
          </p:cNvSpPr>
          <p:nvPr>
            <p:ph type="title"/>
          </p:nvPr>
        </p:nvSpPr>
        <p:spPr>
          <a:xfrm>
            <a:off x="250825" y="282575"/>
            <a:ext cx="8569325" cy="1187450"/>
          </a:xfrm>
        </p:spPr>
        <p:txBody>
          <a:bodyPr lIns="90000" tIns="46800" rIns="90000" bIns="46800"/>
          <a:lstStyle/>
          <a:p>
            <a:pPr defTabSz="449263" eaLnBrk="1" hangingPunct="1">
              <a:lnSpc>
                <a:spcPct val="95000"/>
              </a:lnSpc>
              <a:buClr>
                <a:srgbClr val="FF99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600" b="1" smtClean="0">
                <a:solidFill>
                  <a:srgbClr val="FF9900"/>
                </a:solidFill>
                <a:latin typeface="Times New Roman" pitchFamily="18" charset="0"/>
              </a:rPr>
              <a:t>Disturbo mentale e </a:t>
            </a:r>
            <a:br>
              <a:rPr lang="it-IT" sz="3600" b="1" smtClean="0">
                <a:solidFill>
                  <a:srgbClr val="FF9900"/>
                </a:solidFill>
                <a:latin typeface="Times New Roman" pitchFamily="18" charset="0"/>
              </a:rPr>
            </a:br>
            <a:r>
              <a:rPr lang="it-IT" sz="3600" b="1" smtClean="0">
                <a:solidFill>
                  <a:srgbClr val="FF9900"/>
                </a:solidFill>
                <a:latin typeface="Times New Roman" pitchFamily="18" charset="0"/>
              </a:rPr>
              <a:t>valutazione su più ambiti</a:t>
            </a:r>
          </a:p>
        </p:txBody>
      </p:sp>
      <p:sp>
        <p:nvSpPr>
          <p:cNvPr id="5" name="Text Box 3"/>
          <p:cNvSpPr txBox="1">
            <a:spLocks noChangeArrowheads="1"/>
          </p:cNvSpPr>
          <p:nvPr/>
        </p:nvSpPr>
        <p:spPr bwMode="auto">
          <a:xfrm>
            <a:off x="827088" y="1628775"/>
            <a:ext cx="7705725" cy="1889125"/>
          </a:xfrm>
          <a:prstGeom prst="rect">
            <a:avLst/>
          </a:prstGeom>
          <a:noFill/>
          <a:ln w="9525">
            <a:noFill/>
            <a:miter lim="800000"/>
            <a:headEnd/>
            <a:tailEnd/>
          </a:ln>
        </p:spPr>
        <p:txBody>
          <a:bodyPr lIns="90000" tIns="46800" rIns="90000" bIns="46800">
            <a:spAutoFit/>
          </a:bodyPr>
          <a:lstStyle/>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Nei sistemi di classificazioni attuali si tengono in considerazione diversi livelli, ognuno relativo a diverso campo di informazioni che può aiutare a comprendere, pianificare l’intervento, prevedere l’esito: </a:t>
            </a:r>
          </a:p>
        </p:txBody>
      </p:sp>
      <p:sp>
        <p:nvSpPr>
          <p:cNvPr id="7" name="Rectangle 4"/>
          <p:cNvSpPr>
            <a:spLocks noChangeArrowheads="1"/>
          </p:cNvSpPr>
          <p:nvPr/>
        </p:nvSpPr>
        <p:spPr bwMode="auto">
          <a:xfrm>
            <a:off x="1295400" y="3573463"/>
            <a:ext cx="7848600" cy="2554287"/>
          </a:xfrm>
          <a:prstGeom prst="rect">
            <a:avLst/>
          </a:prstGeom>
          <a:noFill/>
          <a:ln w="12700">
            <a:noFill/>
            <a:miter lim="800000"/>
            <a:headEnd/>
            <a:tailEnd/>
          </a:ln>
        </p:spPr>
        <p:txBody>
          <a:bodyPr>
            <a:spAutoFit/>
          </a:bodyPr>
          <a:lstStyle/>
          <a:p>
            <a:pPr marL="476250" indent="-476250" defTabSz="762000">
              <a:lnSpc>
                <a:spcPct val="120000"/>
              </a:lnSpc>
              <a:spcBef>
                <a:spcPct val="50000"/>
              </a:spcBef>
              <a:buClr>
                <a:srgbClr val="FFFF00"/>
              </a:buClr>
              <a:buSzPct val="75000"/>
              <a:buFont typeface="Wingdings" pitchFamily="2" charset="2"/>
              <a:buChar char="Ø"/>
            </a:pPr>
            <a:r>
              <a:rPr lang="it-IT" sz="2000">
                <a:solidFill>
                  <a:srgbClr val="FFFFFF"/>
                </a:solidFill>
                <a:latin typeface="Verdana" pitchFamily="34" charset="0"/>
              </a:rPr>
              <a:t>Disturbi clinici</a:t>
            </a:r>
          </a:p>
          <a:p>
            <a:pPr marL="476250" indent="-476250" defTabSz="762000">
              <a:lnSpc>
                <a:spcPct val="120000"/>
              </a:lnSpc>
              <a:spcBef>
                <a:spcPct val="50000"/>
              </a:spcBef>
              <a:buClr>
                <a:srgbClr val="FFFF00"/>
              </a:buClr>
              <a:buSzPct val="75000"/>
              <a:buFont typeface="Wingdings" pitchFamily="2" charset="2"/>
              <a:buChar char="Ø"/>
            </a:pPr>
            <a:r>
              <a:rPr lang="it-IT" altLang="en-US" sz="2000">
                <a:solidFill>
                  <a:srgbClr val="FFFFFF"/>
                </a:solidFill>
                <a:latin typeface="Verdana" pitchFamily="34" charset="0"/>
              </a:rPr>
              <a:t>Disturbi di personalità</a:t>
            </a:r>
          </a:p>
          <a:p>
            <a:pPr marL="476250" indent="-476250" defTabSz="762000">
              <a:lnSpc>
                <a:spcPct val="120000"/>
              </a:lnSpc>
              <a:spcBef>
                <a:spcPct val="50000"/>
              </a:spcBef>
              <a:buClr>
                <a:srgbClr val="FFFF00"/>
              </a:buClr>
              <a:buSzPct val="75000"/>
              <a:buFont typeface="Wingdings" pitchFamily="2" charset="2"/>
              <a:buChar char="Ø"/>
            </a:pPr>
            <a:r>
              <a:rPr lang="it-IT" altLang="en-US" sz="2000">
                <a:solidFill>
                  <a:srgbClr val="FFFFFF"/>
                </a:solidFill>
                <a:latin typeface="Verdana" pitchFamily="34" charset="0"/>
              </a:rPr>
              <a:t>Condizioni mediche generali</a:t>
            </a:r>
          </a:p>
          <a:p>
            <a:pPr marL="476250" indent="-476250" defTabSz="762000">
              <a:lnSpc>
                <a:spcPct val="120000"/>
              </a:lnSpc>
              <a:spcBef>
                <a:spcPct val="50000"/>
              </a:spcBef>
              <a:buClr>
                <a:srgbClr val="FFFF00"/>
              </a:buClr>
              <a:buSzPct val="75000"/>
              <a:buFont typeface="Wingdings" pitchFamily="2" charset="2"/>
              <a:buChar char="Ø"/>
            </a:pPr>
            <a:r>
              <a:rPr lang="it-IT" altLang="en-US" sz="2000">
                <a:solidFill>
                  <a:srgbClr val="FFFFFF"/>
                </a:solidFill>
                <a:latin typeface="Verdana" pitchFamily="34" charset="0"/>
              </a:rPr>
              <a:t>Problemi psicosociali e ambientali</a:t>
            </a:r>
          </a:p>
          <a:p>
            <a:pPr marL="476250" indent="-476250" defTabSz="762000">
              <a:lnSpc>
                <a:spcPct val="120000"/>
              </a:lnSpc>
              <a:spcBef>
                <a:spcPct val="50000"/>
              </a:spcBef>
              <a:buClr>
                <a:srgbClr val="FFFF00"/>
              </a:buClr>
              <a:buSzPct val="75000"/>
              <a:buFont typeface="Wingdings" pitchFamily="2" charset="2"/>
              <a:buChar char="Ø"/>
            </a:pPr>
            <a:r>
              <a:rPr lang="it-IT" altLang="en-US" sz="2000">
                <a:solidFill>
                  <a:srgbClr val="FFFFFF"/>
                </a:solidFill>
                <a:latin typeface="Verdana" pitchFamily="34" charset="0"/>
              </a:rPr>
              <a:t>Valutazione globale del funzionamento</a:t>
            </a:r>
          </a:p>
        </p:txBody>
      </p:sp>
      <p:sp>
        <p:nvSpPr>
          <p:cNvPr id="362500" name="Text Box 3"/>
          <p:cNvSpPr txBox="1">
            <a:spLocks noChangeArrowheads="1"/>
          </p:cNvSpPr>
          <p:nvPr/>
        </p:nvSpPr>
        <p:spPr bwMode="auto">
          <a:xfrm>
            <a:off x="5148263" y="6453188"/>
            <a:ext cx="3816350" cy="209550"/>
          </a:xfrm>
          <a:prstGeom prst="rect">
            <a:avLst/>
          </a:prstGeom>
          <a:noFill/>
          <a:ln w="9525">
            <a:noFill/>
            <a:miter lim="800000"/>
            <a:headEnd/>
            <a:tailEnd/>
          </a:ln>
        </p:spPr>
        <p:txBody>
          <a:bodyPr lIns="0" tIns="0" rIns="0" bIns="0">
            <a:spAutoFit/>
          </a:bodyPr>
          <a:lstStyle/>
          <a:p>
            <a:pPr defTabSz="828675" hangingPunct="0">
              <a:lnSpc>
                <a:spcPct val="97000"/>
              </a:lnSpc>
              <a:buClr>
                <a:srgbClr val="000000"/>
              </a:buClr>
              <a:buSzPct val="45000"/>
              <a:buFont typeface="StarSymbol"/>
              <a:buNone/>
              <a:tabLst>
                <a:tab pos="657225" algn="l"/>
                <a:tab pos="1312863" algn="l"/>
                <a:tab pos="1970088" algn="l"/>
                <a:tab pos="2627313" algn="l"/>
                <a:tab pos="3282950" algn="l"/>
                <a:tab pos="3940175" algn="l"/>
                <a:tab pos="4595813" algn="l"/>
                <a:tab pos="5253038" algn="l"/>
                <a:tab pos="5910263" algn="l"/>
                <a:tab pos="6565900" algn="l"/>
                <a:tab pos="7223125" algn="l"/>
                <a:tab pos="7880350" algn="l"/>
                <a:tab pos="8535988" algn="l"/>
              </a:tabLst>
            </a:pPr>
            <a:r>
              <a:rPr lang="en-GB" sz="1400" i="1">
                <a:solidFill>
                  <a:schemeClr val="bg1"/>
                </a:solidFill>
                <a:latin typeface="Verdana" pitchFamily="34" charset="0"/>
              </a:rPr>
              <a:t>                      APA. DSM IV-TR, 2000</a:t>
            </a: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dissolv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advAuto="0"/>
      <p:bldP spid="7" grpId="0" autoUpdateAnimBg="0"/>
    </p:bldLst>
  </p:timing>
</p:sld>
</file>

<file path=ppt/slides/slide5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1378" name="Oval 2"/>
          <p:cNvSpPr>
            <a:spLocks noChangeArrowheads="1"/>
          </p:cNvSpPr>
          <p:nvPr/>
        </p:nvSpPr>
        <p:spPr bwMode="auto">
          <a:xfrm>
            <a:off x="1547813" y="1557338"/>
            <a:ext cx="6224587" cy="3435350"/>
          </a:xfrm>
          <a:prstGeom prst="ellipse">
            <a:avLst/>
          </a:prstGeom>
          <a:solidFill>
            <a:srgbClr val="92D050"/>
          </a:solidFill>
          <a:ln w="12700">
            <a:solidFill>
              <a:srgbClr val="993300"/>
            </a:solidFill>
            <a:round/>
            <a:headEnd type="none" w="sm" len="sm"/>
            <a:tailEnd type="none" w="sm" len="sm"/>
          </a:ln>
          <a:effectLst>
            <a:outerShdw dist="183162" dir="2021404" algn="ctr" rotWithShape="0">
              <a:srgbClr val="AF5F09">
                <a:alpha val="50000"/>
              </a:srgbClr>
            </a:outerShdw>
          </a:effectLst>
        </p:spPr>
        <p:txBody>
          <a:bodyPr wrap="none" anchor="ctr"/>
          <a:lstStyle/>
          <a:p>
            <a:pPr defTabSz="449263">
              <a:spcBef>
                <a:spcPts val="1200"/>
              </a:spcBef>
              <a:buClr>
                <a:srgbClr val="000000"/>
              </a:buClr>
              <a:buSzPct val="100000"/>
              <a:buFont typeface="Times New Roman" pitchFamily="16" charset="0"/>
              <a:buNone/>
              <a:defRPr/>
            </a:pPr>
            <a:endParaRPr lang="en-US">
              <a:solidFill>
                <a:srgbClr val="FFFFFF"/>
              </a:solidFill>
              <a:latin typeface="Arial Black" pitchFamily="32" charset="0"/>
              <a:cs typeface="Lucida Sans Unicode" charset="0"/>
            </a:endParaRPr>
          </a:p>
        </p:txBody>
      </p:sp>
      <p:sp>
        <p:nvSpPr>
          <p:cNvPr id="74755" name="Text Box 3"/>
          <p:cNvSpPr txBox="1">
            <a:spLocks noChangeArrowheads="1"/>
          </p:cNvSpPr>
          <p:nvPr/>
        </p:nvSpPr>
        <p:spPr bwMode="auto">
          <a:xfrm>
            <a:off x="2195513" y="2492375"/>
            <a:ext cx="5113337" cy="1422400"/>
          </a:xfrm>
          <a:prstGeom prst="rect">
            <a:avLst/>
          </a:prstGeom>
          <a:noFill/>
          <a:ln w="12700">
            <a:noFill/>
            <a:miter lim="800000"/>
            <a:headEnd type="none" w="sm" len="sm"/>
            <a:tailEnd type="none" w="sm" len="sm"/>
          </a:ln>
        </p:spPr>
        <p:txBody>
          <a:bodyPr>
            <a:spAutoFit/>
          </a:bodyPr>
          <a:lstStyle/>
          <a:p>
            <a:pPr algn="ctr" defTabSz="762000" eaLnBrk="0" hangingPunct="0">
              <a:lnSpc>
                <a:spcPct val="120000"/>
              </a:lnSpc>
              <a:spcBef>
                <a:spcPct val="50000"/>
              </a:spcBef>
              <a:buClr>
                <a:srgbClr val="000000"/>
              </a:buClr>
              <a:buSzPct val="100000"/>
              <a:buFont typeface="Times New Roman" pitchFamily="18" charset="0"/>
              <a:buNone/>
            </a:pPr>
            <a:r>
              <a:rPr lang="it-IT" sz="3600">
                <a:solidFill>
                  <a:srgbClr val="AF5F09"/>
                </a:solidFill>
                <a:latin typeface="Arial Black" pitchFamily="34" charset="0"/>
                <a:cs typeface="Lucida Sans Unicode" pitchFamily="34" charset="0"/>
              </a:rPr>
              <a:t>Disturbi Mentali </a:t>
            </a:r>
            <a:br>
              <a:rPr lang="it-IT" sz="3600">
                <a:solidFill>
                  <a:srgbClr val="AF5F09"/>
                </a:solidFill>
                <a:latin typeface="Arial Black" pitchFamily="34" charset="0"/>
                <a:cs typeface="Lucida Sans Unicode" pitchFamily="34" charset="0"/>
              </a:rPr>
            </a:br>
            <a:r>
              <a:rPr lang="it-IT" sz="3600">
                <a:solidFill>
                  <a:srgbClr val="AF5F09"/>
                </a:solidFill>
                <a:latin typeface="Arial Black" pitchFamily="34" charset="0"/>
                <a:cs typeface="Lucida Sans Unicode" pitchFamily="34" charset="0"/>
              </a:rPr>
              <a:t>più frequenti</a:t>
            </a: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74755"/>
                                        </p:tgtEl>
                                        <p:attrNameLst>
                                          <p:attrName>style.visibility</p:attrName>
                                        </p:attrNameLst>
                                      </p:cBhvr>
                                      <p:to>
                                        <p:strVal val="visible"/>
                                      </p:to>
                                    </p:set>
                                    <p:animEffect transition="in" filter="dissolve">
                                      <p:cBhvr>
                                        <p:cTn id="7" dur="500"/>
                                        <p:tgtEl>
                                          <p:spTgt spid="747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5"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6593" name="Rectangle 2"/>
          <p:cNvSpPr>
            <a:spLocks noGrp="1" noChangeArrowheads="1"/>
          </p:cNvSpPr>
          <p:nvPr>
            <p:ph type="title" idx="4294967295"/>
          </p:nvPr>
        </p:nvSpPr>
        <p:spPr>
          <a:xfrm>
            <a:off x="827088" y="692150"/>
            <a:ext cx="7286625" cy="2921000"/>
          </a:xfrm>
        </p:spPr>
        <p:txBody>
          <a:bodyPr lIns="90000" tIns="46800" rIns="90000" bIns="46800"/>
          <a:lstStyle/>
          <a:p>
            <a:pPr defTabSz="449263" eaLnBrk="1" hangingPunct="1">
              <a:buClr>
                <a:srgbClr val="FF99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200" b="1" smtClean="0">
                <a:solidFill>
                  <a:srgbClr val="FF9900"/>
                </a:solidFill>
                <a:latin typeface="Times New Roman" pitchFamily="18" charset="0"/>
              </a:rPr>
              <a:t>I disturbi psichici più frequenti:  </a:t>
            </a:r>
            <a:br>
              <a:rPr lang="it-IT" sz="3200" b="1" smtClean="0">
                <a:solidFill>
                  <a:srgbClr val="FF9900"/>
                </a:solidFill>
                <a:latin typeface="Times New Roman" pitchFamily="18" charset="0"/>
              </a:rPr>
            </a:br>
            <a:r>
              <a:rPr lang="it-IT" sz="3200" b="1" smtClean="0">
                <a:solidFill>
                  <a:srgbClr val="FF9900"/>
                </a:solidFill>
                <a:latin typeface="Times New Roman" pitchFamily="18" charset="0"/>
              </a:rPr>
              <a:t/>
            </a:r>
            <a:br>
              <a:rPr lang="it-IT" sz="3200" b="1" smtClean="0">
                <a:solidFill>
                  <a:srgbClr val="FF9900"/>
                </a:solidFill>
                <a:latin typeface="Times New Roman" pitchFamily="18" charset="0"/>
              </a:rPr>
            </a:br>
            <a:endParaRPr lang="it-IT" sz="3200" b="1" smtClean="0">
              <a:solidFill>
                <a:srgbClr val="FF9900"/>
              </a:solidFill>
              <a:latin typeface="Times New Roman" pitchFamily="18" charset="0"/>
            </a:endParaRPr>
          </a:p>
        </p:txBody>
      </p:sp>
      <p:sp>
        <p:nvSpPr>
          <p:cNvPr id="3" name="Oval 2"/>
          <p:cNvSpPr>
            <a:spLocks noChangeArrowheads="1"/>
          </p:cNvSpPr>
          <p:nvPr/>
        </p:nvSpPr>
        <p:spPr bwMode="auto">
          <a:xfrm>
            <a:off x="2195513" y="2420938"/>
            <a:ext cx="3024187" cy="1008062"/>
          </a:xfrm>
          <a:prstGeom prst="ellipse">
            <a:avLst/>
          </a:prstGeom>
          <a:solidFill>
            <a:srgbClr val="FFEFCF"/>
          </a:solidFill>
          <a:ln w="12700">
            <a:solidFill>
              <a:srgbClr val="993300"/>
            </a:solidFill>
            <a:round/>
            <a:headEnd type="none" w="sm" len="sm"/>
            <a:tailEnd type="none" w="sm" len="sm"/>
          </a:ln>
          <a:effectLst>
            <a:outerShdw dist="183162" dir="2021404" algn="ctr" rotWithShape="0">
              <a:srgbClr val="AF5F09">
                <a:alpha val="50000"/>
              </a:srgbClr>
            </a:outerShdw>
          </a:effectLst>
        </p:spPr>
        <p:txBody>
          <a:bodyPr wrap="none" anchor="ctr"/>
          <a:lstStyle/>
          <a:p>
            <a:pPr algn="ctr">
              <a:defRPr/>
            </a:pPr>
            <a:endParaRPr lang="en-US" b="1" dirty="0">
              <a:latin typeface="Arial" pitchFamily="34" charset="0"/>
            </a:endParaRPr>
          </a:p>
          <a:p>
            <a:pPr algn="ctr">
              <a:defRPr/>
            </a:pPr>
            <a:endParaRPr lang="en-US" sz="2200" b="1" dirty="0">
              <a:latin typeface="Arial" pitchFamily="34" charset="0"/>
            </a:endParaRPr>
          </a:p>
          <a:p>
            <a:pPr algn="ctr">
              <a:defRPr/>
            </a:pPr>
            <a:r>
              <a:rPr lang="en-US" sz="2200" b="1" dirty="0" err="1">
                <a:latin typeface="Arial" pitchFamily="34" charset="0"/>
              </a:rPr>
              <a:t>Disturbi</a:t>
            </a:r>
            <a:r>
              <a:rPr lang="en-US" sz="2200" b="1" dirty="0">
                <a:latin typeface="Arial" pitchFamily="34" charset="0"/>
              </a:rPr>
              <a:t> </a:t>
            </a:r>
            <a:r>
              <a:rPr lang="en-US" sz="2200" b="1" dirty="0" err="1">
                <a:latin typeface="Arial" pitchFamily="34" charset="0"/>
              </a:rPr>
              <a:t>dell’umore</a:t>
            </a:r>
            <a:r>
              <a:rPr lang="en-US" sz="2200" b="1" dirty="0">
                <a:latin typeface="Arial" pitchFamily="34" charset="0"/>
              </a:rPr>
              <a:t/>
            </a:r>
            <a:br>
              <a:rPr lang="en-US" sz="2200" b="1" dirty="0">
                <a:latin typeface="Arial" pitchFamily="34" charset="0"/>
              </a:rPr>
            </a:br>
            <a:endParaRPr lang="en-US" sz="2200" b="1" dirty="0">
              <a:latin typeface="Arial" pitchFamily="34" charset="0"/>
            </a:endParaRPr>
          </a:p>
          <a:p>
            <a:pPr algn="ctr">
              <a:defRPr/>
            </a:pPr>
            <a:endParaRPr lang="en-US" b="1" dirty="0">
              <a:latin typeface="Arial" pitchFamily="34" charset="0"/>
            </a:endParaRPr>
          </a:p>
        </p:txBody>
      </p:sp>
      <p:sp>
        <p:nvSpPr>
          <p:cNvPr id="4" name="Oval 2"/>
          <p:cNvSpPr>
            <a:spLocks noChangeArrowheads="1"/>
          </p:cNvSpPr>
          <p:nvPr/>
        </p:nvSpPr>
        <p:spPr bwMode="auto">
          <a:xfrm>
            <a:off x="4500563" y="3500438"/>
            <a:ext cx="3024187" cy="1008062"/>
          </a:xfrm>
          <a:prstGeom prst="ellipse">
            <a:avLst/>
          </a:prstGeom>
          <a:solidFill>
            <a:srgbClr val="FFEFCF"/>
          </a:solidFill>
          <a:ln w="12700">
            <a:solidFill>
              <a:srgbClr val="993300"/>
            </a:solidFill>
            <a:round/>
            <a:headEnd type="none" w="sm" len="sm"/>
            <a:tailEnd type="none" w="sm" len="sm"/>
          </a:ln>
          <a:effectLst>
            <a:outerShdw dist="183162" dir="2021404" algn="ctr" rotWithShape="0">
              <a:srgbClr val="AF5F09">
                <a:alpha val="50000"/>
              </a:srgbClr>
            </a:outerShdw>
          </a:effectLst>
        </p:spPr>
        <p:txBody>
          <a:bodyPr wrap="none" anchor="ctr"/>
          <a:lstStyle/>
          <a:p>
            <a:pPr algn="ctr">
              <a:defRPr/>
            </a:pPr>
            <a:endParaRPr lang="en-US" b="1" dirty="0">
              <a:latin typeface="Arial" pitchFamily="34" charset="0"/>
            </a:endParaRPr>
          </a:p>
          <a:p>
            <a:pPr algn="ctr">
              <a:defRPr/>
            </a:pPr>
            <a:endParaRPr lang="en-US" sz="2200" b="1" dirty="0">
              <a:latin typeface="Arial" pitchFamily="34" charset="0"/>
            </a:endParaRPr>
          </a:p>
          <a:p>
            <a:pPr algn="ctr">
              <a:defRPr/>
            </a:pPr>
            <a:r>
              <a:rPr lang="en-US" sz="2200" b="1" dirty="0" err="1">
                <a:latin typeface="Arial" pitchFamily="34" charset="0"/>
              </a:rPr>
              <a:t>Disturbi</a:t>
            </a:r>
            <a:r>
              <a:rPr lang="en-US" sz="2200" b="1" dirty="0">
                <a:latin typeface="Arial" pitchFamily="34" charset="0"/>
              </a:rPr>
              <a:t> </a:t>
            </a:r>
            <a:r>
              <a:rPr lang="en-US" sz="2200" b="1" dirty="0" err="1">
                <a:latin typeface="Arial" pitchFamily="34" charset="0"/>
              </a:rPr>
              <a:t>d’ansia</a:t>
            </a:r>
            <a:r>
              <a:rPr lang="en-US" sz="2200" b="1" dirty="0">
                <a:latin typeface="Arial" pitchFamily="34" charset="0"/>
              </a:rPr>
              <a:t/>
            </a:r>
            <a:br>
              <a:rPr lang="en-US" sz="2200" b="1" dirty="0">
                <a:latin typeface="Arial" pitchFamily="34" charset="0"/>
              </a:rPr>
            </a:br>
            <a:endParaRPr lang="en-US" sz="2200" b="1" dirty="0">
              <a:latin typeface="Arial" pitchFamily="34" charset="0"/>
            </a:endParaRPr>
          </a:p>
          <a:p>
            <a:pPr algn="ctr">
              <a:defRPr/>
            </a:pPr>
            <a:endParaRPr lang="en-US" b="1" dirty="0">
              <a:latin typeface="Arial" pitchFamily="34" charset="0"/>
            </a:endParaRPr>
          </a:p>
        </p:txBody>
      </p:sp>
      <p:sp>
        <p:nvSpPr>
          <p:cNvPr id="5" name="Oval 2"/>
          <p:cNvSpPr>
            <a:spLocks noChangeArrowheads="1"/>
          </p:cNvSpPr>
          <p:nvPr/>
        </p:nvSpPr>
        <p:spPr bwMode="auto">
          <a:xfrm>
            <a:off x="2627313" y="4581525"/>
            <a:ext cx="3024187" cy="1008063"/>
          </a:xfrm>
          <a:prstGeom prst="ellipse">
            <a:avLst/>
          </a:prstGeom>
          <a:solidFill>
            <a:srgbClr val="FFEFCF"/>
          </a:solidFill>
          <a:ln w="12700">
            <a:solidFill>
              <a:srgbClr val="993300"/>
            </a:solidFill>
            <a:round/>
            <a:headEnd type="none" w="sm" len="sm"/>
            <a:tailEnd type="none" w="sm" len="sm"/>
          </a:ln>
          <a:effectLst>
            <a:outerShdw dist="183162" dir="2021404" algn="ctr" rotWithShape="0">
              <a:srgbClr val="AF5F09">
                <a:alpha val="50000"/>
              </a:srgbClr>
            </a:outerShdw>
          </a:effectLst>
        </p:spPr>
        <p:txBody>
          <a:bodyPr wrap="none" anchor="ctr"/>
          <a:lstStyle/>
          <a:p>
            <a:pPr algn="ctr">
              <a:defRPr/>
            </a:pPr>
            <a:endParaRPr lang="en-US" b="1" dirty="0">
              <a:latin typeface="Arial" pitchFamily="34" charset="0"/>
            </a:endParaRPr>
          </a:p>
          <a:p>
            <a:pPr algn="ctr">
              <a:defRPr/>
            </a:pPr>
            <a:endParaRPr lang="en-US" sz="2200" b="1" dirty="0">
              <a:latin typeface="Arial" pitchFamily="34" charset="0"/>
            </a:endParaRPr>
          </a:p>
          <a:p>
            <a:pPr algn="ctr">
              <a:defRPr/>
            </a:pPr>
            <a:r>
              <a:rPr lang="en-US" sz="2200" b="1" dirty="0" err="1">
                <a:latin typeface="Arial" pitchFamily="34" charset="0"/>
              </a:rPr>
              <a:t>Psicosi</a:t>
            </a:r>
            <a:r>
              <a:rPr lang="en-US" sz="2200" b="1" dirty="0">
                <a:latin typeface="Arial" pitchFamily="34" charset="0"/>
              </a:rPr>
              <a:t/>
            </a:r>
            <a:br>
              <a:rPr lang="en-US" sz="2200" b="1" dirty="0">
                <a:latin typeface="Arial" pitchFamily="34" charset="0"/>
              </a:rPr>
            </a:br>
            <a:endParaRPr lang="en-US" sz="2200" b="1" dirty="0">
              <a:latin typeface="Arial" pitchFamily="34" charset="0"/>
            </a:endParaRPr>
          </a:p>
          <a:p>
            <a:pPr algn="ctr">
              <a:defRPr/>
            </a:pPr>
            <a:endParaRPr lang="en-US" b="1" dirty="0">
              <a:latin typeface="Arial" pitchFamily="34" charset="0"/>
            </a:endParaRP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ssolve">
                                      <p:cBhvr>
                                        <p:cTn id="11" dur="500"/>
                                        <p:tgtEl>
                                          <p:spTgt spid="4"/>
                                        </p:tgtEl>
                                      </p:cBhvr>
                                    </p:animEffect>
                                  </p:childTnLst>
                                </p:cTn>
                              </p:par>
                            </p:childTnLst>
                          </p:cTn>
                        </p:par>
                        <p:par>
                          <p:cTn id="12" fill="hold">
                            <p:stCondLst>
                              <p:cond delay="1000"/>
                            </p:stCondLst>
                            <p:childTnLst>
                              <p:par>
                                <p:cTn id="13" presetID="9"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ssolve">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6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1378" name="Oval 2"/>
          <p:cNvSpPr>
            <a:spLocks noChangeArrowheads="1"/>
          </p:cNvSpPr>
          <p:nvPr/>
        </p:nvSpPr>
        <p:spPr bwMode="auto">
          <a:xfrm>
            <a:off x="1547813" y="1557338"/>
            <a:ext cx="6224587" cy="3435350"/>
          </a:xfrm>
          <a:prstGeom prst="ellipse">
            <a:avLst/>
          </a:prstGeom>
          <a:solidFill>
            <a:srgbClr val="FFEFCF"/>
          </a:solidFill>
          <a:ln w="12700">
            <a:solidFill>
              <a:srgbClr val="993300"/>
            </a:solidFill>
            <a:round/>
            <a:headEnd type="none" w="sm" len="sm"/>
            <a:tailEnd type="none" w="sm" len="sm"/>
          </a:ln>
          <a:effectLst>
            <a:outerShdw dist="183162" dir="2021404" algn="ctr" rotWithShape="0">
              <a:srgbClr val="AF5F09">
                <a:alpha val="50000"/>
              </a:srgbClr>
            </a:outerShdw>
          </a:effectLst>
        </p:spPr>
        <p:txBody>
          <a:bodyPr wrap="none" anchor="ctr"/>
          <a:lstStyle/>
          <a:p>
            <a:pPr defTabSz="449263">
              <a:spcBef>
                <a:spcPts val="1200"/>
              </a:spcBef>
              <a:buClr>
                <a:srgbClr val="000000"/>
              </a:buClr>
              <a:buSzPct val="100000"/>
              <a:buFont typeface="Times New Roman" pitchFamily="16" charset="0"/>
              <a:buNone/>
              <a:defRPr/>
            </a:pPr>
            <a:endParaRPr lang="en-US">
              <a:solidFill>
                <a:srgbClr val="FFFFFF"/>
              </a:solidFill>
              <a:latin typeface="Arial Black" pitchFamily="32" charset="0"/>
              <a:cs typeface="Lucida Sans Unicode" charset="0"/>
            </a:endParaRPr>
          </a:p>
        </p:txBody>
      </p:sp>
      <p:sp>
        <p:nvSpPr>
          <p:cNvPr id="74755" name="Text Box 3"/>
          <p:cNvSpPr txBox="1">
            <a:spLocks noChangeArrowheads="1"/>
          </p:cNvSpPr>
          <p:nvPr/>
        </p:nvSpPr>
        <p:spPr bwMode="auto">
          <a:xfrm>
            <a:off x="2771775" y="2492375"/>
            <a:ext cx="3783013" cy="1377950"/>
          </a:xfrm>
          <a:prstGeom prst="rect">
            <a:avLst/>
          </a:prstGeom>
          <a:noFill/>
          <a:ln w="12700">
            <a:noFill/>
            <a:miter lim="800000"/>
            <a:headEnd type="none" w="sm" len="sm"/>
            <a:tailEnd type="none" w="sm" len="sm"/>
          </a:ln>
        </p:spPr>
        <p:txBody>
          <a:bodyPr>
            <a:spAutoFit/>
          </a:bodyPr>
          <a:lstStyle/>
          <a:p>
            <a:pPr algn="ctr" defTabSz="762000" eaLnBrk="0" hangingPunct="0">
              <a:lnSpc>
                <a:spcPct val="120000"/>
              </a:lnSpc>
              <a:spcBef>
                <a:spcPct val="50000"/>
              </a:spcBef>
              <a:buClr>
                <a:srgbClr val="000000"/>
              </a:buClr>
              <a:buSzPct val="100000"/>
              <a:buFont typeface="Times New Roman" pitchFamily="18" charset="0"/>
              <a:buNone/>
            </a:pPr>
            <a:r>
              <a:rPr lang="it-IT" sz="3600">
                <a:solidFill>
                  <a:srgbClr val="AF5F09"/>
                </a:solidFill>
                <a:latin typeface="Arial Black" pitchFamily="34" charset="0"/>
                <a:cs typeface="Lucida Sans Unicode" pitchFamily="34" charset="0"/>
              </a:rPr>
              <a:t>Disturbi d’Ansia</a:t>
            </a: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74755"/>
                                        </p:tgtEl>
                                        <p:attrNameLst>
                                          <p:attrName>style.visibility</p:attrName>
                                        </p:attrNameLst>
                                      </p:cBhvr>
                                      <p:to>
                                        <p:strVal val="visible"/>
                                      </p:to>
                                    </p:set>
                                    <p:animEffect transition="in" filter="dissolve">
                                      <p:cBhvr>
                                        <p:cTn id="7" dur="500"/>
                                        <p:tgtEl>
                                          <p:spTgt spid="747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5" grpId="0"/>
    </p:bldLst>
  </p:timing>
</p:sld>
</file>

<file path=ppt/slides/slide6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0689" name="Rectangle 4"/>
          <p:cNvSpPr>
            <a:spLocks noChangeArrowheads="1"/>
          </p:cNvSpPr>
          <p:nvPr/>
        </p:nvSpPr>
        <p:spPr bwMode="auto">
          <a:xfrm>
            <a:off x="-1828800" y="3048000"/>
            <a:ext cx="9144000" cy="0"/>
          </a:xfrm>
          <a:prstGeom prst="rect">
            <a:avLst/>
          </a:prstGeom>
          <a:noFill/>
          <a:ln w="9525">
            <a:noFill/>
            <a:miter lim="800000"/>
            <a:headEnd/>
            <a:tailEnd/>
          </a:ln>
        </p:spPr>
        <p:txBody>
          <a:bodyPr>
            <a:spAutoFit/>
          </a:bodyPr>
          <a:lstStyle/>
          <a:p>
            <a:endParaRPr lang="it-IT"/>
          </a:p>
        </p:txBody>
      </p:sp>
      <p:sp>
        <p:nvSpPr>
          <p:cNvPr id="370690" name="Rectangle 5"/>
          <p:cNvSpPr>
            <a:spLocks noChangeArrowheads="1"/>
          </p:cNvSpPr>
          <p:nvPr/>
        </p:nvSpPr>
        <p:spPr bwMode="auto">
          <a:xfrm>
            <a:off x="827088" y="2133600"/>
            <a:ext cx="7416800" cy="3630613"/>
          </a:xfrm>
          <a:prstGeom prst="rect">
            <a:avLst/>
          </a:prstGeom>
          <a:noFill/>
          <a:ln w="12700">
            <a:noFill/>
            <a:miter lim="800000"/>
            <a:headEnd/>
            <a:tailEnd/>
          </a:ln>
        </p:spPr>
        <p:txBody>
          <a:bodyPr>
            <a:spAutoFit/>
          </a:bodyPr>
          <a:lstStyle/>
          <a:p>
            <a:pPr marL="476250" indent="-476250" defTabSz="762000">
              <a:lnSpc>
                <a:spcPct val="105000"/>
              </a:lnSpc>
              <a:spcBef>
                <a:spcPct val="50000"/>
              </a:spcBef>
              <a:buClr>
                <a:srgbClr val="FF6600"/>
              </a:buClr>
              <a:buSzPct val="75000"/>
              <a:buFont typeface="Wingdings" pitchFamily="2" charset="2"/>
              <a:buBlip>
                <a:blip r:embed="rId3"/>
              </a:buBlip>
            </a:pPr>
            <a:r>
              <a:rPr lang="it-IT" sz="2000">
                <a:solidFill>
                  <a:schemeClr val="bg1"/>
                </a:solidFill>
                <a:latin typeface="Verdana" pitchFamily="34" charset="0"/>
              </a:rPr>
              <a:t>L’ansia è insita nella natura umana e </a:t>
            </a:r>
            <a:r>
              <a:rPr lang="it-IT" sz="2000" i="1">
                <a:solidFill>
                  <a:schemeClr val="bg1"/>
                </a:solidFill>
                <a:latin typeface="Verdana" pitchFamily="34" charset="0"/>
              </a:rPr>
              <a:t>fino a certi livelli di intensità</a:t>
            </a:r>
            <a:r>
              <a:rPr lang="it-IT" sz="2000">
                <a:solidFill>
                  <a:schemeClr val="bg1"/>
                </a:solidFill>
                <a:latin typeface="Verdana" pitchFamily="34" charset="0"/>
              </a:rPr>
              <a:t> è sostanzialmente </a:t>
            </a:r>
            <a:r>
              <a:rPr lang="it-IT" sz="2000">
                <a:solidFill>
                  <a:srgbClr val="FF9933"/>
                </a:solidFill>
                <a:latin typeface="Verdana" pitchFamily="34" charset="0"/>
              </a:rPr>
              <a:t>positiva e adattativa</a:t>
            </a:r>
            <a:r>
              <a:rPr lang="it-IT" sz="2000">
                <a:solidFill>
                  <a:schemeClr val="bg1"/>
                </a:solidFill>
                <a:latin typeface="Verdana" pitchFamily="34" charset="0"/>
              </a:rPr>
              <a:t> perché aumenta la motivazione e facilita la concentrazione su un compito </a:t>
            </a:r>
          </a:p>
          <a:p>
            <a:pPr marL="476250" indent="-476250" defTabSz="762000">
              <a:lnSpc>
                <a:spcPct val="105000"/>
              </a:lnSpc>
              <a:spcBef>
                <a:spcPct val="50000"/>
              </a:spcBef>
              <a:buClr>
                <a:srgbClr val="FF6600"/>
              </a:buClr>
              <a:buSzPct val="75000"/>
              <a:buFont typeface="Wingdings" pitchFamily="2" charset="2"/>
              <a:buBlip>
                <a:blip r:embed="rId3"/>
              </a:buBlip>
            </a:pPr>
            <a:r>
              <a:rPr lang="it-IT" sz="2000">
                <a:solidFill>
                  <a:schemeClr val="bg1"/>
                </a:solidFill>
                <a:latin typeface="Verdana" pitchFamily="34" charset="0"/>
              </a:rPr>
              <a:t>Una normale reazione d'allarme o ansia fisiologica implica un'attivazione generalizzata delle risorse individuali diretta contro uno stimolo ben conosciuto e reale</a:t>
            </a:r>
          </a:p>
          <a:p>
            <a:pPr marL="476250" indent="-476250" defTabSz="762000">
              <a:lnSpc>
                <a:spcPct val="105000"/>
              </a:lnSpc>
              <a:spcBef>
                <a:spcPct val="50000"/>
              </a:spcBef>
              <a:buClr>
                <a:srgbClr val="FF6600"/>
              </a:buClr>
              <a:buSzPct val="75000"/>
              <a:buFont typeface="Wingdings" pitchFamily="2" charset="2"/>
              <a:buBlip>
                <a:blip r:embed="rId3"/>
              </a:buBlip>
            </a:pPr>
            <a:r>
              <a:rPr lang="it-IT" sz="2000" i="1">
                <a:solidFill>
                  <a:schemeClr val="bg1"/>
                </a:solidFill>
                <a:latin typeface="Verdana" pitchFamily="34" charset="0"/>
              </a:rPr>
              <a:t>A livelli più elevati</a:t>
            </a:r>
            <a:r>
              <a:rPr lang="it-IT" sz="2000">
                <a:solidFill>
                  <a:schemeClr val="bg1"/>
                </a:solidFill>
                <a:latin typeface="Verdana" pitchFamily="34" charset="0"/>
              </a:rPr>
              <a:t> diventa </a:t>
            </a:r>
            <a:r>
              <a:rPr lang="it-IT" sz="2000">
                <a:solidFill>
                  <a:srgbClr val="FF9933"/>
                </a:solidFill>
                <a:latin typeface="Verdana" pitchFamily="34" charset="0"/>
              </a:rPr>
              <a:t>disfunzionale</a:t>
            </a:r>
            <a:r>
              <a:rPr lang="it-IT" sz="2000">
                <a:solidFill>
                  <a:schemeClr val="bg1"/>
                </a:solidFill>
                <a:latin typeface="Verdana" pitchFamily="34" charset="0"/>
              </a:rPr>
              <a:t> ed ostacola le prestazioni</a:t>
            </a:r>
          </a:p>
        </p:txBody>
      </p:sp>
      <p:sp>
        <p:nvSpPr>
          <p:cNvPr id="6" name="Rectangle 2"/>
          <p:cNvSpPr txBox="1">
            <a:spLocks noChangeArrowheads="1"/>
          </p:cNvSpPr>
          <p:nvPr/>
        </p:nvSpPr>
        <p:spPr bwMode="auto">
          <a:xfrm>
            <a:off x="250825" y="282575"/>
            <a:ext cx="8569325" cy="1187450"/>
          </a:xfrm>
          <a:prstGeom prst="rect">
            <a:avLst/>
          </a:prstGeom>
          <a:noFill/>
          <a:ln w="9525">
            <a:noFill/>
            <a:miter lim="800000"/>
            <a:headEnd/>
            <a:tailEnd/>
          </a:ln>
        </p:spPr>
        <p:txBody>
          <a:bodyPr lIns="90000" tIns="46800" rIns="90000" bIns="46800" anchor="ctr"/>
          <a:lstStyle/>
          <a:p>
            <a:pPr algn="ctr" defTabSz="449263">
              <a:lnSpc>
                <a:spcPct val="95000"/>
              </a:lnSpc>
              <a:buClr>
                <a:srgbClr val="FF99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it-IT" sz="3600" b="1" kern="0" dirty="0">
                <a:solidFill>
                  <a:srgbClr val="FF9900"/>
                </a:solidFill>
                <a:latin typeface="Times New Roman" pitchFamily="18" charset="0"/>
                <a:ea typeface="+mj-ea"/>
                <a:cs typeface="+mj-cs"/>
              </a:rPr>
              <a:t>Ansia fisiologica e ansia patologica</a:t>
            </a:r>
          </a:p>
        </p:txBody>
      </p:sp>
    </p:spTree>
  </p:cSld>
  <p:clrMapOvr>
    <a:masterClrMapping/>
  </p:clrMapOvr>
  <p:transition>
    <p:strips dir="ru"/>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440" name="Line 13"/>
          <p:cNvSpPr>
            <a:spLocks noChangeShapeType="1"/>
          </p:cNvSpPr>
          <p:nvPr/>
        </p:nvSpPr>
        <p:spPr bwMode="auto">
          <a:xfrm>
            <a:off x="6934200" y="5791200"/>
            <a:ext cx="0" cy="0"/>
          </a:xfrm>
          <a:prstGeom prst="line">
            <a:avLst/>
          </a:prstGeom>
          <a:noFill/>
          <a:ln w="9525">
            <a:solidFill>
              <a:schemeClr val="tx1"/>
            </a:solidFill>
            <a:round/>
            <a:headEnd/>
            <a:tailEnd/>
          </a:ln>
        </p:spPr>
        <p:txBody>
          <a:bodyPr wrap="none" anchor="ctr"/>
          <a:lstStyle/>
          <a:p>
            <a:endParaRPr lang="it-IT"/>
          </a:p>
        </p:txBody>
      </p:sp>
      <p:sp>
        <p:nvSpPr>
          <p:cNvPr id="16" name="Rectangle 2"/>
          <p:cNvSpPr txBox="1">
            <a:spLocks noChangeArrowheads="1"/>
          </p:cNvSpPr>
          <p:nvPr/>
        </p:nvSpPr>
        <p:spPr bwMode="auto">
          <a:xfrm>
            <a:off x="250825" y="282575"/>
            <a:ext cx="8569325" cy="1187450"/>
          </a:xfrm>
          <a:prstGeom prst="rect">
            <a:avLst/>
          </a:prstGeom>
          <a:noFill/>
          <a:ln w="9525">
            <a:noFill/>
            <a:miter lim="800000"/>
            <a:headEnd/>
            <a:tailEnd/>
          </a:ln>
        </p:spPr>
        <p:txBody>
          <a:bodyPr lIns="90000" tIns="46800" rIns="90000" bIns="46800" anchor="ctr"/>
          <a:lstStyle/>
          <a:p>
            <a:pPr algn="ctr" defTabSz="449263">
              <a:lnSpc>
                <a:spcPct val="95000"/>
              </a:lnSpc>
              <a:buClr>
                <a:srgbClr val="FF99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it-IT" sz="3600" b="1" kern="0" dirty="0">
                <a:solidFill>
                  <a:srgbClr val="FF9900"/>
                </a:solidFill>
                <a:latin typeface="Times New Roman" pitchFamily="18" charset="0"/>
                <a:ea typeface="+mj-ea"/>
                <a:cs typeface="+mj-cs"/>
              </a:rPr>
              <a:t>Curva performance-ansia</a:t>
            </a:r>
            <a:br>
              <a:rPr lang="it-IT" sz="3600" b="1" kern="0" dirty="0">
                <a:solidFill>
                  <a:srgbClr val="FF9900"/>
                </a:solidFill>
                <a:latin typeface="Times New Roman" pitchFamily="18" charset="0"/>
                <a:ea typeface="+mj-ea"/>
                <a:cs typeface="+mj-cs"/>
              </a:rPr>
            </a:br>
            <a:r>
              <a:rPr lang="it-IT" sz="2000" b="1" kern="0" dirty="0">
                <a:solidFill>
                  <a:srgbClr val="FF9900"/>
                </a:solidFill>
                <a:latin typeface="Times New Roman" pitchFamily="18" charset="0"/>
                <a:ea typeface="+mj-ea"/>
                <a:cs typeface="+mj-cs"/>
              </a:rPr>
              <a:t>Legge di </a:t>
            </a:r>
            <a:r>
              <a:rPr lang="it-IT" sz="2000" b="1" kern="0" dirty="0" err="1">
                <a:solidFill>
                  <a:srgbClr val="FF9900"/>
                </a:solidFill>
                <a:latin typeface="Times New Roman" pitchFamily="18" charset="0"/>
                <a:ea typeface="+mj-ea"/>
                <a:cs typeface="+mj-cs"/>
              </a:rPr>
              <a:t>Yerkes-Dodson</a:t>
            </a:r>
            <a:r>
              <a:rPr lang="it-IT" sz="2000" b="1" kern="0" dirty="0">
                <a:solidFill>
                  <a:srgbClr val="FF9900"/>
                </a:solidFill>
                <a:latin typeface="Times New Roman" pitchFamily="18" charset="0"/>
                <a:ea typeface="+mj-ea"/>
                <a:cs typeface="+mj-cs"/>
              </a:rPr>
              <a:t> </a:t>
            </a:r>
          </a:p>
        </p:txBody>
      </p:sp>
      <p:sp>
        <p:nvSpPr>
          <p:cNvPr id="17" name="Rettangolo 16"/>
          <p:cNvSpPr/>
          <p:nvPr/>
        </p:nvSpPr>
        <p:spPr>
          <a:xfrm>
            <a:off x="250825" y="1484313"/>
            <a:ext cx="8642350" cy="518477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a:p>
        </p:txBody>
      </p:sp>
      <p:graphicFrame>
        <p:nvGraphicFramePr>
          <p:cNvPr id="274437" name="Object 3"/>
          <p:cNvGraphicFramePr>
            <a:graphicFrameLocks noChangeAspect="1"/>
          </p:cNvGraphicFramePr>
          <p:nvPr/>
        </p:nvGraphicFramePr>
        <p:xfrm>
          <a:off x="7621588" y="5867400"/>
          <a:ext cx="1065212" cy="776288"/>
        </p:xfrm>
        <a:graphic>
          <a:graphicData uri="http://schemas.openxmlformats.org/presentationml/2006/ole">
            <p:oleObj spid="_x0000_s274437" name="Clip" r:id="rId4" imgW="3657600" imgH="2663647" progId="">
              <p:embed/>
            </p:oleObj>
          </a:graphicData>
        </a:graphic>
      </p:graphicFrame>
      <p:sp>
        <p:nvSpPr>
          <p:cNvPr id="274443" name="WordArt 15"/>
          <p:cNvSpPr>
            <a:spLocks noChangeArrowheads="1" noChangeShapeType="1" noTextEdit="1"/>
          </p:cNvSpPr>
          <p:nvPr/>
        </p:nvSpPr>
        <p:spPr bwMode="auto">
          <a:xfrm>
            <a:off x="7010400" y="5105400"/>
            <a:ext cx="866775" cy="495300"/>
          </a:xfrm>
          <a:prstGeom prst="rect">
            <a:avLst/>
          </a:prstGeom>
        </p:spPr>
        <p:txBody>
          <a:bodyPr wrap="none" fromWordArt="1">
            <a:prstTxWarp prst="textPlain">
              <a:avLst>
                <a:gd name="adj" fmla="val 50000"/>
              </a:avLst>
            </a:prstTxWarp>
          </a:bodyPr>
          <a:lstStyle/>
          <a:p>
            <a:pPr algn="ctr"/>
            <a:r>
              <a:rPr lang="it-IT" sz="2800" kern="10">
                <a:ln w="12700">
                  <a:solidFill>
                    <a:srgbClr val="FF0000"/>
                  </a:solidFill>
                  <a:round/>
                  <a:headEnd/>
                  <a:tailEnd/>
                </a:ln>
                <a:solidFill>
                  <a:srgbClr val="FF0000"/>
                </a:solidFill>
                <a:effectLst>
                  <a:outerShdw dist="45791" dir="2021404" algn="ctr" rotWithShape="0">
                    <a:srgbClr val="9999FF"/>
                  </a:outerShdw>
                </a:effectLst>
                <a:latin typeface="Arial Black"/>
              </a:rPr>
              <a:t>AD's</a:t>
            </a:r>
          </a:p>
        </p:txBody>
      </p:sp>
      <p:sp>
        <p:nvSpPr>
          <p:cNvPr id="274444" name="Freeform 5"/>
          <p:cNvSpPr>
            <a:spLocks/>
          </p:cNvSpPr>
          <p:nvPr/>
        </p:nvSpPr>
        <p:spPr bwMode="auto">
          <a:xfrm>
            <a:off x="1219200" y="1905000"/>
            <a:ext cx="7010400" cy="3886200"/>
          </a:xfrm>
          <a:custGeom>
            <a:avLst/>
            <a:gdLst>
              <a:gd name="T0" fmla="*/ 2147483647 w 4416"/>
              <a:gd name="T1" fmla="*/ 2147483647 h 2448"/>
              <a:gd name="T2" fmla="*/ 2147483647 w 4416"/>
              <a:gd name="T3" fmla="*/ 0 h 2448"/>
              <a:gd name="T4" fmla="*/ 0 w 4416"/>
              <a:gd name="T5" fmla="*/ 2147483647 h 2448"/>
              <a:gd name="T6" fmla="*/ 0 60000 65536"/>
              <a:gd name="T7" fmla="*/ 0 60000 65536"/>
              <a:gd name="T8" fmla="*/ 0 60000 65536"/>
              <a:gd name="T9" fmla="*/ 0 w 4416"/>
              <a:gd name="T10" fmla="*/ 0 h 2448"/>
              <a:gd name="T11" fmla="*/ 4416 w 4416"/>
              <a:gd name="T12" fmla="*/ 2448 h 2448"/>
            </a:gdLst>
            <a:ahLst/>
            <a:cxnLst>
              <a:cxn ang="T6">
                <a:pos x="T0" y="T1"/>
              </a:cxn>
              <a:cxn ang="T7">
                <a:pos x="T2" y="T3"/>
              </a:cxn>
              <a:cxn ang="T8">
                <a:pos x="T4" y="T5"/>
              </a:cxn>
            </a:cxnLst>
            <a:rect l="T9" t="T10" r="T11" b="T12"/>
            <a:pathLst>
              <a:path w="4416" h="2448">
                <a:moveTo>
                  <a:pt x="4416" y="2448"/>
                </a:moveTo>
                <a:cubicBezTo>
                  <a:pt x="3656" y="1224"/>
                  <a:pt x="2896" y="0"/>
                  <a:pt x="2160" y="0"/>
                </a:cubicBezTo>
                <a:cubicBezTo>
                  <a:pt x="1424" y="0"/>
                  <a:pt x="360" y="2040"/>
                  <a:pt x="0" y="2448"/>
                </a:cubicBezTo>
              </a:path>
            </a:pathLst>
          </a:custGeom>
          <a:noFill/>
          <a:ln w="38100">
            <a:solidFill>
              <a:srgbClr val="0000FF"/>
            </a:solidFill>
            <a:round/>
            <a:headEnd/>
            <a:tailEnd/>
          </a:ln>
        </p:spPr>
        <p:txBody>
          <a:bodyPr wrap="none" anchor="ctr"/>
          <a:lstStyle/>
          <a:p>
            <a:endParaRPr lang="it-IT"/>
          </a:p>
        </p:txBody>
      </p:sp>
      <p:graphicFrame>
        <p:nvGraphicFramePr>
          <p:cNvPr id="274438" name="Object 4"/>
          <p:cNvGraphicFramePr>
            <a:graphicFrameLocks noChangeAspect="1"/>
          </p:cNvGraphicFramePr>
          <p:nvPr/>
        </p:nvGraphicFramePr>
        <p:xfrm>
          <a:off x="4267200" y="1905000"/>
          <a:ext cx="881063" cy="914400"/>
        </p:xfrm>
        <a:graphic>
          <a:graphicData uri="http://schemas.openxmlformats.org/presentationml/2006/ole">
            <p:oleObj spid="_x0000_s274438" name="Clip" r:id="rId5" imgW="3521354" imgH="3657600" progId="">
              <p:embed/>
            </p:oleObj>
          </a:graphicData>
        </a:graphic>
      </p:graphicFrame>
      <p:sp>
        <p:nvSpPr>
          <p:cNvPr id="274445" name="Line 14"/>
          <p:cNvSpPr>
            <a:spLocks noChangeShapeType="1"/>
          </p:cNvSpPr>
          <p:nvPr/>
        </p:nvSpPr>
        <p:spPr bwMode="auto">
          <a:xfrm flipV="1">
            <a:off x="7010400" y="3886200"/>
            <a:ext cx="0" cy="1905000"/>
          </a:xfrm>
          <a:prstGeom prst="line">
            <a:avLst/>
          </a:prstGeom>
          <a:noFill/>
          <a:ln w="9525">
            <a:solidFill>
              <a:schemeClr val="tx1"/>
            </a:solidFill>
            <a:round/>
            <a:headEnd/>
            <a:tailEnd/>
          </a:ln>
        </p:spPr>
        <p:txBody>
          <a:bodyPr wrap="none" anchor="ctr"/>
          <a:lstStyle/>
          <a:p>
            <a:endParaRPr lang="it-IT"/>
          </a:p>
        </p:txBody>
      </p:sp>
      <p:sp>
        <p:nvSpPr>
          <p:cNvPr id="274446" name="Line 4"/>
          <p:cNvSpPr>
            <a:spLocks noChangeShapeType="1"/>
          </p:cNvSpPr>
          <p:nvPr/>
        </p:nvSpPr>
        <p:spPr bwMode="auto">
          <a:xfrm>
            <a:off x="1219200" y="5791200"/>
            <a:ext cx="7010400" cy="0"/>
          </a:xfrm>
          <a:prstGeom prst="line">
            <a:avLst/>
          </a:prstGeom>
          <a:noFill/>
          <a:ln w="38100">
            <a:solidFill>
              <a:schemeClr val="tx1"/>
            </a:solidFill>
            <a:round/>
            <a:headEnd/>
            <a:tailEnd/>
          </a:ln>
        </p:spPr>
        <p:txBody>
          <a:bodyPr wrap="none" anchor="ctr"/>
          <a:lstStyle/>
          <a:p>
            <a:endParaRPr lang="it-IT"/>
          </a:p>
        </p:txBody>
      </p:sp>
      <p:sp>
        <p:nvSpPr>
          <p:cNvPr id="274447" name="Line 12"/>
          <p:cNvSpPr>
            <a:spLocks noChangeShapeType="1"/>
          </p:cNvSpPr>
          <p:nvPr/>
        </p:nvSpPr>
        <p:spPr bwMode="auto">
          <a:xfrm>
            <a:off x="3581400" y="5943600"/>
            <a:ext cx="2133600" cy="0"/>
          </a:xfrm>
          <a:prstGeom prst="line">
            <a:avLst/>
          </a:prstGeom>
          <a:noFill/>
          <a:ln w="38100">
            <a:solidFill>
              <a:srgbClr val="993300"/>
            </a:solidFill>
            <a:round/>
            <a:headEnd/>
            <a:tailEnd type="triangle" w="med" len="med"/>
          </a:ln>
        </p:spPr>
        <p:txBody>
          <a:bodyPr wrap="none" anchor="ctr"/>
          <a:lstStyle/>
          <a:p>
            <a:endParaRPr lang="it-IT"/>
          </a:p>
        </p:txBody>
      </p:sp>
      <p:sp>
        <p:nvSpPr>
          <p:cNvPr id="274448" name="WordArt 6"/>
          <p:cNvSpPr>
            <a:spLocks noChangeArrowheads="1" noChangeShapeType="1" noTextEdit="1"/>
          </p:cNvSpPr>
          <p:nvPr/>
        </p:nvSpPr>
        <p:spPr bwMode="auto">
          <a:xfrm>
            <a:off x="4038600" y="6019800"/>
            <a:ext cx="1381125" cy="571500"/>
          </a:xfrm>
          <a:prstGeom prst="rect">
            <a:avLst/>
          </a:prstGeom>
        </p:spPr>
        <p:txBody>
          <a:bodyPr wrap="none" fromWordArt="1">
            <a:prstTxWarp prst="textWave4">
              <a:avLst>
                <a:gd name="adj1" fmla="val 6500"/>
                <a:gd name="adj2" fmla="val 0"/>
              </a:avLst>
            </a:prstTxWarp>
          </a:bodyPr>
          <a:lstStyle/>
          <a:p>
            <a:pPr algn="ctr"/>
            <a:r>
              <a:rPr lang="it-IT" sz="3600" kern="10">
                <a:ln w="9525">
                  <a:noFill/>
                  <a:round/>
                  <a:headEnd/>
                  <a:tailEnd/>
                </a:ln>
                <a:gradFill rotWithShape="1">
                  <a:gsLst>
                    <a:gs pos="0">
                      <a:srgbClr val="FFFF00"/>
                    </a:gs>
                    <a:gs pos="100000">
                      <a:srgbClr val="FF9933"/>
                    </a:gs>
                  </a:gsLst>
                  <a:path path="rect">
                    <a:fillToRect l="50000" t="50000" r="50000" b="50000"/>
                  </a:path>
                </a:gradFill>
                <a:effectLst>
                  <a:outerShdw dist="35921" dir="2700000" algn="ctr" rotWithShape="0">
                    <a:srgbClr val="C0C0C0"/>
                  </a:outerShdw>
                </a:effectLst>
                <a:latin typeface="Impact"/>
              </a:rPr>
              <a:t>Ansia</a:t>
            </a:r>
          </a:p>
        </p:txBody>
      </p:sp>
      <p:graphicFrame>
        <p:nvGraphicFramePr>
          <p:cNvPr id="274439" name="Object 2"/>
          <p:cNvGraphicFramePr>
            <a:graphicFrameLocks noChangeAspect="1"/>
          </p:cNvGraphicFramePr>
          <p:nvPr/>
        </p:nvGraphicFramePr>
        <p:xfrm>
          <a:off x="687388" y="5867400"/>
          <a:ext cx="1065212" cy="776288"/>
        </p:xfrm>
        <a:graphic>
          <a:graphicData uri="http://schemas.openxmlformats.org/presentationml/2006/ole">
            <p:oleObj spid="_x0000_s274439" name="Clip" r:id="rId6" imgW="3657600" imgH="2663647" progId="">
              <p:embed/>
            </p:oleObj>
          </a:graphicData>
        </a:graphic>
      </p:graphicFrame>
      <p:sp>
        <p:nvSpPr>
          <p:cNvPr id="274449" name="Line 3"/>
          <p:cNvSpPr>
            <a:spLocks noChangeShapeType="1"/>
          </p:cNvSpPr>
          <p:nvPr/>
        </p:nvSpPr>
        <p:spPr bwMode="auto">
          <a:xfrm flipV="1">
            <a:off x="1219200" y="1981200"/>
            <a:ext cx="0" cy="3810000"/>
          </a:xfrm>
          <a:prstGeom prst="line">
            <a:avLst/>
          </a:prstGeom>
          <a:noFill/>
          <a:ln w="38100">
            <a:solidFill>
              <a:schemeClr val="tx1"/>
            </a:solidFill>
            <a:round/>
            <a:headEnd/>
            <a:tailEnd/>
          </a:ln>
        </p:spPr>
        <p:txBody>
          <a:bodyPr wrap="none" anchor="ctr"/>
          <a:lstStyle/>
          <a:p>
            <a:endParaRPr lang="it-IT"/>
          </a:p>
        </p:txBody>
      </p:sp>
      <p:sp>
        <p:nvSpPr>
          <p:cNvPr id="274450" name="Line 11"/>
          <p:cNvSpPr>
            <a:spLocks noChangeShapeType="1"/>
          </p:cNvSpPr>
          <p:nvPr/>
        </p:nvSpPr>
        <p:spPr bwMode="auto">
          <a:xfrm flipV="1">
            <a:off x="1066800" y="3048000"/>
            <a:ext cx="0" cy="1600200"/>
          </a:xfrm>
          <a:prstGeom prst="line">
            <a:avLst/>
          </a:prstGeom>
          <a:noFill/>
          <a:ln w="28575">
            <a:solidFill>
              <a:srgbClr val="993300"/>
            </a:solidFill>
            <a:round/>
            <a:headEnd/>
            <a:tailEnd type="triangle" w="med" len="med"/>
          </a:ln>
        </p:spPr>
        <p:txBody>
          <a:bodyPr wrap="none" anchor="ctr"/>
          <a:lstStyle/>
          <a:p>
            <a:endParaRPr lang="it-IT"/>
          </a:p>
        </p:txBody>
      </p:sp>
      <p:sp>
        <p:nvSpPr>
          <p:cNvPr id="274451" name="WordArt 7"/>
          <p:cNvSpPr>
            <a:spLocks noChangeArrowheads="1" noChangeShapeType="1" noTextEdit="1"/>
          </p:cNvSpPr>
          <p:nvPr/>
        </p:nvSpPr>
        <p:spPr bwMode="auto">
          <a:xfrm rot="5400000">
            <a:off x="-428625" y="3476625"/>
            <a:ext cx="2295525" cy="523875"/>
          </a:xfrm>
          <a:prstGeom prst="rect">
            <a:avLst/>
          </a:prstGeom>
        </p:spPr>
        <p:txBody>
          <a:bodyPr vert="wordArtVert" wrap="none" fromWordArt="1">
            <a:prstTxWarp prst="textPlain">
              <a:avLst>
                <a:gd name="adj" fmla="val 50000"/>
              </a:avLst>
            </a:prstTxWarp>
          </a:bodyPr>
          <a:lstStyle/>
          <a:p>
            <a:pPr algn="ctr" fontAlgn="auto"/>
            <a:r>
              <a:rPr lang="it-IT" sz="3600" kern="10">
                <a:ln w="12700">
                  <a:solidFill>
                    <a:srgbClr val="0000FF"/>
                  </a:solidFill>
                  <a:round/>
                  <a:headEnd/>
                  <a:tailEnd/>
                </a:ln>
                <a:solidFill>
                  <a:srgbClr val="0000FF"/>
                </a:solidFill>
                <a:effectLst>
                  <a:outerShdw dist="53882" dir="2700000" algn="ctr" rotWithShape="0">
                    <a:srgbClr val="CBCBCB"/>
                  </a:outerShdw>
                </a:effectLst>
                <a:latin typeface="Times New Roman"/>
                <a:cs typeface="Times New Roman"/>
              </a:rPr>
              <a:t>Performance</a:t>
            </a:r>
          </a:p>
        </p:txBody>
      </p:sp>
    </p:spTree>
  </p:cSld>
  <p:clrMapOvr>
    <a:masterClrMapping/>
  </p:clrMapOvr>
  <p:transition>
    <p:strips dir="ru"/>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0979" name="Rectangle 3"/>
          <p:cNvSpPr>
            <a:spLocks noGrp="1" noChangeArrowheads="1"/>
          </p:cNvSpPr>
          <p:nvPr>
            <p:ph type="title"/>
          </p:nvPr>
        </p:nvSpPr>
        <p:spPr/>
        <p:txBody>
          <a:bodyPr/>
          <a:lstStyle/>
          <a:p>
            <a:r>
              <a:rPr lang="it-IT" sz="2800" b="1" i="1" smtClean="0">
                <a:solidFill>
                  <a:srgbClr val="FAFD00"/>
                </a:solidFill>
                <a:latin typeface="Arial Black" pitchFamily="34" charset="0"/>
              </a:rPr>
              <a:t/>
            </a:r>
            <a:br>
              <a:rPr lang="it-IT" sz="2800" b="1" i="1" smtClean="0">
                <a:solidFill>
                  <a:srgbClr val="FAFD00"/>
                </a:solidFill>
                <a:latin typeface="Arial Black" pitchFamily="34" charset="0"/>
              </a:rPr>
            </a:br>
            <a:r>
              <a:rPr lang="it-IT" sz="3600" b="1" smtClean="0">
                <a:solidFill>
                  <a:srgbClr val="FF9900"/>
                </a:solidFill>
                <a:latin typeface="Times New Roman" pitchFamily="18" charset="0"/>
              </a:rPr>
              <a:t>Dimensioni dell’ansia</a:t>
            </a:r>
            <a:endParaRPr lang="it-IT" sz="3600" b="1" i="1" smtClean="0">
              <a:solidFill>
                <a:srgbClr val="FAFD00"/>
              </a:solidFill>
              <a:latin typeface="Arial Black" pitchFamily="34" charset="0"/>
            </a:endParaRPr>
          </a:p>
        </p:txBody>
      </p:sp>
      <p:sp>
        <p:nvSpPr>
          <p:cNvPr id="510980" name="Rectangle 4"/>
          <p:cNvSpPr>
            <a:spLocks noChangeArrowheads="1"/>
          </p:cNvSpPr>
          <p:nvPr/>
        </p:nvSpPr>
        <p:spPr bwMode="auto">
          <a:xfrm>
            <a:off x="2506663" y="1600200"/>
            <a:ext cx="3749675" cy="366713"/>
          </a:xfrm>
          <a:prstGeom prst="rect">
            <a:avLst/>
          </a:prstGeom>
          <a:noFill/>
          <a:ln w="9525">
            <a:noFill/>
            <a:miter lim="800000"/>
            <a:headEnd/>
            <a:tailEnd/>
          </a:ln>
        </p:spPr>
        <p:txBody>
          <a:bodyPr wrap="none">
            <a:spAutoFit/>
          </a:bodyPr>
          <a:lstStyle/>
          <a:p>
            <a:r>
              <a:rPr lang="it-IT" sz="1800">
                <a:solidFill>
                  <a:srgbClr val="FFFFFF"/>
                </a:solidFill>
                <a:latin typeface="Verdana" pitchFamily="34" charset="0"/>
              </a:rPr>
              <a:t>L’Ansia si manifesta su tre versanti</a:t>
            </a:r>
          </a:p>
        </p:txBody>
      </p:sp>
      <p:sp>
        <p:nvSpPr>
          <p:cNvPr id="510981" name="Oval 5"/>
          <p:cNvSpPr>
            <a:spLocks noChangeArrowheads="1"/>
          </p:cNvSpPr>
          <p:nvPr/>
        </p:nvSpPr>
        <p:spPr bwMode="auto">
          <a:xfrm>
            <a:off x="3048000" y="4572000"/>
            <a:ext cx="2913063" cy="2057400"/>
          </a:xfrm>
          <a:prstGeom prst="ellipse">
            <a:avLst/>
          </a:prstGeom>
          <a:gradFill rotWithShape="0">
            <a:gsLst>
              <a:gs pos="0">
                <a:srgbClr val="FF0000"/>
              </a:gs>
              <a:gs pos="100000">
                <a:srgbClr val="760000"/>
              </a:gs>
            </a:gsLst>
            <a:path path="shape">
              <a:fillToRect l="50000" t="50000" r="50000" b="50000"/>
            </a:path>
          </a:gradFill>
          <a:ln w="9525">
            <a:solidFill>
              <a:schemeClr val="tx1"/>
            </a:solidFill>
            <a:round/>
            <a:headEnd/>
            <a:tailEnd/>
          </a:ln>
        </p:spPr>
        <p:txBody>
          <a:bodyPr wrap="none" anchor="ctr"/>
          <a:lstStyle/>
          <a:p>
            <a:pPr algn="ctr"/>
            <a:r>
              <a:rPr lang="it-IT" sz="2600">
                <a:latin typeface="Verdana" pitchFamily="34" charset="0"/>
              </a:rPr>
              <a:t>Componente</a:t>
            </a:r>
            <a:br>
              <a:rPr lang="it-IT" sz="2600">
                <a:latin typeface="Verdana" pitchFamily="34" charset="0"/>
              </a:rPr>
            </a:br>
            <a:r>
              <a:rPr lang="it-IT" sz="2600">
                <a:latin typeface="Verdana" pitchFamily="34" charset="0"/>
              </a:rPr>
              <a:t>somatica</a:t>
            </a:r>
          </a:p>
        </p:txBody>
      </p:sp>
      <p:sp>
        <p:nvSpPr>
          <p:cNvPr id="510982" name="Oval 6"/>
          <p:cNvSpPr>
            <a:spLocks noChangeArrowheads="1"/>
          </p:cNvSpPr>
          <p:nvPr/>
        </p:nvSpPr>
        <p:spPr bwMode="auto">
          <a:xfrm>
            <a:off x="5364163" y="2060575"/>
            <a:ext cx="3311525" cy="2305050"/>
          </a:xfrm>
          <a:prstGeom prst="ellipse">
            <a:avLst/>
          </a:prstGeom>
          <a:gradFill rotWithShape="0">
            <a:gsLst>
              <a:gs pos="0">
                <a:srgbClr val="FF9900"/>
              </a:gs>
              <a:gs pos="100000">
                <a:srgbClr val="764700"/>
              </a:gs>
            </a:gsLst>
            <a:path path="shape">
              <a:fillToRect l="50000" t="50000" r="50000" b="50000"/>
            </a:path>
          </a:gradFill>
          <a:ln w="9525">
            <a:solidFill>
              <a:schemeClr val="tx1"/>
            </a:solidFill>
            <a:round/>
            <a:headEnd/>
            <a:tailEnd/>
          </a:ln>
        </p:spPr>
        <p:txBody>
          <a:bodyPr wrap="none" anchor="ctr"/>
          <a:lstStyle/>
          <a:p>
            <a:pPr algn="ctr"/>
            <a:r>
              <a:rPr lang="it-IT" sz="2600">
                <a:latin typeface="Verdana" pitchFamily="34" charset="0"/>
              </a:rPr>
              <a:t>Componente</a:t>
            </a:r>
            <a:br>
              <a:rPr lang="it-IT" sz="2600">
                <a:latin typeface="Verdana" pitchFamily="34" charset="0"/>
              </a:rPr>
            </a:br>
            <a:r>
              <a:rPr lang="it-IT" sz="2600">
                <a:latin typeface="Verdana" pitchFamily="34" charset="0"/>
              </a:rPr>
              <a:t>comportamentale</a:t>
            </a:r>
          </a:p>
        </p:txBody>
      </p:sp>
      <p:sp>
        <p:nvSpPr>
          <p:cNvPr id="510983" name="Oval 7"/>
          <p:cNvSpPr>
            <a:spLocks noChangeArrowheads="1"/>
          </p:cNvSpPr>
          <p:nvPr/>
        </p:nvSpPr>
        <p:spPr bwMode="auto">
          <a:xfrm>
            <a:off x="609600" y="2209800"/>
            <a:ext cx="2913063" cy="2057400"/>
          </a:xfrm>
          <a:prstGeom prst="ellipse">
            <a:avLst/>
          </a:prstGeom>
          <a:gradFill rotWithShape="0">
            <a:gsLst>
              <a:gs pos="0">
                <a:schemeClr val="accent1"/>
              </a:gs>
              <a:gs pos="100000">
                <a:schemeClr val="accent1">
                  <a:gamma/>
                  <a:shade val="46275"/>
                  <a:invGamma/>
                </a:schemeClr>
              </a:gs>
            </a:gsLst>
            <a:path path="shape">
              <a:fillToRect l="50000" t="50000" r="50000" b="50000"/>
            </a:path>
          </a:gradFill>
          <a:ln w="9525">
            <a:solidFill>
              <a:schemeClr val="tx1"/>
            </a:solidFill>
            <a:round/>
            <a:headEnd/>
            <a:tailEnd/>
          </a:ln>
          <a:effectLst/>
        </p:spPr>
        <p:txBody>
          <a:bodyPr wrap="none" anchor="ctr"/>
          <a:lstStyle/>
          <a:p>
            <a:pPr algn="ctr">
              <a:defRPr/>
            </a:pPr>
            <a:r>
              <a:rPr lang="it-IT" sz="2600">
                <a:latin typeface="Verdana" pitchFamily="34" charset="0"/>
              </a:rPr>
              <a:t>Componente</a:t>
            </a:r>
            <a:br>
              <a:rPr lang="it-IT" sz="2600">
                <a:latin typeface="Verdana" pitchFamily="34" charset="0"/>
              </a:rPr>
            </a:br>
            <a:r>
              <a:rPr lang="it-IT" sz="2600">
                <a:latin typeface="Verdana" pitchFamily="34" charset="0"/>
              </a:rPr>
              <a:t>psicologica</a:t>
            </a:r>
          </a:p>
        </p:txBody>
      </p:sp>
      <p:sp>
        <p:nvSpPr>
          <p:cNvPr id="510984" name="AutoShape 8"/>
          <p:cNvSpPr>
            <a:spLocks noChangeArrowheads="1"/>
          </p:cNvSpPr>
          <p:nvPr/>
        </p:nvSpPr>
        <p:spPr bwMode="auto">
          <a:xfrm rot="10800000">
            <a:off x="3657600" y="2971800"/>
            <a:ext cx="1689100" cy="1309688"/>
          </a:xfrm>
          <a:custGeom>
            <a:avLst/>
            <a:gdLst>
              <a:gd name="T0" fmla="*/ 2147483647 w 21600"/>
              <a:gd name="T1" fmla="*/ 0 h 21600"/>
              <a:gd name="T2" fmla="*/ 0 w 21600"/>
              <a:gd name="T3" fmla="*/ 2147483647 h 21600"/>
              <a:gd name="T4" fmla="*/ 2147483647 w 21600"/>
              <a:gd name="T5" fmla="*/ 2147483647 h 21600"/>
              <a:gd name="T6" fmla="*/ 2147483647 w 21600"/>
              <a:gd name="T7" fmla="*/ 2147483647 h 21600"/>
              <a:gd name="T8" fmla="*/ 17694720 60000 65536"/>
              <a:gd name="T9" fmla="*/ 11796480 60000 65536"/>
              <a:gd name="T10" fmla="*/ 5898240 60000 65536"/>
              <a:gd name="T11" fmla="*/ 0 60000 65536"/>
              <a:gd name="T12" fmla="*/ 2160 w 21600"/>
              <a:gd name="T13" fmla="*/ 12343 h 21600"/>
              <a:gd name="T14" fmla="*/ 19440 w 21600"/>
              <a:gd name="T15" fmla="*/ 18514 h 21600"/>
            </a:gdLst>
            <a:ahLst/>
            <a:cxnLst>
              <a:cxn ang="T8">
                <a:pos x="T0" y="T1"/>
              </a:cxn>
              <a:cxn ang="T9">
                <a:pos x="T2" y="T3"/>
              </a:cxn>
              <a:cxn ang="T10">
                <a:pos x="T4" y="T5"/>
              </a:cxn>
              <a:cxn ang="T11">
                <a:pos x="T6" y="T7"/>
              </a:cxn>
            </a:cxnLst>
            <a:rect l="T12" t="T13" r="T14" b="T15"/>
            <a:pathLst>
              <a:path w="21600" h="21600">
                <a:moveTo>
                  <a:pt x="10800" y="0"/>
                </a:moveTo>
                <a:lnTo>
                  <a:pt x="6480" y="6171"/>
                </a:lnTo>
                <a:lnTo>
                  <a:pt x="8640" y="6171"/>
                </a:lnTo>
                <a:lnTo>
                  <a:pt x="8640" y="12343"/>
                </a:lnTo>
                <a:lnTo>
                  <a:pt x="4320" y="12343"/>
                </a:lnTo>
                <a:lnTo>
                  <a:pt x="4320" y="9257"/>
                </a:lnTo>
                <a:lnTo>
                  <a:pt x="0" y="15429"/>
                </a:lnTo>
                <a:lnTo>
                  <a:pt x="4320" y="21600"/>
                </a:lnTo>
                <a:lnTo>
                  <a:pt x="4320" y="18514"/>
                </a:lnTo>
                <a:lnTo>
                  <a:pt x="17280" y="18514"/>
                </a:lnTo>
                <a:lnTo>
                  <a:pt x="17280" y="21600"/>
                </a:lnTo>
                <a:lnTo>
                  <a:pt x="21600" y="15429"/>
                </a:lnTo>
                <a:lnTo>
                  <a:pt x="17280" y="9257"/>
                </a:lnTo>
                <a:lnTo>
                  <a:pt x="17280" y="12343"/>
                </a:lnTo>
                <a:lnTo>
                  <a:pt x="12960" y="12343"/>
                </a:lnTo>
                <a:lnTo>
                  <a:pt x="12960" y="6171"/>
                </a:lnTo>
                <a:lnTo>
                  <a:pt x="15120" y="6171"/>
                </a:lnTo>
                <a:close/>
              </a:path>
            </a:pathLst>
          </a:custGeom>
          <a:solidFill>
            <a:schemeClr val="accent1"/>
          </a:solidFill>
          <a:ln w="9525">
            <a:solidFill>
              <a:schemeClr val="tx1"/>
            </a:solidFill>
            <a:miter lim="800000"/>
            <a:headEnd/>
            <a:tailEnd/>
          </a:ln>
        </p:spPr>
        <p:txBody>
          <a:bodyPr wrap="none" anchor="ctr"/>
          <a:lstStyle/>
          <a:p>
            <a:endParaRPr lang="it-IT"/>
          </a:p>
        </p:txBody>
      </p:sp>
      <p:sp>
        <p:nvSpPr>
          <p:cNvPr id="510985" name="Rectangle 9"/>
          <p:cNvSpPr>
            <a:spLocks noChangeArrowheads="1"/>
          </p:cNvSpPr>
          <p:nvPr/>
        </p:nvSpPr>
        <p:spPr bwMode="auto">
          <a:xfrm>
            <a:off x="0" y="2565400"/>
            <a:ext cx="7019925" cy="3124200"/>
          </a:xfrm>
          <a:prstGeom prst="rect">
            <a:avLst/>
          </a:prstGeom>
          <a:solidFill>
            <a:srgbClr val="FF9900"/>
          </a:solidFill>
          <a:ln w="50800">
            <a:solidFill>
              <a:srgbClr val="FF0000"/>
            </a:solidFill>
            <a:miter lim="800000"/>
            <a:headEnd/>
            <a:tailEnd/>
          </a:ln>
        </p:spPr>
        <p:txBody>
          <a:bodyPr wrap="none" anchor="ctr"/>
          <a:lstStyle/>
          <a:p>
            <a:pPr>
              <a:lnSpc>
                <a:spcPct val="130000"/>
              </a:lnSpc>
            </a:pPr>
            <a:r>
              <a:rPr lang="it-IT" sz="2700"/>
              <a:t>Sul </a:t>
            </a:r>
            <a:r>
              <a:rPr lang="it-IT" sz="2700">
                <a:solidFill>
                  <a:srgbClr val="FF0000"/>
                </a:solidFill>
              </a:rPr>
              <a:t>piano psichico</a:t>
            </a:r>
            <a:r>
              <a:rPr lang="it-IT" sz="2700"/>
              <a:t> l’ansia si manifesta con:</a:t>
            </a:r>
          </a:p>
          <a:p>
            <a:pPr>
              <a:lnSpc>
                <a:spcPct val="130000"/>
              </a:lnSpc>
              <a:buFont typeface="Wingdings" pitchFamily="2" charset="2"/>
              <a:buChar char="Ø"/>
            </a:pPr>
            <a:r>
              <a:rPr lang="it-IT" sz="2700">
                <a:latin typeface="Verdana" pitchFamily="34" charset="0"/>
              </a:rPr>
              <a:t> </a:t>
            </a:r>
            <a:r>
              <a:rPr lang="it-IT" sz="2500">
                <a:latin typeface="Verdana" pitchFamily="34" charset="0"/>
              </a:rPr>
              <a:t>Inquietudine</a:t>
            </a:r>
          </a:p>
          <a:p>
            <a:pPr>
              <a:lnSpc>
                <a:spcPct val="130000"/>
              </a:lnSpc>
              <a:buFont typeface="Wingdings" pitchFamily="2" charset="2"/>
              <a:buChar char="Ø"/>
            </a:pPr>
            <a:r>
              <a:rPr lang="it-IT" sz="2500">
                <a:latin typeface="Verdana" pitchFamily="34" charset="0"/>
              </a:rPr>
              <a:t> Attesa di qualcosa di spiacevole</a:t>
            </a:r>
          </a:p>
          <a:p>
            <a:pPr>
              <a:lnSpc>
                <a:spcPct val="130000"/>
              </a:lnSpc>
              <a:buFont typeface="Wingdings" pitchFamily="2" charset="2"/>
              <a:buChar char="Ø"/>
            </a:pPr>
            <a:r>
              <a:rPr lang="it-IT" sz="2500">
                <a:latin typeface="Verdana" pitchFamily="34" charset="0"/>
              </a:rPr>
              <a:t> Sovrapporsi di pensieri pessimistici</a:t>
            </a:r>
          </a:p>
          <a:p>
            <a:pPr>
              <a:lnSpc>
                <a:spcPct val="130000"/>
              </a:lnSpc>
              <a:buFont typeface="Wingdings" pitchFamily="2" charset="2"/>
              <a:buChar char="Ø"/>
            </a:pPr>
            <a:r>
              <a:rPr lang="it-IT" sz="2500">
                <a:latin typeface="Verdana" pitchFamily="34" charset="0"/>
              </a:rPr>
              <a:t> Il tempo sembra scorrere lentamente</a:t>
            </a:r>
          </a:p>
        </p:txBody>
      </p:sp>
      <p:sp>
        <p:nvSpPr>
          <p:cNvPr id="510986" name="Rectangle 10"/>
          <p:cNvSpPr>
            <a:spLocks noChangeArrowheads="1"/>
          </p:cNvSpPr>
          <p:nvPr/>
        </p:nvSpPr>
        <p:spPr bwMode="auto">
          <a:xfrm>
            <a:off x="2555875" y="404813"/>
            <a:ext cx="6337300" cy="3052762"/>
          </a:xfrm>
          <a:prstGeom prst="rect">
            <a:avLst/>
          </a:prstGeom>
          <a:solidFill>
            <a:srgbClr val="FF9900"/>
          </a:solidFill>
          <a:ln w="50800">
            <a:solidFill>
              <a:srgbClr val="FF0000"/>
            </a:solidFill>
            <a:miter lim="800000"/>
            <a:headEnd/>
            <a:tailEnd/>
          </a:ln>
        </p:spPr>
        <p:txBody>
          <a:bodyPr wrap="none" anchor="ctr"/>
          <a:lstStyle/>
          <a:p>
            <a:pPr>
              <a:lnSpc>
                <a:spcPct val="130000"/>
              </a:lnSpc>
            </a:pPr>
            <a:r>
              <a:rPr lang="it-IT" sz="2700"/>
              <a:t>Sul </a:t>
            </a:r>
            <a:r>
              <a:rPr lang="it-IT" sz="2700">
                <a:solidFill>
                  <a:srgbClr val="FF0000"/>
                </a:solidFill>
              </a:rPr>
              <a:t>piano comportamentale</a:t>
            </a:r>
            <a:r>
              <a:rPr lang="it-IT" sz="2700"/>
              <a:t>:</a:t>
            </a:r>
          </a:p>
          <a:p>
            <a:pPr>
              <a:lnSpc>
                <a:spcPct val="130000"/>
              </a:lnSpc>
              <a:buFont typeface="Wingdings" pitchFamily="2" charset="2"/>
              <a:buChar char="Ø"/>
            </a:pPr>
            <a:r>
              <a:rPr lang="it-IT" sz="2700">
                <a:latin typeface="Verdana" pitchFamily="34" charset="0"/>
              </a:rPr>
              <a:t> </a:t>
            </a:r>
            <a:r>
              <a:rPr lang="it-IT" sz="2500">
                <a:latin typeface="Verdana" pitchFamily="34" charset="0"/>
              </a:rPr>
              <a:t>Irrequietezza</a:t>
            </a:r>
          </a:p>
          <a:p>
            <a:pPr>
              <a:lnSpc>
                <a:spcPct val="130000"/>
              </a:lnSpc>
              <a:buFont typeface="Wingdings" pitchFamily="2" charset="2"/>
              <a:buChar char="Ø"/>
            </a:pPr>
            <a:r>
              <a:rPr lang="it-IT" sz="2500">
                <a:latin typeface="Verdana" pitchFamily="34" charset="0"/>
              </a:rPr>
              <a:t> </a:t>
            </a:r>
            <a:r>
              <a:rPr lang="it-IT" sz="3000">
                <a:latin typeface="Verdana" pitchFamily="34" charset="0"/>
                <a:sym typeface="Symbol" pitchFamily="18" charset="2"/>
              </a:rPr>
              <a:t></a:t>
            </a:r>
            <a:r>
              <a:rPr lang="it-IT" sz="2500">
                <a:latin typeface="Verdana" pitchFamily="34" charset="0"/>
              </a:rPr>
              <a:t> attività motoria e gesticolazione</a:t>
            </a:r>
          </a:p>
          <a:p>
            <a:pPr>
              <a:lnSpc>
                <a:spcPct val="130000"/>
              </a:lnSpc>
              <a:buFont typeface="Wingdings" pitchFamily="2" charset="2"/>
              <a:buChar char="Ø"/>
            </a:pPr>
            <a:r>
              <a:rPr lang="it-IT" sz="2500">
                <a:latin typeface="Verdana" pitchFamily="34" charset="0"/>
              </a:rPr>
              <a:t> Indecisione e incertezza sul da farsi</a:t>
            </a:r>
          </a:p>
          <a:p>
            <a:pPr>
              <a:lnSpc>
                <a:spcPct val="130000"/>
              </a:lnSpc>
              <a:buFont typeface="Wingdings" pitchFamily="2" charset="2"/>
              <a:buChar char="Ø"/>
            </a:pPr>
            <a:r>
              <a:rPr lang="it-IT" sz="2500">
                <a:latin typeface="Verdana" pitchFamily="34" charset="0"/>
              </a:rPr>
              <a:t> Facile irritabilità</a:t>
            </a:r>
          </a:p>
        </p:txBody>
      </p:sp>
      <p:sp>
        <p:nvSpPr>
          <p:cNvPr id="510987" name="Rectangle 11"/>
          <p:cNvSpPr>
            <a:spLocks noChangeArrowheads="1"/>
          </p:cNvSpPr>
          <p:nvPr/>
        </p:nvSpPr>
        <p:spPr bwMode="auto">
          <a:xfrm>
            <a:off x="1354138" y="2133600"/>
            <a:ext cx="6313487" cy="4191000"/>
          </a:xfrm>
          <a:prstGeom prst="rect">
            <a:avLst/>
          </a:prstGeom>
          <a:solidFill>
            <a:srgbClr val="FF9900"/>
          </a:solidFill>
          <a:ln w="50800">
            <a:solidFill>
              <a:srgbClr val="FF0000"/>
            </a:solidFill>
            <a:miter lim="800000"/>
            <a:headEnd/>
            <a:tailEnd/>
          </a:ln>
        </p:spPr>
        <p:txBody>
          <a:bodyPr wrap="none" anchor="ctr"/>
          <a:lstStyle/>
          <a:p>
            <a:pPr>
              <a:lnSpc>
                <a:spcPct val="130000"/>
              </a:lnSpc>
            </a:pPr>
            <a:r>
              <a:rPr lang="it-IT" sz="2700"/>
              <a:t>Sul </a:t>
            </a:r>
            <a:r>
              <a:rPr lang="it-IT" sz="2700">
                <a:solidFill>
                  <a:srgbClr val="FF0000"/>
                </a:solidFill>
              </a:rPr>
              <a:t>piano somatico</a:t>
            </a:r>
            <a:r>
              <a:rPr lang="it-IT" sz="2700"/>
              <a:t>:</a:t>
            </a:r>
          </a:p>
          <a:p>
            <a:pPr>
              <a:lnSpc>
                <a:spcPct val="130000"/>
              </a:lnSpc>
              <a:buFont typeface="Wingdings" pitchFamily="2" charset="2"/>
              <a:buChar char="Ø"/>
            </a:pPr>
            <a:r>
              <a:rPr lang="it-IT" sz="2700">
                <a:latin typeface="Verdana" pitchFamily="34" charset="0"/>
              </a:rPr>
              <a:t> </a:t>
            </a:r>
            <a:r>
              <a:rPr lang="it-IT" sz="2500">
                <a:latin typeface="Verdana" pitchFamily="34" charset="0"/>
              </a:rPr>
              <a:t>Sensazione di soffocamento</a:t>
            </a:r>
          </a:p>
          <a:p>
            <a:pPr>
              <a:lnSpc>
                <a:spcPct val="130000"/>
              </a:lnSpc>
              <a:buFont typeface="Wingdings" pitchFamily="2" charset="2"/>
              <a:buChar char="Ø"/>
            </a:pPr>
            <a:r>
              <a:rPr lang="it-IT" sz="2500">
                <a:latin typeface="Verdana" pitchFamily="34" charset="0"/>
              </a:rPr>
              <a:t> Tremore</a:t>
            </a:r>
          </a:p>
          <a:p>
            <a:pPr>
              <a:lnSpc>
                <a:spcPct val="130000"/>
              </a:lnSpc>
              <a:buFont typeface="Wingdings" pitchFamily="2" charset="2"/>
              <a:buChar char="Ø"/>
            </a:pPr>
            <a:r>
              <a:rPr lang="it-IT" sz="2500">
                <a:latin typeface="Verdana" pitchFamily="34" charset="0"/>
              </a:rPr>
              <a:t> Formicolii</a:t>
            </a:r>
          </a:p>
          <a:p>
            <a:pPr>
              <a:lnSpc>
                <a:spcPct val="130000"/>
              </a:lnSpc>
              <a:buFont typeface="Wingdings" pitchFamily="2" charset="2"/>
              <a:buChar char="Ø"/>
            </a:pPr>
            <a:r>
              <a:rPr lang="it-IT" sz="2500">
                <a:latin typeface="Verdana" pitchFamily="34" charset="0"/>
              </a:rPr>
              <a:t> Tachicardia</a:t>
            </a:r>
          </a:p>
          <a:p>
            <a:pPr>
              <a:lnSpc>
                <a:spcPct val="130000"/>
              </a:lnSpc>
              <a:buFont typeface="Wingdings" pitchFamily="2" charset="2"/>
              <a:buChar char="Ø"/>
            </a:pPr>
            <a:r>
              <a:rPr lang="it-IT" sz="2500">
                <a:latin typeface="Verdana" pitchFamily="34" charset="0"/>
              </a:rPr>
              <a:t> Vampate di calore</a:t>
            </a:r>
          </a:p>
          <a:p>
            <a:pPr>
              <a:lnSpc>
                <a:spcPct val="130000"/>
              </a:lnSpc>
              <a:buFont typeface="Wingdings" pitchFamily="2" charset="2"/>
              <a:buChar char="Ø"/>
            </a:pPr>
            <a:r>
              <a:rPr lang="it-IT" sz="2500">
                <a:latin typeface="Verdana" pitchFamily="34" charset="0"/>
              </a:rPr>
              <a:t> Epigastralgia</a:t>
            </a:r>
          </a:p>
          <a:p>
            <a:pPr>
              <a:lnSpc>
                <a:spcPct val="130000"/>
              </a:lnSpc>
              <a:buFont typeface="Wingdings" pitchFamily="2" charset="2"/>
              <a:buChar char="Ø"/>
            </a:pPr>
            <a:r>
              <a:rPr lang="it-IT" sz="2500">
                <a:latin typeface="Verdana" pitchFamily="34" charset="0"/>
              </a:rPr>
              <a:t> Dolori addominali</a:t>
            </a:r>
          </a:p>
        </p:txBody>
      </p:sp>
      <p:sp>
        <p:nvSpPr>
          <p:cNvPr id="510988" name="Rectangle 12"/>
          <p:cNvSpPr>
            <a:spLocks noChangeArrowheads="1"/>
          </p:cNvSpPr>
          <p:nvPr/>
        </p:nvSpPr>
        <p:spPr bwMode="auto">
          <a:xfrm>
            <a:off x="5011738" y="3657600"/>
            <a:ext cx="2368550" cy="1643063"/>
          </a:xfrm>
          <a:prstGeom prst="rect">
            <a:avLst/>
          </a:prstGeom>
          <a:solidFill>
            <a:schemeClr val="accent1"/>
          </a:solidFill>
          <a:ln w="9525">
            <a:solidFill>
              <a:schemeClr val="tx1"/>
            </a:solidFill>
            <a:miter lim="800000"/>
            <a:headEnd/>
            <a:tailEnd/>
          </a:ln>
        </p:spPr>
        <p:txBody>
          <a:bodyPr wrap="none" anchor="ctr"/>
          <a:lstStyle/>
          <a:p>
            <a:r>
              <a:rPr lang="it-IT" sz="1800" b="1">
                <a:latin typeface="Verdana" pitchFamily="34" charset="0"/>
              </a:rPr>
              <a:t>Questi sintomi</a:t>
            </a:r>
            <a:br>
              <a:rPr lang="it-IT" sz="1800" b="1">
                <a:latin typeface="Verdana" pitchFamily="34" charset="0"/>
              </a:rPr>
            </a:br>
            <a:r>
              <a:rPr lang="it-IT" sz="1800" b="1">
                <a:latin typeface="Verdana" pitchFamily="34" charset="0"/>
              </a:rPr>
              <a:t>derivano dalla</a:t>
            </a:r>
          </a:p>
          <a:p>
            <a:r>
              <a:rPr lang="it-IT" sz="1800" b="1">
                <a:latin typeface="Verdana" pitchFamily="34" charset="0"/>
              </a:rPr>
              <a:t>attivazione del</a:t>
            </a:r>
            <a:br>
              <a:rPr lang="it-IT" sz="1800" b="1">
                <a:latin typeface="Verdana" pitchFamily="34" charset="0"/>
              </a:rPr>
            </a:br>
            <a:r>
              <a:rPr lang="it-IT" sz="1800" b="1">
                <a:latin typeface="Verdana" pitchFamily="34" charset="0"/>
              </a:rPr>
              <a:t>Sistema Nervoso</a:t>
            </a:r>
            <a:br>
              <a:rPr lang="it-IT" sz="1800" b="1">
                <a:latin typeface="Verdana" pitchFamily="34" charset="0"/>
              </a:rPr>
            </a:br>
            <a:r>
              <a:rPr lang="it-IT" sz="1800" b="1">
                <a:latin typeface="Verdana" pitchFamily="34" charset="0"/>
              </a:rPr>
              <a:t>vegetativo</a:t>
            </a: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510979"/>
                                        </p:tgtEl>
                                        <p:attrNameLst>
                                          <p:attrName>style.visibility</p:attrName>
                                        </p:attrNameLst>
                                      </p:cBhvr>
                                      <p:to>
                                        <p:strVal val="visible"/>
                                      </p:to>
                                    </p:set>
                                    <p:anim calcmode="lin" valueType="num">
                                      <p:cBhvr>
                                        <p:cTn id="7" dur="1000" fill="hold"/>
                                        <p:tgtEl>
                                          <p:spTgt spid="510979"/>
                                        </p:tgtEl>
                                        <p:attrNameLst>
                                          <p:attrName>ppt_w</p:attrName>
                                        </p:attrNameLst>
                                      </p:cBhvr>
                                      <p:tavLst>
                                        <p:tav tm="0">
                                          <p:val>
                                            <p:fltVal val="0"/>
                                          </p:val>
                                        </p:tav>
                                        <p:tav tm="100000">
                                          <p:val>
                                            <p:strVal val="#ppt_w"/>
                                          </p:val>
                                        </p:tav>
                                      </p:tavLst>
                                    </p:anim>
                                    <p:anim calcmode="lin" valueType="num">
                                      <p:cBhvr>
                                        <p:cTn id="8" dur="1000" fill="hold"/>
                                        <p:tgtEl>
                                          <p:spTgt spid="510979"/>
                                        </p:tgtEl>
                                        <p:attrNameLst>
                                          <p:attrName>ppt_h</p:attrName>
                                        </p:attrNameLst>
                                      </p:cBhvr>
                                      <p:tavLst>
                                        <p:tav tm="0">
                                          <p:val>
                                            <p:fltVal val="0"/>
                                          </p:val>
                                        </p:tav>
                                        <p:tav tm="100000">
                                          <p:val>
                                            <p:strVal val="#ppt_h"/>
                                          </p:val>
                                        </p:tav>
                                      </p:tavLst>
                                    </p:anim>
                                    <p:anim calcmode="lin" valueType="num">
                                      <p:cBhvr>
                                        <p:cTn id="9" dur="1000" fill="hold"/>
                                        <p:tgtEl>
                                          <p:spTgt spid="510979"/>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510979"/>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000"/>
                            </p:stCondLst>
                            <p:childTnLst>
                              <p:par>
                                <p:cTn id="12" presetID="9" presetClass="entr" presetSubtype="0" fill="hold" grpId="0" nodeType="afterEffect">
                                  <p:stCondLst>
                                    <p:cond delay="0"/>
                                  </p:stCondLst>
                                  <p:childTnLst>
                                    <p:set>
                                      <p:cBhvr>
                                        <p:cTn id="13" dur="1" fill="hold">
                                          <p:stCondLst>
                                            <p:cond delay="0"/>
                                          </p:stCondLst>
                                        </p:cTn>
                                        <p:tgtEl>
                                          <p:spTgt spid="510980"/>
                                        </p:tgtEl>
                                        <p:attrNameLst>
                                          <p:attrName>style.visibility</p:attrName>
                                        </p:attrNameLst>
                                      </p:cBhvr>
                                      <p:to>
                                        <p:strVal val="visible"/>
                                      </p:to>
                                    </p:set>
                                    <p:animEffect transition="in" filter="dissolve">
                                      <p:cBhvr>
                                        <p:cTn id="14" dur="500"/>
                                        <p:tgtEl>
                                          <p:spTgt spid="510980"/>
                                        </p:tgtEl>
                                      </p:cBhvr>
                                    </p:animEffect>
                                  </p:childTnLst>
                                </p:cTn>
                              </p:par>
                            </p:childTnLst>
                          </p:cTn>
                        </p:par>
                        <p:par>
                          <p:cTn id="15" fill="hold">
                            <p:stCondLst>
                              <p:cond delay="1500"/>
                            </p:stCondLst>
                            <p:childTnLst>
                              <p:par>
                                <p:cTn id="16" presetID="9" presetClass="entr" presetSubtype="0" fill="hold" grpId="0" nodeType="afterEffect">
                                  <p:stCondLst>
                                    <p:cond delay="0"/>
                                  </p:stCondLst>
                                  <p:childTnLst>
                                    <p:set>
                                      <p:cBhvr>
                                        <p:cTn id="17" dur="1" fill="hold">
                                          <p:stCondLst>
                                            <p:cond delay="0"/>
                                          </p:stCondLst>
                                        </p:cTn>
                                        <p:tgtEl>
                                          <p:spTgt spid="510984"/>
                                        </p:tgtEl>
                                        <p:attrNameLst>
                                          <p:attrName>style.visibility</p:attrName>
                                        </p:attrNameLst>
                                      </p:cBhvr>
                                      <p:to>
                                        <p:strVal val="visible"/>
                                      </p:to>
                                    </p:set>
                                    <p:animEffect transition="in" filter="dissolve">
                                      <p:cBhvr>
                                        <p:cTn id="18" dur="500"/>
                                        <p:tgtEl>
                                          <p:spTgt spid="510984"/>
                                        </p:tgtEl>
                                      </p:cBhvr>
                                    </p:animEffect>
                                  </p:childTnLst>
                                </p:cTn>
                              </p:par>
                            </p:childTnLst>
                          </p:cTn>
                        </p:par>
                        <p:par>
                          <p:cTn id="19" fill="hold">
                            <p:stCondLst>
                              <p:cond delay="2000"/>
                            </p:stCondLst>
                            <p:childTnLst>
                              <p:par>
                                <p:cTn id="20" presetID="18" presetClass="entr" presetSubtype="12" fill="hold" grpId="0" nodeType="afterEffect">
                                  <p:stCondLst>
                                    <p:cond delay="0"/>
                                  </p:stCondLst>
                                  <p:childTnLst>
                                    <p:set>
                                      <p:cBhvr>
                                        <p:cTn id="21" dur="1" fill="hold">
                                          <p:stCondLst>
                                            <p:cond delay="0"/>
                                          </p:stCondLst>
                                        </p:cTn>
                                        <p:tgtEl>
                                          <p:spTgt spid="510983"/>
                                        </p:tgtEl>
                                        <p:attrNameLst>
                                          <p:attrName>style.visibility</p:attrName>
                                        </p:attrNameLst>
                                      </p:cBhvr>
                                      <p:to>
                                        <p:strVal val="visible"/>
                                      </p:to>
                                    </p:set>
                                    <p:animEffect transition="in" filter="strips(downLeft)">
                                      <p:cBhvr>
                                        <p:cTn id="22" dur="500"/>
                                        <p:tgtEl>
                                          <p:spTgt spid="510983"/>
                                        </p:tgtEl>
                                      </p:cBhvr>
                                    </p:animEffect>
                                  </p:childTnLst>
                                </p:cTn>
                              </p:par>
                            </p:childTnLst>
                          </p:cTn>
                        </p:par>
                        <p:par>
                          <p:cTn id="23" fill="hold">
                            <p:stCondLst>
                              <p:cond delay="2500"/>
                            </p:stCondLst>
                            <p:childTnLst>
                              <p:par>
                                <p:cTn id="24" presetID="18" presetClass="entr" presetSubtype="12" fill="hold" grpId="0" nodeType="afterEffect">
                                  <p:stCondLst>
                                    <p:cond delay="1000"/>
                                  </p:stCondLst>
                                  <p:childTnLst>
                                    <p:set>
                                      <p:cBhvr>
                                        <p:cTn id="25" dur="1" fill="hold">
                                          <p:stCondLst>
                                            <p:cond delay="0"/>
                                          </p:stCondLst>
                                        </p:cTn>
                                        <p:tgtEl>
                                          <p:spTgt spid="510981"/>
                                        </p:tgtEl>
                                        <p:attrNameLst>
                                          <p:attrName>style.visibility</p:attrName>
                                        </p:attrNameLst>
                                      </p:cBhvr>
                                      <p:to>
                                        <p:strVal val="visible"/>
                                      </p:to>
                                    </p:set>
                                    <p:animEffect transition="in" filter="strips(downLeft)">
                                      <p:cBhvr>
                                        <p:cTn id="26" dur="500"/>
                                        <p:tgtEl>
                                          <p:spTgt spid="510981"/>
                                        </p:tgtEl>
                                      </p:cBhvr>
                                    </p:animEffect>
                                  </p:childTnLst>
                                </p:cTn>
                              </p:par>
                            </p:childTnLst>
                          </p:cTn>
                        </p:par>
                        <p:par>
                          <p:cTn id="27" fill="hold">
                            <p:stCondLst>
                              <p:cond delay="4000"/>
                            </p:stCondLst>
                            <p:childTnLst>
                              <p:par>
                                <p:cTn id="28" presetID="18" presetClass="entr" presetSubtype="12" fill="hold" grpId="0" nodeType="afterEffect">
                                  <p:stCondLst>
                                    <p:cond delay="1000"/>
                                  </p:stCondLst>
                                  <p:childTnLst>
                                    <p:set>
                                      <p:cBhvr>
                                        <p:cTn id="29" dur="1" fill="hold">
                                          <p:stCondLst>
                                            <p:cond delay="0"/>
                                          </p:stCondLst>
                                        </p:cTn>
                                        <p:tgtEl>
                                          <p:spTgt spid="510982"/>
                                        </p:tgtEl>
                                        <p:attrNameLst>
                                          <p:attrName>style.visibility</p:attrName>
                                        </p:attrNameLst>
                                      </p:cBhvr>
                                      <p:to>
                                        <p:strVal val="visible"/>
                                      </p:to>
                                    </p:set>
                                    <p:animEffect transition="in" filter="strips(downLeft)">
                                      <p:cBhvr>
                                        <p:cTn id="30" dur="500"/>
                                        <p:tgtEl>
                                          <p:spTgt spid="510982"/>
                                        </p:tgtEl>
                                      </p:cBhvr>
                                    </p:animEffect>
                                  </p:childTnLst>
                                </p:cTn>
                              </p:par>
                            </p:childTnLst>
                          </p:cTn>
                        </p:par>
                      </p:childTnLst>
                    </p:cTn>
                  </p:par>
                  <p:par>
                    <p:cTn id="31" fill="hold">
                      <p:stCondLst>
                        <p:cond delay="indefinite"/>
                      </p:stCondLst>
                      <p:childTnLst>
                        <p:par>
                          <p:cTn id="32" fill="hold">
                            <p:stCondLst>
                              <p:cond delay="0"/>
                            </p:stCondLst>
                            <p:childTnLst>
                              <p:par>
                                <p:cTn id="33" presetID="18" presetClass="entr" presetSubtype="12" fill="hold" grpId="0" nodeType="clickEffect">
                                  <p:stCondLst>
                                    <p:cond delay="0"/>
                                  </p:stCondLst>
                                  <p:childTnLst>
                                    <p:set>
                                      <p:cBhvr>
                                        <p:cTn id="34" dur="1" fill="hold">
                                          <p:stCondLst>
                                            <p:cond delay="0"/>
                                          </p:stCondLst>
                                        </p:cTn>
                                        <p:tgtEl>
                                          <p:spTgt spid="510985"/>
                                        </p:tgtEl>
                                        <p:attrNameLst>
                                          <p:attrName>style.visibility</p:attrName>
                                        </p:attrNameLst>
                                      </p:cBhvr>
                                      <p:to>
                                        <p:strVal val="visible"/>
                                      </p:to>
                                    </p:set>
                                    <p:animEffect transition="in" filter="strips(downLeft)">
                                      <p:cBhvr>
                                        <p:cTn id="35" dur="500"/>
                                        <p:tgtEl>
                                          <p:spTgt spid="510985"/>
                                        </p:tgtEl>
                                      </p:cBhvr>
                                    </p:animEffect>
                                  </p:childTnLst>
                                </p:cTn>
                              </p:par>
                            </p:childTnLst>
                          </p:cTn>
                        </p:par>
                      </p:childTnLst>
                    </p:cTn>
                  </p:par>
                  <p:par>
                    <p:cTn id="36" fill="hold">
                      <p:stCondLst>
                        <p:cond delay="indefinite"/>
                      </p:stCondLst>
                      <p:childTnLst>
                        <p:par>
                          <p:cTn id="37" fill="hold">
                            <p:stCondLst>
                              <p:cond delay="0"/>
                            </p:stCondLst>
                            <p:childTnLst>
                              <p:par>
                                <p:cTn id="38" presetID="18" presetClass="entr" presetSubtype="12" fill="hold" grpId="0" nodeType="clickEffect">
                                  <p:stCondLst>
                                    <p:cond delay="0"/>
                                  </p:stCondLst>
                                  <p:childTnLst>
                                    <p:set>
                                      <p:cBhvr>
                                        <p:cTn id="39" dur="1" fill="hold">
                                          <p:stCondLst>
                                            <p:cond delay="0"/>
                                          </p:stCondLst>
                                        </p:cTn>
                                        <p:tgtEl>
                                          <p:spTgt spid="510986"/>
                                        </p:tgtEl>
                                        <p:attrNameLst>
                                          <p:attrName>style.visibility</p:attrName>
                                        </p:attrNameLst>
                                      </p:cBhvr>
                                      <p:to>
                                        <p:strVal val="visible"/>
                                      </p:to>
                                    </p:set>
                                    <p:animEffect transition="in" filter="strips(downLeft)">
                                      <p:cBhvr>
                                        <p:cTn id="40" dur="500"/>
                                        <p:tgtEl>
                                          <p:spTgt spid="510986"/>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8" fill="hold" grpId="0" nodeType="clickEffect">
                                  <p:stCondLst>
                                    <p:cond delay="0"/>
                                  </p:stCondLst>
                                  <p:childTnLst>
                                    <p:set>
                                      <p:cBhvr>
                                        <p:cTn id="44" dur="1" fill="hold">
                                          <p:stCondLst>
                                            <p:cond delay="0"/>
                                          </p:stCondLst>
                                        </p:cTn>
                                        <p:tgtEl>
                                          <p:spTgt spid="510987"/>
                                        </p:tgtEl>
                                        <p:attrNameLst>
                                          <p:attrName>style.visibility</p:attrName>
                                        </p:attrNameLst>
                                      </p:cBhvr>
                                      <p:to>
                                        <p:strVal val="visible"/>
                                      </p:to>
                                    </p:set>
                                    <p:anim calcmode="lin" valueType="num">
                                      <p:cBhvr additive="base">
                                        <p:cTn id="45" dur="500" fill="hold"/>
                                        <p:tgtEl>
                                          <p:spTgt spid="510987"/>
                                        </p:tgtEl>
                                        <p:attrNameLst>
                                          <p:attrName>ppt_x</p:attrName>
                                        </p:attrNameLst>
                                      </p:cBhvr>
                                      <p:tavLst>
                                        <p:tav tm="0">
                                          <p:val>
                                            <p:strVal val="0-#ppt_w/2"/>
                                          </p:val>
                                        </p:tav>
                                        <p:tav tm="100000">
                                          <p:val>
                                            <p:strVal val="#ppt_x"/>
                                          </p:val>
                                        </p:tav>
                                      </p:tavLst>
                                    </p:anim>
                                    <p:anim calcmode="lin" valueType="num">
                                      <p:cBhvr additive="base">
                                        <p:cTn id="46" dur="500" fill="hold"/>
                                        <p:tgtEl>
                                          <p:spTgt spid="510987"/>
                                        </p:tgtEl>
                                        <p:attrNameLst>
                                          <p:attrName>ppt_y</p:attrName>
                                        </p:attrNameLst>
                                      </p:cBhvr>
                                      <p:tavLst>
                                        <p:tav tm="0">
                                          <p:val>
                                            <p:strVal val="#ppt_y"/>
                                          </p:val>
                                        </p:tav>
                                        <p:tav tm="100000">
                                          <p:val>
                                            <p:strVal val="#ppt_y"/>
                                          </p:val>
                                        </p:tav>
                                      </p:tavLst>
                                    </p:anim>
                                  </p:childTnLst>
                                </p:cTn>
                              </p:par>
                            </p:childTnLst>
                          </p:cTn>
                        </p:par>
                        <p:par>
                          <p:cTn id="47" fill="hold">
                            <p:stCondLst>
                              <p:cond delay="500"/>
                            </p:stCondLst>
                            <p:childTnLst>
                              <p:par>
                                <p:cTn id="48" presetID="9" presetClass="entr" presetSubtype="0" fill="hold" grpId="0" nodeType="afterEffect">
                                  <p:stCondLst>
                                    <p:cond delay="0"/>
                                  </p:stCondLst>
                                  <p:childTnLst>
                                    <p:set>
                                      <p:cBhvr>
                                        <p:cTn id="49" dur="1" fill="hold">
                                          <p:stCondLst>
                                            <p:cond delay="0"/>
                                          </p:stCondLst>
                                        </p:cTn>
                                        <p:tgtEl>
                                          <p:spTgt spid="510988"/>
                                        </p:tgtEl>
                                        <p:attrNameLst>
                                          <p:attrName>style.visibility</p:attrName>
                                        </p:attrNameLst>
                                      </p:cBhvr>
                                      <p:to>
                                        <p:strVal val="visible"/>
                                      </p:to>
                                    </p:set>
                                    <p:animEffect transition="in" filter="dissolve">
                                      <p:cBhvr>
                                        <p:cTn id="50" dur="500"/>
                                        <p:tgtEl>
                                          <p:spTgt spid="5109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0979" grpId="0" autoUpdateAnimBg="0"/>
      <p:bldP spid="510980" grpId="0" autoUpdateAnimBg="0"/>
      <p:bldP spid="510981" grpId="0" animBg="1" autoUpdateAnimBg="0"/>
      <p:bldP spid="510982" grpId="0" animBg="1" autoUpdateAnimBg="0"/>
      <p:bldP spid="510983" grpId="0" animBg="1" autoUpdateAnimBg="0"/>
      <p:bldP spid="510984" grpId="0" animBg="1"/>
      <p:bldP spid="510985" grpId="0" animBg="1" autoUpdateAnimBg="0"/>
      <p:bldP spid="510986" grpId="0" animBg="1" autoUpdateAnimBg="0"/>
      <p:bldP spid="510987" grpId="0" animBg="1" autoUpdateAnimBg="0"/>
      <p:bldP spid="510988" grpId="0" animBg="1" autoUpdateAnimBg="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7857" name="Oval 2"/>
          <p:cNvSpPr>
            <a:spLocks noChangeArrowheads="1"/>
          </p:cNvSpPr>
          <p:nvPr/>
        </p:nvSpPr>
        <p:spPr bwMode="auto">
          <a:xfrm>
            <a:off x="5961063" y="1981200"/>
            <a:ext cx="2844800" cy="1600200"/>
          </a:xfrm>
          <a:prstGeom prst="ellipse">
            <a:avLst/>
          </a:prstGeom>
          <a:solidFill>
            <a:schemeClr val="accent2"/>
          </a:solidFill>
          <a:ln w="25400">
            <a:solidFill>
              <a:schemeClr val="tx1"/>
            </a:solidFill>
            <a:round/>
            <a:headEnd/>
            <a:tailEnd/>
          </a:ln>
        </p:spPr>
        <p:txBody>
          <a:bodyPr wrap="none" anchor="ctr"/>
          <a:lstStyle/>
          <a:p>
            <a:endParaRPr lang="it-IT"/>
          </a:p>
        </p:txBody>
      </p:sp>
      <p:sp>
        <p:nvSpPr>
          <p:cNvPr id="377858" name="Rectangle 3"/>
          <p:cNvSpPr>
            <a:spLocks noChangeArrowheads="1"/>
          </p:cNvSpPr>
          <p:nvPr/>
        </p:nvSpPr>
        <p:spPr bwMode="auto">
          <a:xfrm>
            <a:off x="6148388" y="2362200"/>
            <a:ext cx="2481262" cy="701675"/>
          </a:xfrm>
          <a:prstGeom prst="rect">
            <a:avLst/>
          </a:prstGeom>
          <a:noFill/>
          <a:ln w="9525">
            <a:noFill/>
            <a:miter lim="800000"/>
            <a:headEnd/>
            <a:tailEnd/>
          </a:ln>
        </p:spPr>
        <p:txBody>
          <a:bodyPr wrap="none" lIns="92075" tIns="46038" rIns="92075" bIns="46038">
            <a:spAutoFit/>
          </a:bodyPr>
          <a:lstStyle/>
          <a:p>
            <a:pPr algn="ctr"/>
            <a:r>
              <a:rPr lang="it-IT" sz="2000" b="1">
                <a:solidFill>
                  <a:schemeClr val="bg1"/>
                </a:solidFill>
              </a:rPr>
              <a:t>Ansia secondaria a</a:t>
            </a:r>
          </a:p>
          <a:p>
            <a:pPr algn="ctr"/>
            <a:r>
              <a:rPr lang="it-IT" sz="2000" b="1">
                <a:solidFill>
                  <a:schemeClr val="bg1"/>
                </a:solidFill>
              </a:rPr>
              <a:t>patologia psichiatrica</a:t>
            </a:r>
            <a:endParaRPr lang="en-GB" sz="2200" b="1">
              <a:solidFill>
                <a:srgbClr val="000066"/>
              </a:solidFill>
            </a:endParaRPr>
          </a:p>
        </p:txBody>
      </p:sp>
      <p:sp>
        <p:nvSpPr>
          <p:cNvPr id="377859" name="Line 4"/>
          <p:cNvSpPr>
            <a:spLocks noChangeShapeType="1"/>
          </p:cNvSpPr>
          <p:nvPr/>
        </p:nvSpPr>
        <p:spPr bwMode="auto">
          <a:xfrm>
            <a:off x="4538663" y="4572000"/>
            <a:ext cx="0" cy="468313"/>
          </a:xfrm>
          <a:prstGeom prst="line">
            <a:avLst/>
          </a:prstGeom>
          <a:noFill/>
          <a:ln w="76200">
            <a:solidFill>
              <a:srgbClr val="FF0000"/>
            </a:solidFill>
            <a:round/>
            <a:headEnd type="none" w="sm" len="sm"/>
            <a:tailEnd type="stealth" w="med" len="med"/>
          </a:ln>
        </p:spPr>
        <p:txBody>
          <a:bodyPr wrap="none" anchor="ctr"/>
          <a:lstStyle/>
          <a:p>
            <a:endParaRPr lang="it-IT"/>
          </a:p>
        </p:txBody>
      </p:sp>
      <p:sp>
        <p:nvSpPr>
          <p:cNvPr id="377860" name="Line 5"/>
          <p:cNvSpPr>
            <a:spLocks noChangeShapeType="1"/>
          </p:cNvSpPr>
          <p:nvPr/>
        </p:nvSpPr>
        <p:spPr bwMode="auto">
          <a:xfrm flipH="1">
            <a:off x="2955925" y="4289425"/>
            <a:ext cx="400050" cy="288925"/>
          </a:xfrm>
          <a:prstGeom prst="line">
            <a:avLst/>
          </a:prstGeom>
          <a:noFill/>
          <a:ln w="76200">
            <a:solidFill>
              <a:srgbClr val="FF0000"/>
            </a:solidFill>
            <a:round/>
            <a:headEnd type="none" w="sm" len="sm"/>
            <a:tailEnd type="stealth" w="med" len="med"/>
          </a:ln>
        </p:spPr>
        <p:txBody>
          <a:bodyPr wrap="none" anchor="ctr"/>
          <a:lstStyle/>
          <a:p>
            <a:endParaRPr lang="it-IT"/>
          </a:p>
        </p:txBody>
      </p:sp>
      <p:sp>
        <p:nvSpPr>
          <p:cNvPr id="377861" name="Line 6"/>
          <p:cNvSpPr>
            <a:spLocks noChangeShapeType="1"/>
          </p:cNvSpPr>
          <p:nvPr/>
        </p:nvSpPr>
        <p:spPr bwMode="auto">
          <a:xfrm>
            <a:off x="5732463" y="4287838"/>
            <a:ext cx="417512" cy="287337"/>
          </a:xfrm>
          <a:prstGeom prst="line">
            <a:avLst/>
          </a:prstGeom>
          <a:noFill/>
          <a:ln w="76200">
            <a:solidFill>
              <a:srgbClr val="FF0000"/>
            </a:solidFill>
            <a:round/>
            <a:headEnd type="none" w="sm" len="sm"/>
            <a:tailEnd type="stealth" w="med" len="med"/>
          </a:ln>
        </p:spPr>
        <p:txBody>
          <a:bodyPr wrap="none" anchor="ctr"/>
          <a:lstStyle/>
          <a:p>
            <a:endParaRPr lang="it-IT"/>
          </a:p>
        </p:txBody>
      </p:sp>
      <p:sp>
        <p:nvSpPr>
          <p:cNvPr id="377862" name="Line 7"/>
          <p:cNvSpPr>
            <a:spLocks noChangeShapeType="1"/>
          </p:cNvSpPr>
          <p:nvPr/>
        </p:nvSpPr>
        <p:spPr bwMode="auto">
          <a:xfrm flipV="1">
            <a:off x="4538663" y="2667000"/>
            <a:ext cx="0" cy="471488"/>
          </a:xfrm>
          <a:prstGeom prst="line">
            <a:avLst/>
          </a:prstGeom>
          <a:noFill/>
          <a:ln w="76200">
            <a:solidFill>
              <a:srgbClr val="FF0000"/>
            </a:solidFill>
            <a:round/>
            <a:headEnd type="none" w="sm" len="sm"/>
            <a:tailEnd type="stealth" w="med" len="med"/>
          </a:ln>
        </p:spPr>
        <p:txBody>
          <a:bodyPr wrap="none" anchor="ctr"/>
          <a:lstStyle/>
          <a:p>
            <a:endParaRPr lang="it-IT"/>
          </a:p>
        </p:txBody>
      </p:sp>
      <p:sp>
        <p:nvSpPr>
          <p:cNvPr id="377863" name="Line 8"/>
          <p:cNvSpPr>
            <a:spLocks noChangeShapeType="1"/>
          </p:cNvSpPr>
          <p:nvPr/>
        </p:nvSpPr>
        <p:spPr bwMode="auto">
          <a:xfrm flipH="1" flipV="1">
            <a:off x="2913063" y="3200400"/>
            <a:ext cx="406400" cy="282575"/>
          </a:xfrm>
          <a:prstGeom prst="line">
            <a:avLst/>
          </a:prstGeom>
          <a:noFill/>
          <a:ln w="76200">
            <a:solidFill>
              <a:srgbClr val="FF0000"/>
            </a:solidFill>
            <a:round/>
            <a:headEnd type="none" w="sm" len="sm"/>
            <a:tailEnd type="stealth" w="med" len="med"/>
          </a:ln>
        </p:spPr>
        <p:txBody>
          <a:bodyPr wrap="none" anchor="ctr"/>
          <a:lstStyle/>
          <a:p>
            <a:endParaRPr lang="it-IT"/>
          </a:p>
        </p:txBody>
      </p:sp>
      <p:sp>
        <p:nvSpPr>
          <p:cNvPr id="377864" name="Line 9"/>
          <p:cNvSpPr>
            <a:spLocks noChangeShapeType="1"/>
          </p:cNvSpPr>
          <p:nvPr/>
        </p:nvSpPr>
        <p:spPr bwMode="auto">
          <a:xfrm flipV="1">
            <a:off x="5824538" y="3200400"/>
            <a:ext cx="412750" cy="296863"/>
          </a:xfrm>
          <a:prstGeom prst="line">
            <a:avLst/>
          </a:prstGeom>
          <a:noFill/>
          <a:ln w="76200">
            <a:solidFill>
              <a:srgbClr val="FF0000"/>
            </a:solidFill>
            <a:round/>
            <a:headEnd type="none" w="sm" len="sm"/>
            <a:tailEnd type="stealth" w="med" len="med"/>
          </a:ln>
        </p:spPr>
        <p:txBody>
          <a:bodyPr wrap="none" anchor="ctr"/>
          <a:lstStyle/>
          <a:p>
            <a:endParaRPr lang="it-IT"/>
          </a:p>
        </p:txBody>
      </p:sp>
      <p:sp>
        <p:nvSpPr>
          <p:cNvPr id="377865" name="Oval 11"/>
          <p:cNvSpPr>
            <a:spLocks noChangeArrowheads="1"/>
          </p:cNvSpPr>
          <p:nvPr/>
        </p:nvSpPr>
        <p:spPr bwMode="auto">
          <a:xfrm>
            <a:off x="3048000" y="3048000"/>
            <a:ext cx="3048000" cy="1600200"/>
          </a:xfrm>
          <a:prstGeom prst="ellipse">
            <a:avLst/>
          </a:prstGeom>
          <a:gradFill rotWithShape="0">
            <a:gsLst>
              <a:gs pos="0">
                <a:srgbClr val="FFCC66"/>
              </a:gs>
              <a:gs pos="100000">
                <a:srgbClr val="765E2F"/>
              </a:gs>
            </a:gsLst>
            <a:path path="shape">
              <a:fillToRect l="50000" t="50000" r="50000" b="50000"/>
            </a:path>
          </a:gradFill>
          <a:ln w="25400">
            <a:solidFill>
              <a:srgbClr val="FF0000"/>
            </a:solidFill>
            <a:round/>
            <a:headEnd/>
            <a:tailEnd/>
          </a:ln>
        </p:spPr>
        <p:txBody>
          <a:bodyPr wrap="none" anchor="ctr"/>
          <a:lstStyle/>
          <a:p>
            <a:endParaRPr lang="it-IT"/>
          </a:p>
        </p:txBody>
      </p:sp>
      <p:sp>
        <p:nvSpPr>
          <p:cNvPr id="377866" name="Rectangle 12"/>
          <p:cNvSpPr>
            <a:spLocks noChangeArrowheads="1"/>
          </p:cNvSpPr>
          <p:nvPr/>
        </p:nvSpPr>
        <p:spPr bwMode="auto">
          <a:xfrm>
            <a:off x="2776538" y="3200400"/>
            <a:ext cx="3657600" cy="1096963"/>
          </a:xfrm>
          <a:prstGeom prst="rect">
            <a:avLst/>
          </a:prstGeom>
          <a:noFill/>
          <a:ln w="9525">
            <a:noFill/>
            <a:miter lim="800000"/>
            <a:headEnd/>
            <a:tailEnd/>
          </a:ln>
        </p:spPr>
        <p:txBody>
          <a:bodyPr lIns="92075" tIns="46038" rIns="92075" bIns="46038">
            <a:spAutoFit/>
          </a:bodyPr>
          <a:lstStyle/>
          <a:p>
            <a:pPr algn="ctr"/>
            <a:r>
              <a:rPr lang="en-GB" sz="2200" b="1"/>
              <a:t>ANSIA</a:t>
            </a:r>
            <a:br>
              <a:rPr lang="en-GB" sz="2200" b="1"/>
            </a:br>
            <a:r>
              <a:rPr lang="en-GB" sz="2200" b="1"/>
              <a:t>TENSIONE PSICHICA</a:t>
            </a:r>
            <a:br>
              <a:rPr lang="en-GB" sz="2200" b="1"/>
            </a:br>
            <a:r>
              <a:rPr lang="en-GB" sz="2200" b="1"/>
              <a:t>PREOCCUPAZIONE</a:t>
            </a:r>
            <a:endParaRPr lang="en-GB" b="1"/>
          </a:p>
        </p:txBody>
      </p:sp>
      <p:sp>
        <p:nvSpPr>
          <p:cNvPr id="377867" name="Oval 13"/>
          <p:cNvSpPr>
            <a:spLocks noChangeArrowheads="1"/>
          </p:cNvSpPr>
          <p:nvPr/>
        </p:nvSpPr>
        <p:spPr bwMode="auto">
          <a:xfrm>
            <a:off x="3116263" y="1219200"/>
            <a:ext cx="2844800" cy="1447800"/>
          </a:xfrm>
          <a:prstGeom prst="ellipse">
            <a:avLst/>
          </a:prstGeom>
          <a:solidFill>
            <a:schemeClr val="accent2"/>
          </a:solidFill>
          <a:ln w="25400">
            <a:solidFill>
              <a:schemeClr val="tx1"/>
            </a:solidFill>
            <a:round/>
            <a:headEnd/>
            <a:tailEnd/>
          </a:ln>
        </p:spPr>
        <p:txBody>
          <a:bodyPr wrap="none" anchor="ctr"/>
          <a:lstStyle/>
          <a:p>
            <a:endParaRPr lang="it-IT"/>
          </a:p>
        </p:txBody>
      </p:sp>
      <p:sp>
        <p:nvSpPr>
          <p:cNvPr id="377868" name="Rectangle 14"/>
          <p:cNvSpPr>
            <a:spLocks noChangeArrowheads="1"/>
          </p:cNvSpPr>
          <p:nvPr/>
        </p:nvSpPr>
        <p:spPr bwMode="auto">
          <a:xfrm>
            <a:off x="3771900" y="1600200"/>
            <a:ext cx="1438275" cy="701675"/>
          </a:xfrm>
          <a:prstGeom prst="rect">
            <a:avLst/>
          </a:prstGeom>
          <a:noFill/>
          <a:ln w="9525">
            <a:noFill/>
            <a:miter lim="800000"/>
            <a:headEnd/>
            <a:tailEnd/>
          </a:ln>
        </p:spPr>
        <p:txBody>
          <a:bodyPr wrap="none" lIns="92075" tIns="46038" rIns="92075" bIns="46038">
            <a:spAutoFit/>
          </a:bodyPr>
          <a:lstStyle/>
          <a:p>
            <a:pPr algn="ctr"/>
            <a:r>
              <a:rPr lang="it-IT" sz="2000" b="1">
                <a:solidFill>
                  <a:srgbClr val="00CC00"/>
                </a:solidFill>
              </a:rPr>
              <a:t>Ansia</a:t>
            </a:r>
          </a:p>
          <a:p>
            <a:pPr algn="ctr"/>
            <a:r>
              <a:rPr lang="it-IT" sz="2000" b="1">
                <a:solidFill>
                  <a:srgbClr val="33CC33"/>
                </a:solidFill>
              </a:rPr>
              <a:t>fisiologica</a:t>
            </a:r>
            <a:endParaRPr lang="en-GB" sz="2200" b="1">
              <a:solidFill>
                <a:srgbClr val="33CC33"/>
              </a:solidFill>
            </a:endParaRPr>
          </a:p>
        </p:txBody>
      </p:sp>
      <p:sp>
        <p:nvSpPr>
          <p:cNvPr id="377869" name="Oval 15"/>
          <p:cNvSpPr>
            <a:spLocks noChangeArrowheads="1"/>
          </p:cNvSpPr>
          <p:nvPr/>
        </p:nvSpPr>
        <p:spPr bwMode="auto">
          <a:xfrm>
            <a:off x="338138" y="2057400"/>
            <a:ext cx="2808287" cy="1524000"/>
          </a:xfrm>
          <a:prstGeom prst="ellipse">
            <a:avLst/>
          </a:prstGeom>
          <a:solidFill>
            <a:schemeClr val="accent2"/>
          </a:solidFill>
          <a:ln w="25400">
            <a:solidFill>
              <a:schemeClr val="tx1"/>
            </a:solidFill>
            <a:round/>
            <a:headEnd/>
            <a:tailEnd/>
          </a:ln>
        </p:spPr>
        <p:txBody>
          <a:bodyPr wrap="none" anchor="ctr"/>
          <a:lstStyle/>
          <a:p>
            <a:endParaRPr lang="it-IT"/>
          </a:p>
        </p:txBody>
      </p:sp>
      <p:sp>
        <p:nvSpPr>
          <p:cNvPr id="377870" name="Rectangle 16"/>
          <p:cNvSpPr>
            <a:spLocks noChangeArrowheads="1"/>
          </p:cNvSpPr>
          <p:nvPr/>
        </p:nvSpPr>
        <p:spPr bwMode="auto">
          <a:xfrm>
            <a:off x="744538" y="2438400"/>
            <a:ext cx="1965325" cy="701675"/>
          </a:xfrm>
          <a:prstGeom prst="rect">
            <a:avLst/>
          </a:prstGeom>
          <a:noFill/>
          <a:ln w="9525">
            <a:noFill/>
            <a:miter lim="800000"/>
            <a:headEnd/>
            <a:tailEnd/>
          </a:ln>
        </p:spPr>
        <p:txBody>
          <a:bodyPr lIns="92075" tIns="46038" rIns="92075" bIns="46038">
            <a:spAutoFit/>
          </a:bodyPr>
          <a:lstStyle/>
          <a:p>
            <a:pPr algn="ctr"/>
            <a:r>
              <a:rPr lang="it-IT" sz="2000" b="1">
                <a:solidFill>
                  <a:schemeClr val="bg1"/>
                </a:solidFill>
              </a:rPr>
              <a:t>Personalità</a:t>
            </a:r>
            <a:br>
              <a:rPr lang="it-IT" sz="2000" b="1">
                <a:solidFill>
                  <a:schemeClr val="bg1"/>
                </a:solidFill>
              </a:rPr>
            </a:br>
            <a:r>
              <a:rPr lang="it-IT" sz="2000" b="1">
                <a:solidFill>
                  <a:schemeClr val="bg1"/>
                </a:solidFill>
              </a:rPr>
              <a:t>ansiosa</a:t>
            </a:r>
            <a:endParaRPr lang="en-GB" sz="2200" b="1">
              <a:solidFill>
                <a:schemeClr val="bg1"/>
              </a:solidFill>
            </a:endParaRPr>
          </a:p>
        </p:txBody>
      </p:sp>
      <p:sp>
        <p:nvSpPr>
          <p:cNvPr id="377871" name="Oval 17"/>
          <p:cNvSpPr>
            <a:spLocks noChangeArrowheads="1"/>
          </p:cNvSpPr>
          <p:nvPr/>
        </p:nvSpPr>
        <p:spPr bwMode="auto">
          <a:xfrm>
            <a:off x="338138" y="4114800"/>
            <a:ext cx="2741612" cy="1524000"/>
          </a:xfrm>
          <a:prstGeom prst="ellipse">
            <a:avLst/>
          </a:prstGeom>
          <a:solidFill>
            <a:schemeClr val="accent2"/>
          </a:solidFill>
          <a:ln w="25400">
            <a:solidFill>
              <a:schemeClr val="tx1"/>
            </a:solidFill>
            <a:round/>
            <a:headEnd/>
            <a:tailEnd/>
          </a:ln>
        </p:spPr>
        <p:txBody>
          <a:bodyPr wrap="none" anchor="ctr"/>
          <a:lstStyle/>
          <a:p>
            <a:endParaRPr lang="it-IT"/>
          </a:p>
        </p:txBody>
      </p:sp>
      <p:sp>
        <p:nvSpPr>
          <p:cNvPr id="377872" name="Rectangle 18"/>
          <p:cNvSpPr>
            <a:spLocks noChangeArrowheads="1"/>
          </p:cNvSpPr>
          <p:nvPr/>
        </p:nvSpPr>
        <p:spPr bwMode="auto">
          <a:xfrm>
            <a:off x="677863" y="4495800"/>
            <a:ext cx="1963737" cy="762000"/>
          </a:xfrm>
          <a:prstGeom prst="rect">
            <a:avLst/>
          </a:prstGeom>
          <a:noFill/>
          <a:ln w="9525">
            <a:noFill/>
            <a:miter lim="800000"/>
            <a:headEnd/>
            <a:tailEnd/>
          </a:ln>
        </p:spPr>
        <p:txBody>
          <a:bodyPr lIns="92075" tIns="46038" rIns="92075" bIns="46038">
            <a:spAutoFit/>
          </a:bodyPr>
          <a:lstStyle/>
          <a:p>
            <a:pPr algn="ctr"/>
            <a:r>
              <a:rPr lang="it-IT" sz="2200" b="1">
                <a:solidFill>
                  <a:srgbClr val="FFFF00"/>
                </a:solidFill>
              </a:rPr>
              <a:t>Disturbi</a:t>
            </a:r>
          </a:p>
          <a:p>
            <a:pPr algn="ctr"/>
            <a:r>
              <a:rPr lang="it-IT" sz="2200" b="1">
                <a:solidFill>
                  <a:srgbClr val="FFFF00"/>
                </a:solidFill>
              </a:rPr>
              <a:t>d’Ansia</a:t>
            </a:r>
            <a:endParaRPr lang="en-GB" sz="2200" b="1">
              <a:solidFill>
                <a:schemeClr val="bg1"/>
              </a:solidFill>
            </a:endParaRPr>
          </a:p>
        </p:txBody>
      </p:sp>
      <p:sp>
        <p:nvSpPr>
          <p:cNvPr id="377873" name="Oval 19"/>
          <p:cNvSpPr>
            <a:spLocks noChangeArrowheads="1"/>
          </p:cNvSpPr>
          <p:nvPr/>
        </p:nvSpPr>
        <p:spPr bwMode="auto">
          <a:xfrm>
            <a:off x="3048000" y="5029200"/>
            <a:ext cx="2913063" cy="1600200"/>
          </a:xfrm>
          <a:prstGeom prst="ellipse">
            <a:avLst/>
          </a:prstGeom>
          <a:solidFill>
            <a:schemeClr val="accent2"/>
          </a:solidFill>
          <a:ln w="25400">
            <a:solidFill>
              <a:schemeClr val="tx1"/>
            </a:solidFill>
            <a:round/>
            <a:headEnd/>
            <a:tailEnd/>
          </a:ln>
        </p:spPr>
        <p:txBody>
          <a:bodyPr wrap="none" anchor="ctr"/>
          <a:lstStyle/>
          <a:p>
            <a:endParaRPr lang="it-IT"/>
          </a:p>
        </p:txBody>
      </p:sp>
      <p:sp>
        <p:nvSpPr>
          <p:cNvPr id="377874" name="Oval 20"/>
          <p:cNvSpPr>
            <a:spLocks noChangeArrowheads="1"/>
          </p:cNvSpPr>
          <p:nvPr/>
        </p:nvSpPr>
        <p:spPr bwMode="auto">
          <a:xfrm>
            <a:off x="5961063" y="4267200"/>
            <a:ext cx="2844800" cy="1447800"/>
          </a:xfrm>
          <a:prstGeom prst="ellipse">
            <a:avLst/>
          </a:prstGeom>
          <a:solidFill>
            <a:schemeClr val="accent2"/>
          </a:solidFill>
          <a:ln w="25400">
            <a:solidFill>
              <a:schemeClr val="tx1"/>
            </a:solidFill>
            <a:round/>
            <a:headEnd/>
            <a:tailEnd/>
          </a:ln>
        </p:spPr>
        <p:txBody>
          <a:bodyPr wrap="none" anchor="ctr"/>
          <a:lstStyle/>
          <a:p>
            <a:endParaRPr lang="it-IT"/>
          </a:p>
        </p:txBody>
      </p:sp>
      <p:sp>
        <p:nvSpPr>
          <p:cNvPr id="377875" name="Rectangle 21"/>
          <p:cNvSpPr>
            <a:spLocks noChangeArrowheads="1"/>
          </p:cNvSpPr>
          <p:nvPr/>
        </p:nvSpPr>
        <p:spPr bwMode="auto">
          <a:xfrm>
            <a:off x="6567488" y="4572000"/>
            <a:ext cx="1636712" cy="701675"/>
          </a:xfrm>
          <a:prstGeom prst="rect">
            <a:avLst/>
          </a:prstGeom>
          <a:noFill/>
          <a:ln w="9525">
            <a:noFill/>
            <a:miter lim="800000"/>
            <a:headEnd/>
            <a:tailEnd/>
          </a:ln>
        </p:spPr>
        <p:txBody>
          <a:bodyPr wrap="none" lIns="92075" tIns="46038" rIns="92075" bIns="46038">
            <a:spAutoFit/>
          </a:bodyPr>
          <a:lstStyle/>
          <a:p>
            <a:pPr algn="ctr"/>
            <a:r>
              <a:rPr lang="it-IT" sz="2000" b="1">
                <a:solidFill>
                  <a:schemeClr val="bg1"/>
                </a:solidFill>
              </a:rPr>
              <a:t>Ansia</a:t>
            </a:r>
            <a:br>
              <a:rPr lang="it-IT" sz="2000" b="1">
                <a:solidFill>
                  <a:schemeClr val="bg1"/>
                </a:solidFill>
              </a:rPr>
            </a:br>
            <a:r>
              <a:rPr lang="it-IT" sz="2000" b="1">
                <a:solidFill>
                  <a:schemeClr val="bg1"/>
                </a:solidFill>
              </a:rPr>
              <a:t>situazionale</a:t>
            </a:r>
            <a:endParaRPr lang="en-GB" sz="2200" b="1">
              <a:solidFill>
                <a:srgbClr val="000066"/>
              </a:solidFill>
            </a:endParaRPr>
          </a:p>
        </p:txBody>
      </p:sp>
      <p:sp>
        <p:nvSpPr>
          <p:cNvPr id="377876" name="Rectangle 22"/>
          <p:cNvSpPr>
            <a:spLocks noChangeArrowheads="1"/>
          </p:cNvSpPr>
          <p:nvPr/>
        </p:nvSpPr>
        <p:spPr bwMode="auto">
          <a:xfrm>
            <a:off x="3305175" y="5334000"/>
            <a:ext cx="2508250" cy="1006475"/>
          </a:xfrm>
          <a:prstGeom prst="rect">
            <a:avLst/>
          </a:prstGeom>
          <a:noFill/>
          <a:ln w="9525">
            <a:noFill/>
            <a:miter lim="800000"/>
            <a:headEnd/>
            <a:tailEnd/>
          </a:ln>
        </p:spPr>
        <p:txBody>
          <a:bodyPr wrap="none" lIns="92075" tIns="46038" rIns="92075" bIns="46038">
            <a:spAutoFit/>
          </a:bodyPr>
          <a:lstStyle/>
          <a:p>
            <a:pPr algn="ctr"/>
            <a:r>
              <a:rPr lang="it-IT" sz="2000" b="1">
                <a:solidFill>
                  <a:schemeClr val="bg1"/>
                </a:solidFill>
              </a:rPr>
              <a:t>Ansia secondaria a</a:t>
            </a:r>
            <a:br>
              <a:rPr lang="it-IT" sz="2000" b="1">
                <a:solidFill>
                  <a:schemeClr val="bg1"/>
                </a:solidFill>
              </a:rPr>
            </a:br>
            <a:r>
              <a:rPr lang="it-IT" sz="2000" b="1">
                <a:solidFill>
                  <a:schemeClr val="bg1"/>
                </a:solidFill>
              </a:rPr>
              <a:t>patologie organiche o</a:t>
            </a:r>
            <a:br>
              <a:rPr lang="it-IT" sz="2000" b="1">
                <a:solidFill>
                  <a:schemeClr val="bg1"/>
                </a:solidFill>
              </a:rPr>
            </a:br>
            <a:r>
              <a:rPr lang="it-IT" sz="2000" b="1">
                <a:solidFill>
                  <a:schemeClr val="bg1"/>
                </a:solidFill>
              </a:rPr>
              <a:t>uso di sostanze</a:t>
            </a:r>
            <a:endParaRPr lang="en-GB" sz="2200" b="1">
              <a:solidFill>
                <a:srgbClr val="000066"/>
              </a:solidFill>
            </a:endParaRPr>
          </a:p>
        </p:txBody>
      </p:sp>
      <p:sp>
        <p:nvSpPr>
          <p:cNvPr id="23" name="Titolo 22"/>
          <p:cNvSpPr>
            <a:spLocks noGrp="1"/>
          </p:cNvSpPr>
          <p:nvPr>
            <p:ph type="title"/>
          </p:nvPr>
        </p:nvSpPr>
        <p:spPr>
          <a:xfrm>
            <a:off x="457200" y="274638"/>
            <a:ext cx="8229600" cy="706437"/>
          </a:xfrm>
        </p:spPr>
        <p:txBody>
          <a:bodyPr/>
          <a:lstStyle/>
          <a:p>
            <a:pPr defTabSz="762000">
              <a:lnSpc>
                <a:spcPct val="95000"/>
              </a:lnSpc>
              <a:defRPr/>
            </a:pPr>
            <a:r>
              <a:rPr lang="it-IT" sz="3600" b="1" kern="1200" dirty="0" smtClean="0">
                <a:solidFill>
                  <a:srgbClr val="FF9900"/>
                </a:solidFill>
                <a:latin typeface="Times New Roman" pitchFamily="18" charset="0"/>
                <a:ea typeface="+mn-ea"/>
                <a:cs typeface="+mn-cs"/>
              </a:rPr>
              <a:t>Principali quadri clinici in cui è </a:t>
            </a:r>
            <a:br>
              <a:rPr lang="it-IT" sz="3600" b="1" kern="1200" dirty="0" smtClean="0">
                <a:solidFill>
                  <a:srgbClr val="FF9900"/>
                </a:solidFill>
                <a:latin typeface="Times New Roman" pitchFamily="18" charset="0"/>
                <a:ea typeface="+mn-ea"/>
                <a:cs typeface="+mn-cs"/>
              </a:rPr>
            </a:br>
            <a:r>
              <a:rPr lang="it-IT" sz="3600" b="1" kern="1200" dirty="0" smtClean="0">
                <a:solidFill>
                  <a:srgbClr val="FF9900"/>
                </a:solidFill>
                <a:latin typeface="Times New Roman" pitchFamily="18" charset="0"/>
                <a:ea typeface="+mn-ea"/>
                <a:cs typeface="+mn-cs"/>
              </a:rPr>
              <a:t>presente ansia</a:t>
            </a:r>
            <a:endParaRPr lang="it-IT" dirty="0"/>
          </a:p>
        </p:txBody>
      </p:sp>
    </p:spTree>
  </p:cSld>
  <p:clrMapOvr>
    <a:masterClrMapping/>
  </p:clrMapOvr>
  <p:transition spd="med">
    <p:zoom/>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81" name="Rectangle 2"/>
          <p:cNvSpPr>
            <a:spLocks noChangeArrowheads="1"/>
          </p:cNvSpPr>
          <p:nvPr/>
        </p:nvSpPr>
        <p:spPr bwMode="auto">
          <a:xfrm>
            <a:off x="3657600" y="0"/>
            <a:ext cx="5486400" cy="1752600"/>
          </a:xfrm>
          <a:prstGeom prst="rect">
            <a:avLst/>
          </a:prstGeom>
          <a:solidFill>
            <a:srgbClr val="FF6600"/>
          </a:solidFill>
          <a:ln w="63500">
            <a:solidFill>
              <a:srgbClr val="FF0000"/>
            </a:solidFill>
            <a:miter lim="800000"/>
            <a:headEnd/>
            <a:tailEnd/>
          </a:ln>
        </p:spPr>
        <p:txBody>
          <a:bodyPr wrap="none" anchor="ctr"/>
          <a:lstStyle/>
          <a:p>
            <a:pPr algn="ctr"/>
            <a:r>
              <a:rPr lang="it-IT" sz="2700">
                <a:latin typeface="Verdana" pitchFamily="34" charset="0"/>
              </a:rPr>
              <a:t>Le forme più </a:t>
            </a:r>
            <a:br>
              <a:rPr lang="it-IT" sz="2700">
                <a:latin typeface="Verdana" pitchFamily="34" charset="0"/>
              </a:rPr>
            </a:br>
            <a:r>
              <a:rPr lang="it-IT" sz="2700">
                <a:latin typeface="Verdana" pitchFamily="34" charset="0"/>
              </a:rPr>
              <a:t>comuni d’ansia</a:t>
            </a:r>
          </a:p>
        </p:txBody>
      </p:sp>
      <p:sp>
        <p:nvSpPr>
          <p:cNvPr id="378882" name="AutoShape 3"/>
          <p:cNvSpPr>
            <a:spLocks noChangeArrowheads="1"/>
          </p:cNvSpPr>
          <p:nvPr/>
        </p:nvSpPr>
        <p:spPr bwMode="auto">
          <a:xfrm>
            <a:off x="685800" y="762000"/>
            <a:ext cx="2438400" cy="1676400"/>
          </a:xfrm>
          <a:prstGeom prst="wedgeRoundRectCallout">
            <a:avLst>
              <a:gd name="adj1" fmla="val -14259"/>
              <a:gd name="adj2" fmla="val 48866"/>
              <a:gd name="adj3" fmla="val 16667"/>
            </a:avLst>
          </a:prstGeom>
          <a:solidFill>
            <a:schemeClr val="bg1"/>
          </a:solidFill>
          <a:ln w="9525">
            <a:solidFill>
              <a:schemeClr val="tx1"/>
            </a:solidFill>
            <a:miter lim="800000"/>
            <a:headEnd/>
            <a:tailEnd/>
          </a:ln>
        </p:spPr>
        <p:txBody>
          <a:bodyPr/>
          <a:lstStyle/>
          <a:p>
            <a:r>
              <a:rPr lang="it-IT" sz="1400">
                <a:latin typeface="Verdana" pitchFamily="34" charset="0"/>
              </a:rPr>
              <a:t>Terrorizza l’idea</a:t>
            </a:r>
            <a:br>
              <a:rPr lang="it-IT" sz="1400">
                <a:latin typeface="Verdana" pitchFamily="34" charset="0"/>
              </a:rPr>
            </a:br>
            <a:r>
              <a:rPr lang="it-IT" sz="1400">
                <a:latin typeface="Verdana" pitchFamily="34" charset="0"/>
              </a:rPr>
              <a:t>di essere centro dell’attenzione o oggetto di critica;si teme di fare qualcosa di imbarazzante o stupido davanti a altri</a:t>
            </a:r>
          </a:p>
        </p:txBody>
      </p:sp>
      <p:sp>
        <p:nvSpPr>
          <p:cNvPr id="378883" name="AutoShape 4"/>
          <p:cNvSpPr>
            <a:spLocks noChangeArrowheads="1"/>
          </p:cNvSpPr>
          <p:nvPr/>
        </p:nvSpPr>
        <p:spPr bwMode="auto">
          <a:xfrm>
            <a:off x="838200" y="3810000"/>
            <a:ext cx="2362200" cy="2057400"/>
          </a:xfrm>
          <a:prstGeom prst="wedgeRoundRectCallout">
            <a:avLst>
              <a:gd name="adj1" fmla="val -46037"/>
              <a:gd name="adj2" fmla="val 18903"/>
              <a:gd name="adj3" fmla="val 16667"/>
            </a:avLst>
          </a:prstGeom>
          <a:solidFill>
            <a:schemeClr val="bg1"/>
          </a:solidFill>
          <a:ln w="9525">
            <a:solidFill>
              <a:schemeClr val="tx1"/>
            </a:solidFill>
            <a:miter lim="800000"/>
            <a:headEnd/>
            <a:tailEnd/>
          </a:ln>
        </p:spPr>
        <p:txBody>
          <a:bodyPr/>
          <a:lstStyle/>
          <a:p>
            <a:r>
              <a:rPr lang="it-IT" sz="1400">
                <a:latin typeface="Verdana" pitchFamily="34" charset="0"/>
              </a:rPr>
              <a:t>Condizione generale d’ansia, con preoccupazione eccessiva per eventi normali e futuro;  non determinata da situazioni specifiche o paura di attacchi di panico</a:t>
            </a:r>
          </a:p>
        </p:txBody>
      </p:sp>
      <p:sp>
        <p:nvSpPr>
          <p:cNvPr id="378884" name="AutoShape 5"/>
          <p:cNvSpPr>
            <a:spLocks noChangeArrowheads="1"/>
          </p:cNvSpPr>
          <p:nvPr/>
        </p:nvSpPr>
        <p:spPr bwMode="auto">
          <a:xfrm>
            <a:off x="6659563" y="1916113"/>
            <a:ext cx="2259012" cy="2524125"/>
          </a:xfrm>
          <a:prstGeom prst="wedgeRoundRectCallout">
            <a:avLst>
              <a:gd name="adj1" fmla="val 347"/>
              <a:gd name="adj2" fmla="val 23588"/>
              <a:gd name="adj3" fmla="val 16667"/>
            </a:avLst>
          </a:prstGeom>
          <a:solidFill>
            <a:schemeClr val="bg1"/>
          </a:solidFill>
          <a:ln w="9525">
            <a:solidFill>
              <a:schemeClr val="tx1"/>
            </a:solidFill>
            <a:miter lim="800000"/>
            <a:headEnd/>
            <a:tailEnd/>
          </a:ln>
        </p:spPr>
        <p:txBody>
          <a:bodyPr/>
          <a:lstStyle/>
          <a:p>
            <a:r>
              <a:rPr lang="it-IT" sz="1400">
                <a:latin typeface="Verdana" pitchFamily="34" charset="0"/>
              </a:rPr>
              <a:t>Paura di spazi aperti.</a:t>
            </a:r>
          </a:p>
          <a:p>
            <a:r>
              <a:rPr lang="it-IT" sz="1400">
                <a:latin typeface="Verdana" pitchFamily="34" charset="0"/>
              </a:rPr>
              <a:t>Può compromettere la vita di tutti i giorni: viaggiare da soli, andare in luoghi pubblici e affollati etc</a:t>
            </a:r>
          </a:p>
          <a:p>
            <a:r>
              <a:rPr lang="it-IT" sz="1400">
                <a:latin typeface="Verdana" pitchFamily="34" charset="0"/>
              </a:rPr>
              <a:t>Nei casi più gravi non ci si allontanano di casa </a:t>
            </a:r>
          </a:p>
        </p:txBody>
      </p:sp>
      <p:sp>
        <p:nvSpPr>
          <p:cNvPr id="378885" name="AutoShape 6"/>
          <p:cNvSpPr>
            <a:spLocks noChangeArrowheads="1"/>
          </p:cNvSpPr>
          <p:nvPr/>
        </p:nvSpPr>
        <p:spPr bwMode="auto">
          <a:xfrm>
            <a:off x="6477000" y="4953000"/>
            <a:ext cx="2336800" cy="1524000"/>
          </a:xfrm>
          <a:prstGeom prst="wedgeRoundRectCallout">
            <a:avLst>
              <a:gd name="adj1" fmla="val -12296"/>
              <a:gd name="adj2" fmla="val 3023"/>
              <a:gd name="adj3" fmla="val 16667"/>
            </a:avLst>
          </a:prstGeom>
          <a:solidFill>
            <a:schemeClr val="bg1"/>
          </a:solidFill>
          <a:ln w="9525">
            <a:solidFill>
              <a:schemeClr val="tx1"/>
            </a:solidFill>
            <a:miter lim="800000"/>
            <a:headEnd/>
            <a:tailEnd/>
          </a:ln>
        </p:spPr>
        <p:txBody>
          <a:bodyPr/>
          <a:lstStyle/>
          <a:p>
            <a:r>
              <a:rPr lang="it-IT" sz="1400">
                <a:latin typeface="Verdana" pitchFamily="34" charset="0"/>
              </a:rPr>
              <a:t>Si manifesta con attacchi d’ansia improvvisi e intensi, non giustificati da alcun evento particolare</a:t>
            </a:r>
          </a:p>
        </p:txBody>
      </p:sp>
      <p:sp>
        <p:nvSpPr>
          <p:cNvPr id="378886" name="Rectangle 7"/>
          <p:cNvSpPr>
            <a:spLocks noChangeArrowheads="1"/>
          </p:cNvSpPr>
          <p:nvPr/>
        </p:nvSpPr>
        <p:spPr bwMode="auto">
          <a:xfrm>
            <a:off x="0" y="0"/>
            <a:ext cx="9144000" cy="6858000"/>
          </a:xfrm>
          <a:prstGeom prst="rect">
            <a:avLst/>
          </a:prstGeom>
          <a:noFill/>
          <a:ln w="88900">
            <a:solidFill>
              <a:srgbClr val="FF0000"/>
            </a:solidFill>
            <a:miter lim="800000"/>
            <a:headEnd/>
            <a:tailEnd/>
          </a:ln>
        </p:spPr>
        <p:txBody>
          <a:bodyPr wrap="none" anchor="ctr"/>
          <a:lstStyle/>
          <a:p>
            <a:endParaRPr lang="it-IT"/>
          </a:p>
        </p:txBody>
      </p:sp>
      <p:grpSp>
        <p:nvGrpSpPr>
          <p:cNvPr id="2" name="Group 8"/>
          <p:cNvGrpSpPr>
            <a:grpSpLocks/>
          </p:cNvGrpSpPr>
          <p:nvPr/>
        </p:nvGrpSpPr>
        <p:grpSpPr bwMode="auto">
          <a:xfrm>
            <a:off x="0" y="5943600"/>
            <a:ext cx="5718175" cy="696913"/>
            <a:chOff x="488" y="1145"/>
            <a:chExt cx="3602" cy="439"/>
          </a:xfrm>
        </p:grpSpPr>
        <p:sp>
          <p:nvSpPr>
            <p:cNvPr id="378921" name="AutoShape 9"/>
            <p:cNvSpPr>
              <a:spLocks noChangeArrowheads="1"/>
            </p:cNvSpPr>
            <p:nvPr/>
          </p:nvSpPr>
          <p:spPr bwMode="auto">
            <a:xfrm>
              <a:off x="805" y="1145"/>
              <a:ext cx="2974" cy="439"/>
            </a:xfrm>
            <a:prstGeom prst="roundRect">
              <a:avLst>
                <a:gd name="adj" fmla="val 227"/>
              </a:avLst>
            </a:prstGeom>
            <a:noFill/>
            <a:ln w="9525">
              <a:noFill/>
              <a:round/>
              <a:headEnd/>
              <a:tailEnd/>
            </a:ln>
          </p:spPr>
          <p:txBody>
            <a:bodyPr wrap="none" anchor="ctr"/>
            <a:lstStyle/>
            <a:p>
              <a:endParaRPr lang="it-IT"/>
            </a:p>
          </p:txBody>
        </p:sp>
        <p:grpSp>
          <p:nvGrpSpPr>
            <p:cNvPr id="378922" name="Group 10"/>
            <p:cNvGrpSpPr>
              <a:grpSpLocks/>
            </p:cNvGrpSpPr>
            <p:nvPr/>
          </p:nvGrpSpPr>
          <p:grpSpPr bwMode="auto">
            <a:xfrm>
              <a:off x="488" y="1145"/>
              <a:ext cx="3602" cy="436"/>
              <a:chOff x="488" y="1145"/>
              <a:chExt cx="3602" cy="436"/>
            </a:xfrm>
          </p:grpSpPr>
          <p:sp>
            <p:nvSpPr>
              <p:cNvPr id="378923" name="AutoShape 11"/>
              <p:cNvSpPr>
                <a:spLocks noChangeArrowheads="1"/>
              </p:cNvSpPr>
              <p:nvPr/>
            </p:nvSpPr>
            <p:spPr bwMode="auto">
              <a:xfrm>
                <a:off x="805" y="1145"/>
                <a:ext cx="2971" cy="436"/>
              </a:xfrm>
              <a:prstGeom prst="roundRect">
                <a:avLst>
                  <a:gd name="adj" fmla="val 227"/>
                </a:avLst>
              </a:prstGeom>
              <a:noFill/>
              <a:ln w="9525">
                <a:noFill/>
                <a:round/>
                <a:headEnd/>
                <a:tailEnd/>
              </a:ln>
            </p:spPr>
            <p:txBody>
              <a:bodyPr wrap="none" anchor="ctr"/>
              <a:lstStyle/>
              <a:p>
                <a:endParaRPr lang="it-IT"/>
              </a:p>
            </p:txBody>
          </p:sp>
          <p:grpSp>
            <p:nvGrpSpPr>
              <p:cNvPr id="378924" name="Group 12"/>
              <p:cNvGrpSpPr>
                <a:grpSpLocks/>
              </p:cNvGrpSpPr>
              <p:nvPr/>
            </p:nvGrpSpPr>
            <p:grpSpPr bwMode="auto">
              <a:xfrm>
                <a:off x="488" y="1145"/>
                <a:ext cx="3602" cy="434"/>
                <a:chOff x="488" y="1145"/>
                <a:chExt cx="3602" cy="434"/>
              </a:xfrm>
            </p:grpSpPr>
            <p:sp>
              <p:nvSpPr>
                <p:cNvPr id="378925" name="AutoShape 13"/>
                <p:cNvSpPr>
                  <a:spLocks noChangeArrowheads="1"/>
                </p:cNvSpPr>
                <p:nvPr/>
              </p:nvSpPr>
              <p:spPr bwMode="auto">
                <a:xfrm>
                  <a:off x="806" y="1145"/>
                  <a:ext cx="2968" cy="434"/>
                </a:xfrm>
                <a:prstGeom prst="roundRect">
                  <a:avLst>
                    <a:gd name="adj" fmla="val 227"/>
                  </a:avLst>
                </a:prstGeom>
                <a:noFill/>
                <a:ln w="9525">
                  <a:noFill/>
                  <a:round/>
                  <a:headEnd/>
                  <a:tailEnd/>
                </a:ln>
              </p:spPr>
              <p:txBody>
                <a:bodyPr wrap="none" anchor="ctr"/>
                <a:lstStyle/>
                <a:p>
                  <a:endParaRPr lang="it-IT"/>
                </a:p>
              </p:txBody>
            </p:sp>
            <p:grpSp>
              <p:nvGrpSpPr>
                <p:cNvPr id="378926" name="Group 14"/>
                <p:cNvGrpSpPr>
                  <a:grpSpLocks/>
                </p:cNvGrpSpPr>
                <p:nvPr/>
              </p:nvGrpSpPr>
              <p:grpSpPr bwMode="auto">
                <a:xfrm>
                  <a:off x="488" y="1145"/>
                  <a:ext cx="3602" cy="433"/>
                  <a:chOff x="488" y="1145"/>
                  <a:chExt cx="3602" cy="433"/>
                </a:xfrm>
              </p:grpSpPr>
              <p:sp>
                <p:nvSpPr>
                  <p:cNvPr id="378927" name="AutoShape 15"/>
                  <p:cNvSpPr>
                    <a:spLocks noChangeArrowheads="1"/>
                  </p:cNvSpPr>
                  <p:nvPr/>
                </p:nvSpPr>
                <p:spPr bwMode="auto">
                  <a:xfrm>
                    <a:off x="806" y="1145"/>
                    <a:ext cx="2967" cy="433"/>
                  </a:xfrm>
                  <a:prstGeom prst="roundRect">
                    <a:avLst>
                      <a:gd name="adj" fmla="val 231"/>
                    </a:avLst>
                  </a:prstGeom>
                  <a:noFill/>
                  <a:ln w="9525">
                    <a:noFill/>
                    <a:round/>
                    <a:headEnd/>
                    <a:tailEnd/>
                  </a:ln>
                </p:spPr>
                <p:txBody>
                  <a:bodyPr wrap="none" anchor="ctr"/>
                  <a:lstStyle/>
                  <a:p>
                    <a:endParaRPr lang="it-IT"/>
                  </a:p>
                </p:txBody>
              </p:sp>
              <p:grpSp>
                <p:nvGrpSpPr>
                  <p:cNvPr id="378928" name="Group 16"/>
                  <p:cNvGrpSpPr>
                    <a:grpSpLocks/>
                  </p:cNvGrpSpPr>
                  <p:nvPr/>
                </p:nvGrpSpPr>
                <p:grpSpPr bwMode="auto">
                  <a:xfrm>
                    <a:off x="488" y="1145"/>
                    <a:ext cx="3602" cy="433"/>
                    <a:chOff x="488" y="1145"/>
                    <a:chExt cx="3602" cy="433"/>
                  </a:xfrm>
                </p:grpSpPr>
                <p:sp>
                  <p:nvSpPr>
                    <p:cNvPr id="378929" name="AutoShape 17"/>
                    <p:cNvSpPr>
                      <a:spLocks noChangeArrowheads="1"/>
                    </p:cNvSpPr>
                    <p:nvPr/>
                  </p:nvSpPr>
                  <p:spPr bwMode="auto">
                    <a:xfrm>
                      <a:off x="806" y="1145"/>
                      <a:ext cx="2967" cy="433"/>
                    </a:xfrm>
                    <a:prstGeom prst="roundRect">
                      <a:avLst>
                        <a:gd name="adj" fmla="val 231"/>
                      </a:avLst>
                    </a:prstGeom>
                    <a:noFill/>
                    <a:ln w="9525">
                      <a:noFill/>
                      <a:round/>
                      <a:headEnd/>
                      <a:tailEnd/>
                    </a:ln>
                  </p:spPr>
                  <p:txBody>
                    <a:bodyPr wrap="none" anchor="ctr"/>
                    <a:lstStyle/>
                    <a:p>
                      <a:endParaRPr lang="it-IT"/>
                    </a:p>
                  </p:txBody>
                </p:sp>
                <p:sp>
                  <p:nvSpPr>
                    <p:cNvPr id="378930" name="AutoShape 18"/>
                    <p:cNvSpPr>
                      <a:spLocks noChangeArrowheads="1"/>
                    </p:cNvSpPr>
                    <p:nvPr/>
                  </p:nvSpPr>
                  <p:spPr bwMode="auto">
                    <a:xfrm>
                      <a:off x="488" y="1145"/>
                      <a:ext cx="3602" cy="290"/>
                    </a:xfrm>
                    <a:prstGeom prst="roundRect">
                      <a:avLst>
                        <a:gd name="adj" fmla="val 231"/>
                      </a:avLst>
                    </a:prstGeom>
                    <a:noFill/>
                    <a:ln w="9525">
                      <a:noFill/>
                      <a:round/>
                      <a:headEnd/>
                      <a:tailEnd/>
                    </a:ln>
                  </p:spPr>
                  <p:txBody>
                    <a:bodyPr wrap="none" lIns="90000" tIns="46800" rIns="90000" bIns="46800">
                      <a:spAutoFit/>
                    </a:bodyPr>
                    <a:lstStyle/>
                    <a:p>
                      <a:pPr algn="ctr">
                        <a:buClr>
                          <a:srgbClr val="FF3300"/>
                        </a:buClr>
                        <a:buSzPct val="100000"/>
                        <a:buFont typeface="Verdana" pitchFamily="34"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solidFill>
                            <a:srgbClr val="FF3300"/>
                          </a:solidFill>
                          <a:latin typeface="Verdana" pitchFamily="34" charset="0"/>
                          <a:cs typeface="Times New Roman" pitchFamily="18" charset="0"/>
                        </a:rPr>
                        <a:t>   </a:t>
                      </a:r>
                      <a:r>
                        <a:rPr lang="it-IT" b="1">
                          <a:solidFill>
                            <a:srgbClr val="FF3300"/>
                          </a:solidFill>
                          <a:latin typeface="Verdana" pitchFamily="34" charset="0"/>
                          <a:cs typeface="Times New Roman" pitchFamily="18" charset="0"/>
                        </a:rPr>
                        <a:t>Disturbo d’ansia generalizzata</a:t>
                      </a:r>
                      <a:endParaRPr lang="en-GB" b="1">
                        <a:solidFill>
                          <a:srgbClr val="FF3300"/>
                        </a:solidFill>
                        <a:latin typeface="Verdana" pitchFamily="34" charset="0"/>
                        <a:cs typeface="Times New Roman" pitchFamily="18" charset="0"/>
                      </a:endParaRPr>
                    </a:p>
                  </p:txBody>
                </p:sp>
              </p:grpSp>
            </p:grpSp>
          </p:grpSp>
        </p:grpSp>
      </p:grpSp>
      <p:grpSp>
        <p:nvGrpSpPr>
          <p:cNvPr id="7" name="Group 19"/>
          <p:cNvGrpSpPr>
            <a:grpSpLocks/>
          </p:cNvGrpSpPr>
          <p:nvPr/>
        </p:nvGrpSpPr>
        <p:grpSpPr bwMode="auto">
          <a:xfrm>
            <a:off x="-533400" y="2590800"/>
            <a:ext cx="4721225" cy="696913"/>
            <a:chOff x="805" y="1145"/>
            <a:chExt cx="2974" cy="439"/>
          </a:xfrm>
        </p:grpSpPr>
        <p:sp>
          <p:nvSpPr>
            <p:cNvPr id="378911" name="AutoShape 20"/>
            <p:cNvSpPr>
              <a:spLocks noChangeArrowheads="1"/>
            </p:cNvSpPr>
            <p:nvPr/>
          </p:nvSpPr>
          <p:spPr bwMode="auto">
            <a:xfrm>
              <a:off x="805" y="1145"/>
              <a:ext cx="2974" cy="439"/>
            </a:xfrm>
            <a:prstGeom prst="roundRect">
              <a:avLst>
                <a:gd name="adj" fmla="val 227"/>
              </a:avLst>
            </a:prstGeom>
            <a:noFill/>
            <a:ln w="9525">
              <a:noFill/>
              <a:round/>
              <a:headEnd/>
              <a:tailEnd/>
            </a:ln>
          </p:spPr>
          <p:txBody>
            <a:bodyPr wrap="none" anchor="ctr"/>
            <a:lstStyle/>
            <a:p>
              <a:endParaRPr lang="it-IT"/>
            </a:p>
          </p:txBody>
        </p:sp>
        <p:grpSp>
          <p:nvGrpSpPr>
            <p:cNvPr id="378912" name="Group 21"/>
            <p:cNvGrpSpPr>
              <a:grpSpLocks/>
            </p:cNvGrpSpPr>
            <p:nvPr/>
          </p:nvGrpSpPr>
          <p:grpSpPr bwMode="auto">
            <a:xfrm>
              <a:off x="805" y="1145"/>
              <a:ext cx="2971" cy="436"/>
              <a:chOff x="805" y="1145"/>
              <a:chExt cx="2971" cy="436"/>
            </a:xfrm>
          </p:grpSpPr>
          <p:sp>
            <p:nvSpPr>
              <p:cNvPr id="378913" name="AutoShape 22"/>
              <p:cNvSpPr>
                <a:spLocks noChangeArrowheads="1"/>
              </p:cNvSpPr>
              <p:nvPr/>
            </p:nvSpPr>
            <p:spPr bwMode="auto">
              <a:xfrm>
                <a:off x="805" y="1145"/>
                <a:ext cx="2971" cy="436"/>
              </a:xfrm>
              <a:prstGeom prst="roundRect">
                <a:avLst>
                  <a:gd name="adj" fmla="val 227"/>
                </a:avLst>
              </a:prstGeom>
              <a:noFill/>
              <a:ln w="9525">
                <a:noFill/>
                <a:round/>
                <a:headEnd/>
                <a:tailEnd/>
              </a:ln>
            </p:spPr>
            <p:txBody>
              <a:bodyPr wrap="none" anchor="ctr"/>
              <a:lstStyle/>
              <a:p>
                <a:endParaRPr lang="it-IT"/>
              </a:p>
            </p:txBody>
          </p:sp>
          <p:grpSp>
            <p:nvGrpSpPr>
              <p:cNvPr id="378914" name="Group 23"/>
              <p:cNvGrpSpPr>
                <a:grpSpLocks/>
              </p:cNvGrpSpPr>
              <p:nvPr/>
            </p:nvGrpSpPr>
            <p:grpSpPr bwMode="auto">
              <a:xfrm>
                <a:off x="806" y="1145"/>
                <a:ext cx="2968" cy="434"/>
                <a:chOff x="806" y="1145"/>
                <a:chExt cx="2968" cy="434"/>
              </a:xfrm>
            </p:grpSpPr>
            <p:sp>
              <p:nvSpPr>
                <p:cNvPr id="378915" name="AutoShape 24"/>
                <p:cNvSpPr>
                  <a:spLocks noChangeArrowheads="1"/>
                </p:cNvSpPr>
                <p:nvPr/>
              </p:nvSpPr>
              <p:spPr bwMode="auto">
                <a:xfrm>
                  <a:off x="806" y="1145"/>
                  <a:ext cx="2968" cy="434"/>
                </a:xfrm>
                <a:prstGeom prst="roundRect">
                  <a:avLst>
                    <a:gd name="adj" fmla="val 227"/>
                  </a:avLst>
                </a:prstGeom>
                <a:noFill/>
                <a:ln w="9525">
                  <a:noFill/>
                  <a:round/>
                  <a:headEnd/>
                  <a:tailEnd/>
                </a:ln>
              </p:spPr>
              <p:txBody>
                <a:bodyPr wrap="none" anchor="ctr"/>
                <a:lstStyle/>
                <a:p>
                  <a:endParaRPr lang="it-IT"/>
                </a:p>
              </p:txBody>
            </p:sp>
            <p:grpSp>
              <p:nvGrpSpPr>
                <p:cNvPr id="378916" name="Group 25"/>
                <p:cNvGrpSpPr>
                  <a:grpSpLocks/>
                </p:cNvGrpSpPr>
                <p:nvPr/>
              </p:nvGrpSpPr>
              <p:grpSpPr bwMode="auto">
                <a:xfrm>
                  <a:off x="806" y="1145"/>
                  <a:ext cx="2967" cy="433"/>
                  <a:chOff x="806" y="1145"/>
                  <a:chExt cx="2967" cy="433"/>
                </a:xfrm>
              </p:grpSpPr>
              <p:sp>
                <p:nvSpPr>
                  <p:cNvPr id="378917" name="AutoShape 26"/>
                  <p:cNvSpPr>
                    <a:spLocks noChangeArrowheads="1"/>
                  </p:cNvSpPr>
                  <p:nvPr/>
                </p:nvSpPr>
                <p:spPr bwMode="auto">
                  <a:xfrm>
                    <a:off x="806" y="1145"/>
                    <a:ext cx="2967" cy="433"/>
                  </a:xfrm>
                  <a:prstGeom prst="roundRect">
                    <a:avLst>
                      <a:gd name="adj" fmla="val 231"/>
                    </a:avLst>
                  </a:prstGeom>
                  <a:noFill/>
                  <a:ln w="9525">
                    <a:noFill/>
                    <a:round/>
                    <a:headEnd/>
                    <a:tailEnd/>
                  </a:ln>
                </p:spPr>
                <p:txBody>
                  <a:bodyPr wrap="none" anchor="ctr"/>
                  <a:lstStyle/>
                  <a:p>
                    <a:endParaRPr lang="it-IT"/>
                  </a:p>
                </p:txBody>
              </p:sp>
              <p:grpSp>
                <p:nvGrpSpPr>
                  <p:cNvPr id="378918" name="Group 27"/>
                  <p:cNvGrpSpPr>
                    <a:grpSpLocks/>
                  </p:cNvGrpSpPr>
                  <p:nvPr/>
                </p:nvGrpSpPr>
                <p:grpSpPr bwMode="auto">
                  <a:xfrm>
                    <a:off x="806" y="1145"/>
                    <a:ext cx="2967" cy="433"/>
                    <a:chOff x="806" y="1145"/>
                    <a:chExt cx="2967" cy="433"/>
                  </a:xfrm>
                </p:grpSpPr>
                <p:sp>
                  <p:nvSpPr>
                    <p:cNvPr id="378919" name="AutoShape 28"/>
                    <p:cNvSpPr>
                      <a:spLocks noChangeArrowheads="1"/>
                    </p:cNvSpPr>
                    <p:nvPr/>
                  </p:nvSpPr>
                  <p:spPr bwMode="auto">
                    <a:xfrm>
                      <a:off x="806" y="1145"/>
                      <a:ext cx="2967" cy="433"/>
                    </a:xfrm>
                    <a:prstGeom prst="roundRect">
                      <a:avLst>
                        <a:gd name="adj" fmla="val 231"/>
                      </a:avLst>
                    </a:prstGeom>
                    <a:noFill/>
                    <a:ln w="9525">
                      <a:noFill/>
                      <a:round/>
                      <a:headEnd/>
                      <a:tailEnd/>
                    </a:ln>
                  </p:spPr>
                  <p:txBody>
                    <a:bodyPr wrap="none" anchor="ctr"/>
                    <a:lstStyle/>
                    <a:p>
                      <a:endParaRPr lang="it-IT"/>
                    </a:p>
                  </p:txBody>
                </p:sp>
                <p:sp>
                  <p:nvSpPr>
                    <p:cNvPr id="378920" name="AutoShape 29"/>
                    <p:cNvSpPr>
                      <a:spLocks noChangeArrowheads="1"/>
                    </p:cNvSpPr>
                    <p:nvPr/>
                  </p:nvSpPr>
                  <p:spPr bwMode="auto">
                    <a:xfrm>
                      <a:off x="1426" y="1145"/>
                      <a:ext cx="1718" cy="290"/>
                    </a:xfrm>
                    <a:prstGeom prst="roundRect">
                      <a:avLst>
                        <a:gd name="adj" fmla="val 231"/>
                      </a:avLst>
                    </a:prstGeom>
                    <a:noFill/>
                    <a:ln w="9525">
                      <a:noFill/>
                      <a:round/>
                      <a:headEnd/>
                      <a:tailEnd/>
                    </a:ln>
                  </p:spPr>
                  <p:txBody>
                    <a:bodyPr wrap="none" lIns="90000" tIns="46800" rIns="90000" bIns="46800">
                      <a:spAutoFit/>
                    </a:bodyPr>
                    <a:lstStyle/>
                    <a:p>
                      <a:pPr algn="ctr">
                        <a:buClr>
                          <a:srgbClr val="FF3300"/>
                        </a:buClr>
                        <a:buSzPct val="100000"/>
                        <a:buFont typeface="Verdana" pitchFamily="34"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solidFill>
                            <a:srgbClr val="FF3300"/>
                          </a:solidFill>
                          <a:latin typeface="Verdana" pitchFamily="34" charset="0"/>
                          <a:cs typeface="Times New Roman" pitchFamily="18" charset="0"/>
                        </a:rPr>
                        <a:t>   </a:t>
                      </a:r>
                      <a:r>
                        <a:rPr lang="it-IT" b="1">
                          <a:solidFill>
                            <a:srgbClr val="FF3300"/>
                          </a:solidFill>
                          <a:latin typeface="Verdana" pitchFamily="34" charset="0"/>
                          <a:cs typeface="Times New Roman" pitchFamily="18" charset="0"/>
                        </a:rPr>
                        <a:t>Fobia sociale</a:t>
                      </a:r>
                      <a:endParaRPr lang="en-GB" b="1">
                        <a:solidFill>
                          <a:srgbClr val="FF3300"/>
                        </a:solidFill>
                        <a:latin typeface="Verdana" pitchFamily="34" charset="0"/>
                        <a:cs typeface="Times New Roman" pitchFamily="18" charset="0"/>
                      </a:endParaRPr>
                    </a:p>
                  </p:txBody>
                </p:sp>
              </p:grpSp>
            </p:grpSp>
          </p:grpSp>
        </p:grpSp>
      </p:grpSp>
      <p:grpSp>
        <p:nvGrpSpPr>
          <p:cNvPr id="12" name="Group 30"/>
          <p:cNvGrpSpPr>
            <a:grpSpLocks/>
          </p:cNvGrpSpPr>
          <p:nvPr/>
        </p:nvGrpSpPr>
        <p:grpSpPr bwMode="auto">
          <a:xfrm>
            <a:off x="3276600" y="4495800"/>
            <a:ext cx="4721225" cy="696913"/>
            <a:chOff x="805" y="1145"/>
            <a:chExt cx="2974" cy="439"/>
          </a:xfrm>
        </p:grpSpPr>
        <p:sp>
          <p:nvSpPr>
            <p:cNvPr id="378901" name="AutoShape 31"/>
            <p:cNvSpPr>
              <a:spLocks noChangeArrowheads="1"/>
            </p:cNvSpPr>
            <p:nvPr/>
          </p:nvSpPr>
          <p:spPr bwMode="auto">
            <a:xfrm>
              <a:off x="805" y="1145"/>
              <a:ext cx="2974" cy="439"/>
            </a:xfrm>
            <a:prstGeom prst="roundRect">
              <a:avLst>
                <a:gd name="adj" fmla="val 227"/>
              </a:avLst>
            </a:prstGeom>
            <a:noFill/>
            <a:ln w="9525">
              <a:noFill/>
              <a:round/>
              <a:headEnd/>
              <a:tailEnd/>
            </a:ln>
          </p:spPr>
          <p:txBody>
            <a:bodyPr wrap="none" anchor="ctr"/>
            <a:lstStyle/>
            <a:p>
              <a:endParaRPr lang="it-IT"/>
            </a:p>
          </p:txBody>
        </p:sp>
        <p:grpSp>
          <p:nvGrpSpPr>
            <p:cNvPr id="378902" name="Group 32"/>
            <p:cNvGrpSpPr>
              <a:grpSpLocks/>
            </p:cNvGrpSpPr>
            <p:nvPr/>
          </p:nvGrpSpPr>
          <p:grpSpPr bwMode="auto">
            <a:xfrm>
              <a:off x="805" y="1145"/>
              <a:ext cx="2971" cy="436"/>
              <a:chOff x="805" y="1145"/>
              <a:chExt cx="2971" cy="436"/>
            </a:xfrm>
          </p:grpSpPr>
          <p:sp>
            <p:nvSpPr>
              <p:cNvPr id="378903" name="AutoShape 33"/>
              <p:cNvSpPr>
                <a:spLocks noChangeArrowheads="1"/>
              </p:cNvSpPr>
              <p:nvPr/>
            </p:nvSpPr>
            <p:spPr bwMode="auto">
              <a:xfrm>
                <a:off x="805" y="1145"/>
                <a:ext cx="2971" cy="436"/>
              </a:xfrm>
              <a:prstGeom prst="roundRect">
                <a:avLst>
                  <a:gd name="adj" fmla="val 227"/>
                </a:avLst>
              </a:prstGeom>
              <a:noFill/>
              <a:ln w="9525">
                <a:noFill/>
                <a:round/>
                <a:headEnd/>
                <a:tailEnd/>
              </a:ln>
            </p:spPr>
            <p:txBody>
              <a:bodyPr wrap="none" anchor="ctr"/>
              <a:lstStyle/>
              <a:p>
                <a:endParaRPr lang="it-IT"/>
              </a:p>
            </p:txBody>
          </p:sp>
          <p:grpSp>
            <p:nvGrpSpPr>
              <p:cNvPr id="378904" name="Group 34"/>
              <p:cNvGrpSpPr>
                <a:grpSpLocks/>
              </p:cNvGrpSpPr>
              <p:nvPr/>
            </p:nvGrpSpPr>
            <p:grpSpPr bwMode="auto">
              <a:xfrm>
                <a:off x="806" y="1145"/>
                <a:ext cx="2968" cy="434"/>
                <a:chOff x="806" y="1145"/>
                <a:chExt cx="2968" cy="434"/>
              </a:xfrm>
            </p:grpSpPr>
            <p:sp>
              <p:nvSpPr>
                <p:cNvPr id="378905" name="AutoShape 35"/>
                <p:cNvSpPr>
                  <a:spLocks noChangeArrowheads="1"/>
                </p:cNvSpPr>
                <p:nvPr/>
              </p:nvSpPr>
              <p:spPr bwMode="auto">
                <a:xfrm>
                  <a:off x="806" y="1145"/>
                  <a:ext cx="2968" cy="434"/>
                </a:xfrm>
                <a:prstGeom prst="roundRect">
                  <a:avLst>
                    <a:gd name="adj" fmla="val 227"/>
                  </a:avLst>
                </a:prstGeom>
                <a:noFill/>
                <a:ln w="9525">
                  <a:noFill/>
                  <a:round/>
                  <a:headEnd/>
                  <a:tailEnd/>
                </a:ln>
              </p:spPr>
              <p:txBody>
                <a:bodyPr wrap="none" anchor="ctr"/>
                <a:lstStyle/>
                <a:p>
                  <a:endParaRPr lang="it-IT"/>
                </a:p>
              </p:txBody>
            </p:sp>
            <p:grpSp>
              <p:nvGrpSpPr>
                <p:cNvPr id="378906" name="Group 36"/>
                <p:cNvGrpSpPr>
                  <a:grpSpLocks/>
                </p:cNvGrpSpPr>
                <p:nvPr/>
              </p:nvGrpSpPr>
              <p:grpSpPr bwMode="auto">
                <a:xfrm>
                  <a:off x="806" y="1145"/>
                  <a:ext cx="2967" cy="433"/>
                  <a:chOff x="806" y="1145"/>
                  <a:chExt cx="2967" cy="433"/>
                </a:xfrm>
              </p:grpSpPr>
              <p:sp>
                <p:nvSpPr>
                  <p:cNvPr id="378907" name="AutoShape 37"/>
                  <p:cNvSpPr>
                    <a:spLocks noChangeArrowheads="1"/>
                  </p:cNvSpPr>
                  <p:nvPr/>
                </p:nvSpPr>
                <p:spPr bwMode="auto">
                  <a:xfrm>
                    <a:off x="806" y="1145"/>
                    <a:ext cx="2967" cy="433"/>
                  </a:xfrm>
                  <a:prstGeom prst="roundRect">
                    <a:avLst>
                      <a:gd name="adj" fmla="val 231"/>
                    </a:avLst>
                  </a:prstGeom>
                  <a:noFill/>
                  <a:ln w="9525">
                    <a:noFill/>
                    <a:round/>
                    <a:headEnd/>
                    <a:tailEnd/>
                  </a:ln>
                </p:spPr>
                <p:txBody>
                  <a:bodyPr wrap="none" anchor="ctr"/>
                  <a:lstStyle/>
                  <a:p>
                    <a:endParaRPr lang="it-IT"/>
                  </a:p>
                </p:txBody>
              </p:sp>
              <p:grpSp>
                <p:nvGrpSpPr>
                  <p:cNvPr id="378908" name="Group 38"/>
                  <p:cNvGrpSpPr>
                    <a:grpSpLocks/>
                  </p:cNvGrpSpPr>
                  <p:nvPr/>
                </p:nvGrpSpPr>
                <p:grpSpPr bwMode="auto">
                  <a:xfrm>
                    <a:off x="806" y="1145"/>
                    <a:ext cx="2967" cy="433"/>
                    <a:chOff x="806" y="1145"/>
                    <a:chExt cx="2967" cy="433"/>
                  </a:xfrm>
                </p:grpSpPr>
                <p:sp>
                  <p:nvSpPr>
                    <p:cNvPr id="378909" name="AutoShape 39"/>
                    <p:cNvSpPr>
                      <a:spLocks noChangeArrowheads="1"/>
                    </p:cNvSpPr>
                    <p:nvPr/>
                  </p:nvSpPr>
                  <p:spPr bwMode="auto">
                    <a:xfrm>
                      <a:off x="806" y="1145"/>
                      <a:ext cx="2967" cy="433"/>
                    </a:xfrm>
                    <a:prstGeom prst="roundRect">
                      <a:avLst>
                        <a:gd name="adj" fmla="val 231"/>
                      </a:avLst>
                    </a:prstGeom>
                    <a:noFill/>
                    <a:ln w="9525">
                      <a:noFill/>
                      <a:round/>
                      <a:headEnd/>
                      <a:tailEnd/>
                    </a:ln>
                  </p:spPr>
                  <p:txBody>
                    <a:bodyPr wrap="none" anchor="ctr"/>
                    <a:lstStyle/>
                    <a:p>
                      <a:endParaRPr lang="it-IT"/>
                    </a:p>
                  </p:txBody>
                </p:sp>
                <p:sp>
                  <p:nvSpPr>
                    <p:cNvPr id="378910" name="AutoShape 40"/>
                    <p:cNvSpPr>
                      <a:spLocks noChangeArrowheads="1"/>
                    </p:cNvSpPr>
                    <p:nvPr/>
                  </p:nvSpPr>
                  <p:spPr bwMode="auto">
                    <a:xfrm>
                      <a:off x="1113" y="1145"/>
                      <a:ext cx="2348" cy="290"/>
                    </a:xfrm>
                    <a:prstGeom prst="roundRect">
                      <a:avLst>
                        <a:gd name="adj" fmla="val 231"/>
                      </a:avLst>
                    </a:prstGeom>
                    <a:noFill/>
                    <a:ln w="9525">
                      <a:noFill/>
                      <a:round/>
                      <a:headEnd/>
                      <a:tailEnd/>
                    </a:ln>
                  </p:spPr>
                  <p:txBody>
                    <a:bodyPr wrap="none" lIns="90000" tIns="46800" rIns="90000" bIns="46800">
                      <a:spAutoFit/>
                    </a:bodyPr>
                    <a:lstStyle/>
                    <a:p>
                      <a:pPr algn="ctr">
                        <a:buClr>
                          <a:srgbClr val="FF3300"/>
                        </a:buClr>
                        <a:buSzPct val="100000"/>
                        <a:buFont typeface="Verdana" pitchFamily="34"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solidFill>
                            <a:srgbClr val="FF3300"/>
                          </a:solidFill>
                          <a:latin typeface="Verdana" pitchFamily="34" charset="0"/>
                          <a:cs typeface="Times New Roman" pitchFamily="18" charset="0"/>
                        </a:rPr>
                        <a:t>   </a:t>
                      </a:r>
                      <a:r>
                        <a:rPr lang="it-IT" b="1">
                          <a:solidFill>
                            <a:srgbClr val="FF3300"/>
                          </a:solidFill>
                          <a:latin typeface="Verdana" pitchFamily="34" charset="0"/>
                          <a:cs typeface="Times New Roman" pitchFamily="18" charset="0"/>
                        </a:rPr>
                        <a:t>Disturbo da panico</a:t>
                      </a:r>
                      <a:endParaRPr lang="en-GB" b="1">
                        <a:solidFill>
                          <a:srgbClr val="FF3300"/>
                        </a:solidFill>
                        <a:latin typeface="Verdana" pitchFamily="34" charset="0"/>
                        <a:cs typeface="Times New Roman" pitchFamily="18" charset="0"/>
                      </a:endParaRPr>
                    </a:p>
                  </p:txBody>
                </p:sp>
              </p:grpSp>
            </p:grpSp>
          </p:grpSp>
        </p:grpSp>
      </p:grpSp>
      <p:grpSp>
        <p:nvGrpSpPr>
          <p:cNvPr id="17" name="Group 41"/>
          <p:cNvGrpSpPr>
            <a:grpSpLocks/>
          </p:cNvGrpSpPr>
          <p:nvPr/>
        </p:nvGrpSpPr>
        <p:grpSpPr bwMode="auto">
          <a:xfrm>
            <a:off x="3124200" y="3048000"/>
            <a:ext cx="4721225" cy="696913"/>
            <a:chOff x="805" y="1145"/>
            <a:chExt cx="2974" cy="439"/>
          </a:xfrm>
        </p:grpSpPr>
        <p:sp>
          <p:nvSpPr>
            <p:cNvPr id="378891" name="AutoShape 42"/>
            <p:cNvSpPr>
              <a:spLocks noChangeArrowheads="1"/>
            </p:cNvSpPr>
            <p:nvPr/>
          </p:nvSpPr>
          <p:spPr bwMode="auto">
            <a:xfrm>
              <a:off x="805" y="1145"/>
              <a:ext cx="2974" cy="439"/>
            </a:xfrm>
            <a:prstGeom prst="roundRect">
              <a:avLst>
                <a:gd name="adj" fmla="val 227"/>
              </a:avLst>
            </a:prstGeom>
            <a:noFill/>
            <a:ln w="9525">
              <a:noFill/>
              <a:round/>
              <a:headEnd/>
              <a:tailEnd/>
            </a:ln>
          </p:spPr>
          <p:txBody>
            <a:bodyPr wrap="none" anchor="ctr"/>
            <a:lstStyle/>
            <a:p>
              <a:endParaRPr lang="it-IT"/>
            </a:p>
          </p:txBody>
        </p:sp>
        <p:grpSp>
          <p:nvGrpSpPr>
            <p:cNvPr id="378892" name="Group 43"/>
            <p:cNvGrpSpPr>
              <a:grpSpLocks/>
            </p:cNvGrpSpPr>
            <p:nvPr/>
          </p:nvGrpSpPr>
          <p:grpSpPr bwMode="auto">
            <a:xfrm>
              <a:off x="805" y="1145"/>
              <a:ext cx="2971" cy="436"/>
              <a:chOff x="805" y="1145"/>
              <a:chExt cx="2971" cy="436"/>
            </a:xfrm>
          </p:grpSpPr>
          <p:sp>
            <p:nvSpPr>
              <p:cNvPr id="378893" name="AutoShape 44"/>
              <p:cNvSpPr>
                <a:spLocks noChangeArrowheads="1"/>
              </p:cNvSpPr>
              <p:nvPr/>
            </p:nvSpPr>
            <p:spPr bwMode="auto">
              <a:xfrm>
                <a:off x="805" y="1145"/>
                <a:ext cx="2971" cy="436"/>
              </a:xfrm>
              <a:prstGeom prst="roundRect">
                <a:avLst>
                  <a:gd name="adj" fmla="val 227"/>
                </a:avLst>
              </a:prstGeom>
              <a:noFill/>
              <a:ln w="9525">
                <a:noFill/>
                <a:round/>
                <a:headEnd/>
                <a:tailEnd/>
              </a:ln>
            </p:spPr>
            <p:txBody>
              <a:bodyPr wrap="none" anchor="ctr"/>
              <a:lstStyle/>
              <a:p>
                <a:endParaRPr lang="it-IT"/>
              </a:p>
            </p:txBody>
          </p:sp>
          <p:grpSp>
            <p:nvGrpSpPr>
              <p:cNvPr id="378894" name="Group 45"/>
              <p:cNvGrpSpPr>
                <a:grpSpLocks/>
              </p:cNvGrpSpPr>
              <p:nvPr/>
            </p:nvGrpSpPr>
            <p:grpSpPr bwMode="auto">
              <a:xfrm>
                <a:off x="806" y="1145"/>
                <a:ext cx="2968" cy="434"/>
                <a:chOff x="806" y="1145"/>
                <a:chExt cx="2968" cy="434"/>
              </a:xfrm>
            </p:grpSpPr>
            <p:sp>
              <p:nvSpPr>
                <p:cNvPr id="378895" name="AutoShape 46"/>
                <p:cNvSpPr>
                  <a:spLocks noChangeArrowheads="1"/>
                </p:cNvSpPr>
                <p:nvPr/>
              </p:nvSpPr>
              <p:spPr bwMode="auto">
                <a:xfrm>
                  <a:off x="806" y="1145"/>
                  <a:ext cx="2968" cy="434"/>
                </a:xfrm>
                <a:prstGeom prst="roundRect">
                  <a:avLst>
                    <a:gd name="adj" fmla="val 227"/>
                  </a:avLst>
                </a:prstGeom>
                <a:noFill/>
                <a:ln w="9525">
                  <a:noFill/>
                  <a:round/>
                  <a:headEnd/>
                  <a:tailEnd/>
                </a:ln>
              </p:spPr>
              <p:txBody>
                <a:bodyPr wrap="none" anchor="ctr"/>
                <a:lstStyle/>
                <a:p>
                  <a:endParaRPr lang="it-IT"/>
                </a:p>
              </p:txBody>
            </p:sp>
            <p:grpSp>
              <p:nvGrpSpPr>
                <p:cNvPr id="378896" name="Group 47"/>
                <p:cNvGrpSpPr>
                  <a:grpSpLocks/>
                </p:cNvGrpSpPr>
                <p:nvPr/>
              </p:nvGrpSpPr>
              <p:grpSpPr bwMode="auto">
                <a:xfrm>
                  <a:off x="806" y="1145"/>
                  <a:ext cx="2967" cy="433"/>
                  <a:chOff x="806" y="1145"/>
                  <a:chExt cx="2967" cy="433"/>
                </a:xfrm>
              </p:grpSpPr>
              <p:sp>
                <p:nvSpPr>
                  <p:cNvPr id="378897" name="AutoShape 48"/>
                  <p:cNvSpPr>
                    <a:spLocks noChangeArrowheads="1"/>
                  </p:cNvSpPr>
                  <p:nvPr/>
                </p:nvSpPr>
                <p:spPr bwMode="auto">
                  <a:xfrm>
                    <a:off x="806" y="1145"/>
                    <a:ext cx="2967" cy="433"/>
                  </a:xfrm>
                  <a:prstGeom prst="roundRect">
                    <a:avLst>
                      <a:gd name="adj" fmla="val 231"/>
                    </a:avLst>
                  </a:prstGeom>
                  <a:noFill/>
                  <a:ln w="9525">
                    <a:noFill/>
                    <a:round/>
                    <a:headEnd/>
                    <a:tailEnd/>
                  </a:ln>
                </p:spPr>
                <p:txBody>
                  <a:bodyPr wrap="none" anchor="ctr"/>
                  <a:lstStyle/>
                  <a:p>
                    <a:endParaRPr lang="it-IT"/>
                  </a:p>
                </p:txBody>
              </p:sp>
              <p:grpSp>
                <p:nvGrpSpPr>
                  <p:cNvPr id="378898" name="Group 49"/>
                  <p:cNvGrpSpPr>
                    <a:grpSpLocks/>
                  </p:cNvGrpSpPr>
                  <p:nvPr/>
                </p:nvGrpSpPr>
                <p:grpSpPr bwMode="auto">
                  <a:xfrm>
                    <a:off x="806" y="1145"/>
                    <a:ext cx="2967" cy="433"/>
                    <a:chOff x="806" y="1145"/>
                    <a:chExt cx="2967" cy="433"/>
                  </a:xfrm>
                </p:grpSpPr>
                <p:sp>
                  <p:nvSpPr>
                    <p:cNvPr id="378899" name="AutoShape 50"/>
                    <p:cNvSpPr>
                      <a:spLocks noChangeArrowheads="1"/>
                    </p:cNvSpPr>
                    <p:nvPr/>
                  </p:nvSpPr>
                  <p:spPr bwMode="auto">
                    <a:xfrm>
                      <a:off x="806" y="1145"/>
                      <a:ext cx="2967" cy="433"/>
                    </a:xfrm>
                    <a:prstGeom prst="roundRect">
                      <a:avLst>
                        <a:gd name="adj" fmla="val 231"/>
                      </a:avLst>
                    </a:prstGeom>
                    <a:noFill/>
                    <a:ln w="9525">
                      <a:noFill/>
                      <a:round/>
                      <a:headEnd/>
                      <a:tailEnd/>
                    </a:ln>
                  </p:spPr>
                  <p:txBody>
                    <a:bodyPr wrap="none" anchor="ctr"/>
                    <a:lstStyle/>
                    <a:p>
                      <a:endParaRPr lang="it-IT"/>
                    </a:p>
                  </p:txBody>
                </p:sp>
                <p:sp>
                  <p:nvSpPr>
                    <p:cNvPr id="378900" name="AutoShape 51"/>
                    <p:cNvSpPr>
                      <a:spLocks noChangeArrowheads="1"/>
                    </p:cNvSpPr>
                    <p:nvPr/>
                  </p:nvSpPr>
                  <p:spPr bwMode="auto">
                    <a:xfrm>
                      <a:off x="1536" y="1145"/>
                      <a:ext cx="1499" cy="290"/>
                    </a:xfrm>
                    <a:prstGeom prst="roundRect">
                      <a:avLst>
                        <a:gd name="adj" fmla="val 231"/>
                      </a:avLst>
                    </a:prstGeom>
                    <a:noFill/>
                    <a:ln w="9525">
                      <a:noFill/>
                      <a:round/>
                      <a:headEnd/>
                      <a:tailEnd/>
                    </a:ln>
                  </p:spPr>
                  <p:txBody>
                    <a:bodyPr wrap="none" lIns="90000" tIns="46800" rIns="90000" bIns="46800">
                      <a:spAutoFit/>
                    </a:bodyPr>
                    <a:lstStyle/>
                    <a:p>
                      <a:pPr algn="ctr">
                        <a:buClr>
                          <a:srgbClr val="FF3300"/>
                        </a:buClr>
                        <a:buSzPct val="100000"/>
                        <a:buFont typeface="Verdana" pitchFamily="34"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a:solidFill>
                            <a:srgbClr val="FF3300"/>
                          </a:solidFill>
                          <a:latin typeface="Verdana" pitchFamily="34" charset="0"/>
                          <a:cs typeface="Times New Roman" pitchFamily="18" charset="0"/>
                        </a:rPr>
                        <a:t>   </a:t>
                      </a:r>
                      <a:r>
                        <a:rPr lang="it-IT" b="1">
                          <a:solidFill>
                            <a:srgbClr val="FF3300"/>
                          </a:solidFill>
                          <a:latin typeface="Verdana" pitchFamily="34" charset="0"/>
                          <a:cs typeface="Times New Roman" pitchFamily="18" charset="0"/>
                        </a:rPr>
                        <a:t>Agorafobia</a:t>
                      </a:r>
                      <a:endParaRPr lang="en-GB" b="1">
                        <a:solidFill>
                          <a:srgbClr val="FF3300"/>
                        </a:solidFill>
                        <a:latin typeface="Verdana" pitchFamily="34" charset="0"/>
                        <a:cs typeface="Times New Roman" pitchFamily="18" charset="0"/>
                      </a:endParaRPr>
                    </a:p>
                  </p:txBody>
                </p:sp>
              </p:grpSp>
            </p:grpSp>
          </p:grpSp>
        </p:grpSp>
      </p:gr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0-#ppt_w/2"/>
                                          </p:val>
                                        </p:tav>
                                        <p:tav tm="100000">
                                          <p:val>
                                            <p:strVal val="#ppt_x"/>
                                          </p:val>
                                        </p:tav>
                                      </p:tavLst>
                                    </p:anim>
                                    <p:anim calcmode="lin" valueType="num">
                                      <p:cBhvr additive="base">
                                        <p:cTn id="13" dur="500" fill="hold"/>
                                        <p:tgtEl>
                                          <p:spTgt spid="7"/>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0-#ppt_w/2"/>
                                          </p:val>
                                        </p:tav>
                                        <p:tav tm="100000">
                                          <p:val>
                                            <p:strVal val="#ppt_x"/>
                                          </p:val>
                                        </p:tav>
                                      </p:tavLst>
                                    </p:anim>
                                    <p:anim calcmode="lin" valueType="num">
                                      <p:cBhvr additive="base">
                                        <p:cTn id="18" dur="500" fill="hold"/>
                                        <p:tgtEl>
                                          <p:spTgt spid="12"/>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additive="base">
                                        <p:cTn id="22" dur="500" fill="hold"/>
                                        <p:tgtEl>
                                          <p:spTgt spid="17"/>
                                        </p:tgtEl>
                                        <p:attrNameLst>
                                          <p:attrName>ppt_x</p:attrName>
                                        </p:attrNameLst>
                                      </p:cBhvr>
                                      <p:tavLst>
                                        <p:tav tm="0">
                                          <p:val>
                                            <p:strVal val="0-#ppt_w/2"/>
                                          </p:val>
                                        </p:tav>
                                        <p:tav tm="100000">
                                          <p:val>
                                            <p:strVal val="#ppt_x"/>
                                          </p:val>
                                        </p:tav>
                                      </p:tavLst>
                                    </p:anim>
                                    <p:anim calcmode="lin" valueType="num">
                                      <p:cBhvr additive="base">
                                        <p:cTn id="23"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1378" name="Oval 2"/>
          <p:cNvSpPr>
            <a:spLocks noChangeArrowheads="1"/>
          </p:cNvSpPr>
          <p:nvPr/>
        </p:nvSpPr>
        <p:spPr bwMode="auto">
          <a:xfrm>
            <a:off x="1547813" y="1557338"/>
            <a:ext cx="6224587" cy="3435350"/>
          </a:xfrm>
          <a:prstGeom prst="ellipse">
            <a:avLst/>
          </a:prstGeom>
          <a:solidFill>
            <a:srgbClr val="FFEFCF"/>
          </a:solidFill>
          <a:ln w="12700">
            <a:solidFill>
              <a:srgbClr val="993300"/>
            </a:solidFill>
            <a:round/>
            <a:headEnd type="none" w="sm" len="sm"/>
            <a:tailEnd type="none" w="sm" len="sm"/>
          </a:ln>
          <a:effectLst>
            <a:outerShdw dist="183162" dir="2021404" algn="ctr" rotWithShape="0">
              <a:srgbClr val="AF5F09">
                <a:alpha val="50000"/>
              </a:srgbClr>
            </a:outerShdw>
          </a:effectLst>
        </p:spPr>
        <p:txBody>
          <a:bodyPr wrap="none" anchor="ctr"/>
          <a:lstStyle/>
          <a:p>
            <a:pPr defTabSz="449263">
              <a:spcBef>
                <a:spcPts val="1200"/>
              </a:spcBef>
              <a:buClr>
                <a:srgbClr val="000000"/>
              </a:buClr>
              <a:buSzPct val="100000"/>
              <a:buFont typeface="Times New Roman" pitchFamily="16" charset="0"/>
              <a:buNone/>
              <a:defRPr/>
            </a:pPr>
            <a:endParaRPr lang="en-US">
              <a:solidFill>
                <a:srgbClr val="FFFFFF"/>
              </a:solidFill>
              <a:latin typeface="Arial Black" pitchFamily="32" charset="0"/>
              <a:cs typeface="Lucida Sans Unicode" charset="0"/>
            </a:endParaRPr>
          </a:p>
        </p:txBody>
      </p:sp>
      <p:sp>
        <p:nvSpPr>
          <p:cNvPr id="74755" name="Text Box 3"/>
          <p:cNvSpPr txBox="1">
            <a:spLocks noChangeArrowheads="1"/>
          </p:cNvSpPr>
          <p:nvPr/>
        </p:nvSpPr>
        <p:spPr bwMode="auto">
          <a:xfrm>
            <a:off x="2771775" y="2492375"/>
            <a:ext cx="3783013" cy="1422400"/>
          </a:xfrm>
          <a:prstGeom prst="rect">
            <a:avLst/>
          </a:prstGeom>
          <a:noFill/>
          <a:ln w="12700">
            <a:noFill/>
            <a:miter lim="800000"/>
            <a:headEnd type="none" w="sm" len="sm"/>
            <a:tailEnd type="none" w="sm" len="sm"/>
          </a:ln>
        </p:spPr>
        <p:txBody>
          <a:bodyPr>
            <a:spAutoFit/>
          </a:bodyPr>
          <a:lstStyle/>
          <a:p>
            <a:pPr algn="ctr" defTabSz="762000" eaLnBrk="0" hangingPunct="0">
              <a:lnSpc>
                <a:spcPct val="120000"/>
              </a:lnSpc>
              <a:spcBef>
                <a:spcPct val="50000"/>
              </a:spcBef>
              <a:buClr>
                <a:srgbClr val="000000"/>
              </a:buClr>
              <a:buSzPct val="100000"/>
              <a:buFont typeface="Times New Roman" pitchFamily="18" charset="0"/>
              <a:buNone/>
            </a:pPr>
            <a:r>
              <a:rPr lang="it-IT" sz="3600">
                <a:solidFill>
                  <a:srgbClr val="AF5F09"/>
                </a:solidFill>
                <a:latin typeface="Arial Black" pitchFamily="34" charset="0"/>
                <a:cs typeface="Lucida Sans Unicode" pitchFamily="34" charset="0"/>
              </a:rPr>
              <a:t>Disturbi dell’Umore</a:t>
            </a:r>
          </a:p>
        </p:txBody>
      </p:sp>
    </p:spTree>
  </p:cSld>
  <p:clrMapOvr>
    <a:masterClrMapping/>
  </p:clrMapOvr>
  <p:transition spd="med">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74755"/>
                                        </p:tgtEl>
                                        <p:attrNameLst>
                                          <p:attrName>style.visibility</p:attrName>
                                        </p:attrNameLst>
                                      </p:cBhvr>
                                      <p:to>
                                        <p:strVal val="visible"/>
                                      </p:to>
                                    </p:set>
                                    <p:animEffect transition="in" filter="dissolve">
                                      <p:cBhvr>
                                        <p:cTn id="7" dur="500"/>
                                        <p:tgtEl>
                                          <p:spTgt spid="747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5"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2739" name="Text Box 3"/>
          <p:cNvSpPr txBox="1">
            <a:spLocks noChangeArrowheads="1"/>
          </p:cNvSpPr>
          <p:nvPr/>
        </p:nvSpPr>
        <p:spPr bwMode="auto">
          <a:xfrm>
            <a:off x="827088" y="1989138"/>
            <a:ext cx="7777162" cy="4325937"/>
          </a:xfrm>
          <a:prstGeom prst="rect">
            <a:avLst/>
          </a:prstGeom>
          <a:noFill/>
          <a:ln w="9525">
            <a:noFill/>
            <a:miter lim="800000"/>
            <a:headEnd/>
            <a:tailEnd/>
          </a:ln>
        </p:spPr>
        <p:txBody>
          <a:bodyPr lIns="90000" tIns="46800" rIns="90000" bIns="46800">
            <a:spAutoFit/>
          </a:bodyPr>
          <a:lstStyle/>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La vita è piena di “Up” e “Down” emozionali</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Nessuno mantiene un umore costante: è caratteristica umana diventare allegro o triste nei diversi momenti della vita</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Dunque essere tristi è esperienza normale del vivere e ha una funzione adattativa; significa fermarsi, vedere cosa ci succede, per riorganizzare le difese</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Essere allegri consente di sfruttare meglio le occasioni favorevoli</a:t>
            </a:r>
          </a:p>
        </p:txBody>
      </p:sp>
      <p:sp>
        <p:nvSpPr>
          <p:cNvPr id="382978" name="Rectangle 7"/>
          <p:cNvSpPr>
            <a:spLocks noChangeArrowheads="1"/>
          </p:cNvSpPr>
          <p:nvPr/>
        </p:nvSpPr>
        <p:spPr bwMode="auto">
          <a:xfrm>
            <a:off x="0" y="457200"/>
            <a:ext cx="9144000" cy="914400"/>
          </a:xfrm>
          <a:prstGeom prst="rect">
            <a:avLst/>
          </a:prstGeom>
          <a:solidFill>
            <a:schemeClr val="bg1"/>
          </a:solidFill>
          <a:ln w="9525">
            <a:noFill/>
            <a:miter lim="800000"/>
            <a:headEnd/>
            <a:tailEnd/>
          </a:ln>
        </p:spPr>
        <p:txBody>
          <a:bodyPr wrap="none" anchor="ctr"/>
          <a:lstStyle/>
          <a:p>
            <a:endParaRPr lang="it-IT"/>
          </a:p>
        </p:txBody>
      </p:sp>
      <p:pic>
        <p:nvPicPr>
          <p:cNvPr id="382979" name="Picture 8" descr="faccine"/>
          <p:cNvPicPr>
            <a:picLocks noChangeAspect="1" noChangeArrowheads="1"/>
          </p:cNvPicPr>
          <p:nvPr/>
        </p:nvPicPr>
        <p:blipFill>
          <a:blip r:embed="rId3" cstate="print"/>
          <a:srcRect/>
          <a:stretch>
            <a:fillRect/>
          </a:stretch>
        </p:blipFill>
        <p:spPr bwMode="auto">
          <a:xfrm>
            <a:off x="0" y="457200"/>
            <a:ext cx="5410200" cy="877888"/>
          </a:xfrm>
          <a:prstGeom prst="rect">
            <a:avLst/>
          </a:prstGeom>
          <a:noFill/>
          <a:ln w="9525">
            <a:noFill/>
            <a:miter lim="800000"/>
            <a:headEnd/>
            <a:tailEnd/>
          </a:ln>
        </p:spPr>
      </p:pic>
      <p:sp>
        <p:nvSpPr>
          <p:cNvPr id="382980" name="Rectangle 9"/>
          <p:cNvSpPr>
            <a:spLocks noChangeArrowheads="1"/>
          </p:cNvSpPr>
          <p:nvPr/>
        </p:nvSpPr>
        <p:spPr bwMode="auto">
          <a:xfrm>
            <a:off x="152400" y="457200"/>
            <a:ext cx="8839200" cy="1000125"/>
          </a:xfrm>
          <a:prstGeom prst="rect">
            <a:avLst/>
          </a:prstGeom>
          <a:noFill/>
          <a:ln w="50800">
            <a:noFill/>
            <a:miter lim="800000"/>
            <a:headEnd/>
            <a:tailEnd/>
          </a:ln>
        </p:spPr>
        <p:txBody>
          <a:bodyPr lIns="90487" tIns="44450" rIns="90487" bIns="44450" anchor="ctr"/>
          <a:lstStyle/>
          <a:p>
            <a:pPr algn="ctr" defTabSz="762000" eaLnBrk="0" hangingPunct="0">
              <a:lnSpc>
                <a:spcPct val="95000"/>
              </a:lnSpc>
            </a:pPr>
            <a:r>
              <a:rPr lang="it-IT" sz="3700" b="1">
                <a:solidFill>
                  <a:srgbClr val="FF9900"/>
                </a:solidFill>
                <a:latin typeface="Times New Roman" pitchFamily="18" charset="0"/>
              </a:rPr>
              <a:t>                             Le variazioni dell’umore</a:t>
            </a:r>
            <a:endParaRPr lang="it-IT" i="1">
              <a:solidFill>
                <a:srgbClr val="FAFD00"/>
              </a:solidFill>
            </a:endParaRPr>
          </a:p>
        </p:txBody>
      </p:sp>
    </p:spTree>
  </p:cSld>
  <p:clrMapOvr>
    <a:masterClrMapping/>
  </p:clrMapOvr>
  <p:transition spd="med">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1652739">
                                            <p:txEl>
                                              <p:pRg st="0" end="0"/>
                                            </p:txEl>
                                          </p:spTgt>
                                        </p:tgtEl>
                                        <p:attrNameLst>
                                          <p:attrName>style.visibility</p:attrName>
                                        </p:attrNameLst>
                                      </p:cBhvr>
                                      <p:to>
                                        <p:strVal val="visible"/>
                                      </p:to>
                                    </p:set>
                                    <p:animEffect transition="in" filter="dissolve">
                                      <p:cBhvr>
                                        <p:cTn id="7" dur="500"/>
                                        <p:tgtEl>
                                          <p:spTgt spid="1652739">
                                            <p:txEl>
                                              <p:pRg st="0" end="0"/>
                                            </p:txEl>
                                          </p:spTgt>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1652739">
                                            <p:txEl>
                                              <p:pRg st="1" end="1"/>
                                            </p:txEl>
                                          </p:spTgt>
                                        </p:tgtEl>
                                        <p:attrNameLst>
                                          <p:attrName>style.visibility</p:attrName>
                                        </p:attrNameLst>
                                      </p:cBhvr>
                                      <p:to>
                                        <p:strVal val="visible"/>
                                      </p:to>
                                    </p:set>
                                    <p:animEffect transition="in" filter="dissolve">
                                      <p:cBhvr>
                                        <p:cTn id="11" dur="500"/>
                                        <p:tgtEl>
                                          <p:spTgt spid="1652739">
                                            <p:txEl>
                                              <p:pRg st="1" end="1"/>
                                            </p:txEl>
                                          </p:spTgt>
                                        </p:tgtEl>
                                      </p:cBhvr>
                                    </p:animEffect>
                                  </p:childTnLst>
                                </p:cTn>
                              </p:par>
                            </p:childTnLst>
                          </p:cTn>
                        </p:par>
                        <p:par>
                          <p:cTn id="12" fill="hold">
                            <p:stCondLst>
                              <p:cond delay="1000"/>
                            </p:stCondLst>
                            <p:childTnLst>
                              <p:par>
                                <p:cTn id="13" presetID="9" presetClass="entr" presetSubtype="0" fill="hold" grpId="0" nodeType="afterEffect">
                                  <p:stCondLst>
                                    <p:cond delay="0"/>
                                  </p:stCondLst>
                                  <p:childTnLst>
                                    <p:set>
                                      <p:cBhvr>
                                        <p:cTn id="14" dur="1" fill="hold">
                                          <p:stCondLst>
                                            <p:cond delay="0"/>
                                          </p:stCondLst>
                                        </p:cTn>
                                        <p:tgtEl>
                                          <p:spTgt spid="1652739">
                                            <p:txEl>
                                              <p:pRg st="2" end="2"/>
                                            </p:txEl>
                                          </p:spTgt>
                                        </p:tgtEl>
                                        <p:attrNameLst>
                                          <p:attrName>style.visibility</p:attrName>
                                        </p:attrNameLst>
                                      </p:cBhvr>
                                      <p:to>
                                        <p:strVal val="visible"/>
                                      </p:to>
                                    </p:set>
                                    <p:animEffect transition="in" filter="dissolve">
                                      <p:cBhvr>
                                        <p:cTn id="15" dur="500"/>
                                        <p:tgtEl>
                                          <p:spTgt spid="1652739">
                                            <p:txEl>
                                              <p:pRg st="2" end="2"/>
                                            </p:txEl>
                                          </p:spTgt>
                                        </p:tgtEl>
                                      </p:cBhvr>
                                    </p:animEffect>
                                  </p:childTnLst>
                                </p:cTn>
                              </p:par>
                            </p:childTnLst>
                          </p:cTn>
                        </p:par>
                        <p:par>
                          <p:cTn id="16" fill="hold">
                            <p:stCondLst>
                              <p:cond delay="1500"/>
                            </p:stCondLst>
                            <p:childTnLst>
                              <p:par>
                                <p:cTn id="17" presetID="9" presetClass="entr" presetSubtype="0" fill="hold" grpId="0" nodeType="afterEffect">
                                  <p:stCondLst>
                                    <p:cond delay="0"/>
                                  </p:stCondLst>
                                  <p:childTnLst>
                                    <p:set>
                                      <p:cBhvr>
                                        <p:cTn id="18" dur="1" fill="hold">
                                          <p:stCondLst>
                                            <p:cond delay="0"/>
                                          </p:stCondLst>
                                        </p:cTn>
                                        <p:tgtEl>
                                          <p:spTgt spid="1652739">
                                            <p:txEl>
                                              <p:pRg st="3" end="3"/>
                                            </p:txEl>
                                          </p:spTgt>
                                        </p:tgtEl>
                                        <p:attrNameLst>
                                          <p:attrName>style.visibility</p:attrName>
                                        </p:attrNameLst>
                                      </p:cBhvr>
                                      <p:to>
                                        <p:strVal val="visible"/>
                                      </p:to>
                                    </p:set>
                                    <p:animEffect transition="in" filter="dissolve">
                                      <p:cBhvr>
                                        <p:cTn id="19" dur="500"/>
                                        <p:tgtEl>
                                          <p:spTgt spid="165273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52739" grpId="0" build="p" autoUpdateAnimBg="0" advAuto="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5025" name="Rectangle 2"/>
          <p:cNvSpPr>
            <a:spLocks noChangeArrowheads="1"/>
          </p:cNvSpPr>
          <p:nvPr/>
        </p:nvSpPr>
        <p:spPr bwMode="auto">
          <a:xfrm>
            <a:off x="152400" y="457200"/>
            <a:ext cx="8839200" cy="1000125"/>
          </a:xfrm>
          <a:prstGeom prst="rect">
            <a:avLst/>
          </a:prstGeom>
          <a:noFill/>
          <a:ln w="50800">
            <a:noFill/>
            <a:miter lim="800000"/>
            <a:headEnd/>
            <a:tailEnd/>
          </a:ln>
        </p:spPr>
        <p:txBody>
          <a:bodyPr lIns="90487" tIns="44450" rIns="90487" bIns="44450" anchor="ctr"/>
          <a:lstStyle/>
          <a:p>
            <a:pPr algn="ctr" defTabSz="762000" eaLnBrk="0" hangingPunct="0">
              <a:lnSpc>
                <a:spcPct val="95000"/>
              </a:lnSpc>
            </a:pPr>
            <a:r>
              <a:rPr lang="it-IT" sz="3600" b="1">
                <a:solidFill>
                  <a:srgbClr val="FF9900"/>
                </a:solidFill>
                <a:latin typeface="Times New Roman" pitchFamily="18" charset="0"/>
              </a:rPr>
              <a:t>Le oscillazioni del tono dell’umore</a:t>
            </a:r>
            <a:endParaRPr lang="it-IT" sz="3600" i="1">
              <a:solidFill>
                <a:srgbClr val="FAFD00"/>
              </a:solidFill>
            </a:endParaRPr>
          </a:p>
        </p:txBody>
      </p:sp>
      <p:pic>
        <p:nvPicPr>
          <p:cNvPr id="385026" name="Picture 3" descr="normalià e patol"/>
          <p:cNvPicPr>
            <a:picLocks noChangeAspect="1" noChangeArrowheads="1"/>
          </p:cNvPicPr>
          <p:nvPr/>
        </p:nvPicPr>
        <p:blipFill>
          <a:blip r:embed="rId3" cstate="print"/>
          <a:srcRect/>
          <a:stretch>
            <a:fillRect/>
          </a:stretch>
        </p:blipFill>
        <p:spPr bwMode="auto">
          <a:xfrm>
            <a:off x="1143000" y="2057400"/>
            <a:ext cx="6858000" cy="3522663"/>
          </a:xfrm>
          <a:prstGeom prst="rect">
            <a:avLst/>
          </a:prstGeom>
          <a:noFill/>
          <a:ln w="50800">
            <a:solidFill>
              <a:srgbClr val="00CCFF"/>
            </a:solidFill>
            <a:miter lim="800000"/>
            <a:headEnd/>
            <a:tailEnd/>
          </a:ln>
        </p:spPr>
      </p:pic>
      <p:sp>
        <p:nvSpPr>
          <p:cNvPr id="1669124" name="Rectangle 4"/>
          <p:cNvSpPr>
            <a:spLocks noChangeArrowheads="1"/>
          </p:cNvSpPr>
          <p:nvPr/>
        </p:nvSpPr>
        <p:spPr bwMode="auto">
          <a:xfrm>
            <a:off x="971550" y="5876925"/>
            <a:ext cx="1871663" cy="274638"/>
          </a:xfrm>
          <a:prstGeom prst="rect">
            <a:avLst/>
          </a:prstGeom>
          <a:noFill/>
          <a:ln w="9525">
            <a:noFill/>
            <a:miter lim="800000"/>
            <a:headEnd/>
            <a:tailEnd/>
          </a:ln>
        </p:spPr>
        <p:txBody>
          <a:bodyPr>
            <a:spAutoFit/>
          </a:bodyPr>
          <a:lstStyle/>
          <a:p>
            <a:pPr eaLnBrk="0" hangingPunct="0"/>
            <a:r>
              <a:rPr lang="it-IT" sz="1200">
                <a:solidFill>
                  <a:schemeClr val="bg1"/>
                </a:solidFill>
                <a:latin typeface="Times New Roman" pitchFamily="18" charset="0"/>
                <a:cs typeface="Times New Roman" pitchFamily="18" charset="0"/>
              </a:rPr>
              <a:t> da D’Agostini, 2003</a:t>
            </a:r>
            <a:r>
              <a:rPr lang="it-IT" sz="1200">
                <a:latin typeface="Times New Roman" pitchFamily="18" charset="0"/>
                <a:cs typeface="Times New Roman" pitchFamily="18" charset="0"/>
              </a:rPr>
              <a:t> </a:t>
            </a:r>
            <a:endParaRPr lang="it-IT">
              <a:latin typeface="Times New Roman" pitchFamily="18" charset="0"/>
            </a:endParaRPr>
          </a:p>
        </p:txBody>
      </p:sp>
    </p:spTree>
  </p:cSld>
  <p:clrMapOvr>
    <a:masterClrMapping/>
  </p:clrMapOvr>
  <p:transition>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1669124"/>
                                        </p:tgtEl>
                                        <p:attrNameLst>
                                          <p:attrName>style.visibility</p:attrName>
                                        </p:attrNameLst>
                                      </p:cBhvr>
                                      <p:to>
                                        <p:strVal val="visible"/>
                                      </p:to>
                                    </p:set>
                                    <p:animEffect transition="in" filter="dissolve">
                                      <p:cBhvr>
                                        <p:cTn id="7" dur="500"/>
                                        <p:tgtEl>
                                          <p:spTgt spid="1669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69124" grpId="0" autoUpdateAnimBg="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7073" name="Rectangle 2"/>
          <p:cNvSpPr>
            <a:spLocks noGrp="1" noChangeArrowheads="1"/>
          </p:cNvSpPr>
          <p:nvPr>
            <p:ph type="title"/>
          </p:nvPr>
        </p:nvSpPr>
        <p:spPr>
          <a:xfrm>
            <a:off x="5029200" y="914400"/>
            <a:ext cx="3563938" cy="4586288"/>
          </a:xfrm>
        </p:spPr>
        <p:txBody>
          <a:bodyPr lIns="90000" tIns="46800" rIns="90000" bIns="46800"/>
          <a:lstStyle/>
          <a:p>
            <a:pPr algn="l" defTabSz="449263">
              <a:lnSpc>
                <a:spcPct val="95000"/>
              </a:lnSpc>
              <a:buClr>
                <a:srgbClr val="FF9900"/>
              </a:buClr>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4000" b="1" smtClean="0">
                <a:solidFill>
                  <a:srgbClr val="FF9900"/>
                </a:solidFill>
                <a:latin typeface="Times New Roman" pitchFamily="18" charset="0"/>
              </a:rPr>
              <a:t>Depressione:</a:t>
            </a:r>
            <a:br>
              <a:rPr lang="it-IT" sz="4000" b="1" smtClean="0">
                <a:solidFill>
                  <a:srgbClr val="FF9900"/>
                </a:solidFill>
                <a:latin typeface="Times New Roman" pitchFamily="18" charset="0"/>
              </a:rPr>
            </a:br>
            <a:r>
              <a:rPr lang="it-IT" sz="4000" b="1" smtClean="0">
                <a:solidFill>
                  <a:srgbClr val="FF9900"/>
                </a:solidFill>
                <a:latin typeface="Times New Roman" pitchFamily="18" charset="0"/>
              </a:rPr>
              <a:t>riconoscere il problema</a:t>
            </a:r>
          </a:p>
        </p:txBody>
      </p:sp>
      <p:pic>
        <p:nvPicPr>
          <p:cNvPr id="387074" name="Picture 3" descr="faccia depressa"/>
          <p:cNvPicPr>
            <a:picLocks noChangeAspect="1" noChangeArrowheads="1"/>
          </p:cNvPicPr>
          <p:nvPr/>
        </p:nvPicPr>
        <p:blipFill>
          <a:blip r:embed="rId3" cstate="print"/>
          <a:srcRect/>
          <a:stretch>
            <a:fillRect/>
          </a:stretch>
        </p:blipFill>
        <p:spPr bwMode="auto">
          <a:xfrm>
            <a:off x="1371600" y="685800"/>
            <a:ext cx="2792413" cy="5184775"/>
          </a:xfrm>
          <a:prstGeom prst="rect">
            <a:avLst/>
          </a:prstGeom>
          <a:noFill/>
          <a:ln w="9525">
            <a:noFill/>
            <a:miter lim="800000"/>
            <a:headEnd/>
            <a:tailEnd/>
          </a:ln>
        </p:spPr>
      </p:pic>
    </p:spTree>
  </p:cSld>
  <p:clrMapOvr>
    <a:masterClrMapping/>
  </p:clrMapOvr>
  <p:transition spd="med">
    <p:split/>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1954" name="Text Box 2"/>
          <p:cNvSpPr txBox="1">
            <a:spLocks noChangeArrowheads="1"/>
          </p:cNvSpPr>
          <p:nvPr/>
        </p:nvSpPr>
        <p:spPr bwMode="auto">
          <a:xfrm>
            <a:off x="914400" y="2133600"/>
            <a:ext cx="7416800" cy="3775075"/>
          </a:xfrm>
          <a:prstGeom prst="rect">
            <a:avLst/>
          </a:prstGeom>
          <a:noFill/>
          <a:ln w="9525">
            <a:noFill/>
            <a:miter lim="800000"/>
            <a:headEnd/>
            <a:tailEnd/>
          </a:ln>
        </p:spPr>
        <p:txBody>
          <a:bodyPr lIns="90000" tIns="46800" rIns="90000" bIns="46800">
            <a:spAutoFit/>
          </a:bodyPr>
          <a:lstStyle/>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L’elemento da chiarire è il limite fra le alterazioni dell’umore considerabili normali e quelle per cui occorrerà cercare aiuto</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Parliamo di depressione quando il periodo “down” perdura e interferisce con il funzionamento sociale e lavorativo</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La depressione clinica interessa l’umore, la mente, il corpo ed il comportamento</a:t>
            </a:r>
          </a:p>
        </p:txBody>
      </p:sp>
      <p:sp>
        <p:nvSpPr>
          <p:cNvPr id="389122" name="Rectangle 3"/>
          <p:cNvSpPr>
            <a:spLocks noChangeArrowheads="1"/>
          </p:cNvSpPr>
          <p:nvPr/>
        </p:nvSpPr>
        <p:spPr bwMode="auto">
          <a:xfrm>
            <a:off x="152400" y="457200"/>
            <a:ext cx="8839200" cy="1000125"/>
          </a:xfrm>
          <a:prstGeom prst="rect">
            <a:avLst/>
          </a:prstGeom>
          <a:noFill/>
          <a:ln w="50800">
            <a:noFill/>
            <a:miter lim="800000"/>
            <a:headEnd/>
            <a:tailEnd/>
          </a:ln>
        </p:spPr>
        <p:txBody>
          <a:bodyPr lIns="90487" tIns="44450" rIns="90487" bIns="44450" anchor="ctr"/>
          <a:lstStyle/>
          <a:p>
            <a:pPr algn="ctr" defTabSz="762000" eaLnBrk="0" hangingPunct="0">
              <a:lnSpc>
                <a:spcPct val="95000"/>
              </a:lnSpc>
            </a:pPr>
            <a:r>
              <a:rPr lang="it-IT" sz="3700" b="1">
                <a:solidFill>
                  <a:srgbClr val="FF9900"/>
                </a:solidFill>
                <a:latin typeface="Times New Roman" pitchFamily="18" charset="0"/>
              </a:rPr>
              <a:t>Quando la tristezza diventa depressione</a:t>
            </a:r>
            <a:endParaRPr lang="it-IT" i="1">
              <a:solidFill>
                <a:srgbClr val="FAFD00"/>
              </a:solidFill>
            </a:endParaRPr>
          </a:p>
        </p:txBody>
      </p:sp>
    </p:spTree>
  </p:cSld>
  <p:clrMapOvr>
    <a:masterClrMapping/>
  </p:clrMapOvr>
  <p:transition spd="med">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1661954">
                                            <p:txEl>
                                              <p:pRg st="0" end="0"/>
                                            </p:txEl>
                                          </p:spTgt>
                                        </p:tgtEl>
                                        <p:attrNameLst>
                                          <p:attrName>style.visibility</p:attrName>
                                        </p:attrNameLst>
                                      </p:cBhvr>
                                      <p:to>
                                        <p:strVal val="visible"/>
                                      </p:to>
                                    </p:set>
                                    <p:animEffect transition="in" filter="dissolve">
                                      <p:cBhvr>
                                        <p:cTn id="7" dur="500"/>
                                        <p:tgtEl>
                                          <p:spTgt spid="1661954">
                                            <p:txEl>
                                              <p:pRg st="0" end="0"/>
                                            </p:txEl>
                                          </p:spTgt>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1661954">
                                            <p:txEl>
                                              <p:pRg st="1" end="1"/>
                                            </p:txEl>
                                          </p:spTgt>
                                        </p:tgtEl>
                                        <p:attrNameLst>
                                          <p:attrName>style.visibility</p:attrName>
                                        </p:attrNameLst>
                                      </p:cBhvr>
                                      <p:to>
                                        <p:strVal val="visible"/>
                                      </p:to>
                                    </p:set>
                                    <p:animEffect transition="in" filter="dissolve">
                                      <p:cBhvr>
                                        <p:cTn id="11" dur="500"/>
                                        <p:tgtEl>
                                          <p:spTgt spid="1661954">
                                            <p:txEl>
                                              <p:pRg st="1" end="1"/>
                                            </p:txEl>
                                          </p:spTgt>
                                        </p:tgtEl>
                                      </p:cBhvr>
                                    </p:animEffect>
                                  </p:childTnLst>
                                </p:cTn>
                              </p:par>
                            </p:childTnLst>
                          </p:cTn>
                        </p:par>
                        <p:par>
                          <p:cTn id="12" fill="hold">
                            <p:stCondLst>
                              <p:cond delay="1000"/>
                            </p:stCondLst>
                            <p:childTnLst>
                              <p:par>
                                <p:cTn id="13" presetID="9" presetClass="entr" presetSubtype="0" fill="hold" grpId="0" nodeType="afterEffect">
                                  <p:stCondLst>
                                    <p:cond delay="0"/>
                                  </p:stCondLst>
                                  <p:childTnLst>
                                    <p:set>
                                      <p:cBhvr>
                                        <p:cTn id="14" dur="1" fill="hold">
                                          <p:stCondLst>
                                            <p:cond delay="0"/>
                                          </p:stCondLst>
                                        </p:cTn>
                                        <p:tgtEl>
                                          <p:spTgt spid="1661954">
                                            <p:txEl>
                                              <p:pRg st="2" end="2"/>
                                            </p:txEl>
                                          </p:spTgt>
                                        </p:tgtEl>
                                        <p:attrNameLst>
                                          <p:attrName>style.visibility</p:attrName>
                                        </p:attrNameLst>
                                      </p:cBhvr>
                                      <p:to>
                                        <p:strVal val="visible"/>
                                      </p:to>
                                    </p:set>
                                    <p:animEffect transition="in" filter="dissolve">
                                      <p:cBhvr>
                                        <p:cTn id="15" dur="500"/>
                                        <p:tgtEl>
                                          <p:spTgt spid="166195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61954" grpId="0" build="p" autoUpdateAnimBg="0" advAuto="0"/>
    </p:bldLst>
  </p:timing>
</p:sld>
</file>

<file path=ppt/slides/slide7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04290" name="Rectangle 2"/>
          <p:cNvSpPr>
            <a:spLocks noGrp="1" noChangeArrowheads="1"/>
          </p:cNvSpPr>
          <p:nvPr>
            <p:ph type="body" idx="1"/>
          </p:nvPr>
        </p:nvSpPr>
        <p:spPr>
          <a:xfrm>
            <a:off x="609600" y="5791200"/>
            <a:ext cx="8077200" cy="762000"/>
          </a:xfrm>
          <a:effectLst>
            <a:outerShdw dist="35921" dir="2700000" algn="ctr" rotWithShape="0">
              <a:schemeClr val="bg2"/>
            </a:outerShdw>
          </a:effectLst>
        </p:spPr>
        <p:txBody>
          <a:bodyPr lIns="90488" tIns="44450" rIns="90488" bIns="44450"/>
          <a:lstStyle/>
          <a:p>
            <a:pPr>
              <a:spcBef>
                <a:spcPct val="100000"/>
              </a:spcBef>
              <a:buFontTx/>
              <a:buNone/>
              <a:defRPr/>
            </a:pPr>
            <a:r>
              <a:rPr lang="it-IT" altLang="en-US"/>
              <a:t> </a:t>
            </a:r>
          </a:p>
        </p:txBody>
      </p:sp>
      <p:pic>
        <p:nvPicPr>
          <p:cNvPr id="1804291" name="Picture 3" descr="varie età"/>
          <p:cNvPicPr>
            <a:picLocks noChangeAspect="1" noChangeArrowheads="1"/>
          </p:cNvPicPr>
          <p:nvPr/>
        </p:nvPicPr>
        <p:blipFill>
          <a:blip r:embed="rId3" cstate="print"/>
          <a:srcRect/>
          <a:stretch>
            <a:fillRect/>
          </a:stretch>
        </p:blipFill>
        <p:spPr bwMode="auto">
          <a:xfrm>
            <a:off x="1828800" y="1828800"/>
            <a:ext cx="5486400" cy="4343400"/>
          </a:xfrm>
          <a:prstGeom prst="rect">
            <a:avLst/>
          </a:prstGeom>
          <a:noFill/>
          <a:ln w="50800">
            <a:solidFill>
              <a:srgbClr val="FF0000"/>
            </a:solidFill>
            <a:miter lim="800000"/>
            <a:headEnd/>
            <a:tailEnd/>
          </a:ln>
        </p:spPr>
      </p:pic>
      <p:sp>
        <p:nvSpPr>
          <p:cNvPr id="1804292" name="Rectangle 4"/>
          <p:cNvSpPr>
            <a:spLocks noGrp="1" noChangeArrowheads="1"/>
          </p:cNvSpPr>
          <p:nvPr>
            <p:ph type="title"/>
          </p:nvPr>
        </p:nvSpPr>
        <p:spPr>
          <a:xfrm>
            <a:off x="677863" y="457200"/>
            <a:ext cx="7772400" cy="1143000"/>
          </a:xfrm>
        </p:spPr>
        <p:txBody>
          <a:bodyPr/>
          <a:lstStyle/>
          <a:p>
            <a:r>
              <a:rPr lang="it-IT" sz="2800" i="1" smtClean="0">
                <a:solidFill>
                  <a:srgbClr val="FF9900"/>
                </a:solidFill>
                <a:latin typeface="Arial Black" pitchFamily="34" charset="0"/>
              </a:rPr>
              <a:t>I DISTURBI DELL’UMORE POSSONO COMPARIRE IN QUALSIASI ETA’</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1804292"/>
                                        </p:tgtEl>
                                        <p:attrNameLst>
                                          <p:attrName>style.visibility</p:attrName>
                                        </p:attrNameLst>
                                      </p:cBhvr>
                                      <p:to>
                                        <p:strVal val="visible"/>
                                      </p:to>
                                    </p:set>
                                    <p:anim calcmode="lin" valueType="num">
                                      <p:cBhvr>
                                        <p:cTn id="7" dur="1000" fill="hold"/>
                                        <p:tgtEl>
                                          <p:spTgt spid="1804292"/>
                                        </p:tgtEl>
                                        <p:attrNameLst>
                                          <p:attrName>ppt_w</p:attrName>
                                        </p:attrNameLst>
                                      </p:cBhvr>
                                      <p:tavLst>
                                        <p:tav tm="0">
                                          <p:val>
                                            <p:fltVal val="0"/>
                                          </p:val>
                                        </p:tav>
                                        <p:tav tm="100000">
                                          <p:val>
                                            <p:strVal val="#ppt_w"/>
                                          </p:val>
                                        </p:tav>
                                      </p:tavLst>
                                    </p:anim>
                                    <p:anim calcmode="lin" valueType="num">
                                      <p:cBhvr>
                                        <p:cTn id="8" dur="1000" fill="hold"/>
                                        <p:tgtEl>
                                          <p:spTgt spid="1804292"/>
                                        </p:tgtEl>
                                        <p:attrNameLst>
                                          <p:attrName>ppt_h</p:attrName>
                                        </p:attrNameLst>
                                      </p:cBhvr>
                                      <p:tavLst>
                                        <p:tav tm="0">
                                          <p:val>
                                            <p:fltVal val="0"/>
                                          </p:val>
                                        </p:tav>
                                        <p:tav tm="100000">
                                          <p:val>
                                            <p:strVal val="#ppt_h"/>
                                          </p:val>
                                        </p:tav>
                                      </p:tavLst>
                                    </p:anim>
                                    <p:anim calcmode="lin" valueType="num">
                                      <p:cBhvr>
                                        <p:cTn id="9" dur="1000" fill="hold"/>
                                        <p:tgtEl>
                                          <p:spTgt spid="1804292"/>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804292"/>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000"/>
                            </p:stCondLst>
                            <p:childTnLst>
                              <p:par>
                                <p:cTn id="12" presetID="23" presetClass="entr" presetSubtype="528" fill="hold" nodeType="afterEffect">
                                  <p:stCondLst>
                                    <p:cond delay="0"/>
                                  </p:stCondLst>
                                  <p:childTnLst>
                                    <p:set>
                                      <p:cBhvr>
                                        <p:cTn id="13" dur="1" fill="hold">
                                          <p:stCondLst>
                                            <p:cond delay="0"/>
                                          </p:stCondLst>
                                        </p:cTn>
                                        <p:tgtEl>
                                          <p:spTgt spid="1804291"/>
                                        </p:tgtEl>
                                        <p:attrNameLst>
                                          <p:attrName>style.visibility</p:attrName>
                                        </p:attrNameLst>
                                      </p:cBhvr>
                                      <p:to>
                                        <p:strVal val="visible"/>
                                      </p:to>
                                    </p:set>
                                    <p:anim calcmode="lin" valueType="num">
                                      <p:cBhvr>
                                        <p:cTn id="14" dur="500" fill="hold"/>
                                        <p:tgtEl>
                                          <p:spTgt spid="1804291"/>
                                        </p:tgtEl>
                                        <p:attrNameLst>
                                          <p:attrName>ppt_w</p:attrName>
                                        </p:attrNameLst>
                                      </p:cBhvr>
                                      <p:tavLst>
                                        <p:tav tm="0">
                                          <p:val>
                                            <p:fltVal val="0"/>
                                          </p:val>
                                        </p:tav>
                                        <p:tav tm="100000">
                                          <p:val>
                                            <p:strVal val="#ppt_w"/>
                                          </p:val>
                                        </p:tav>
                                      </p:tavLst>
                                    </p:anim>
                                    <p:anim calcmode="lin" valueType="num">
                                      <p:cBhvr>
                                        <p:cTn id="15" dur="500" fill="hold"/>
                                        <p:tgtEl>
                                          <p:spTgt spid="1804291"/>
                                        </p:tgtEl>
                                        <p:attrNameLst>
                                          <p:attrName>ppt_h</p:attrName>
                                        </p:attrNameLst>
                                      </p:cBhvr>
                                      <p:tavLst>
                                        <p:tav tm="0">
                                          <p:val>
                                            <p:fltVal val="0"/>
                                          </p:val>
                                        </p:tav>
                                        <p:tav tm="100000">
                                          <p:val>
                                            <p:strVal val="#ppt_h"/>
                                          </p:val>
                                        </p:tav>
                                      </p:tavLst>
                                    </p:anim>
                                    <p:anim calcmode="lin" valueType="num">
                                      <p:cBhvr>
                                        <p:cTn id="16" dur="500" fill="hold"/>
                                        <p:tgtEl>
                                          <p:spTgt spid="1804291"/>
                                        </p:tgtEl>
                                        <p:attrNameLst>
                                          <p:attrName>ppt_x</p:attrName>
                                        </p:attrNameLst>
                                      </p:cBhvr>
                                      <p:tavLst>
                                        <p:tav tm="0">
                                          <p:val>
                                            <p:fltVal val="0.5"/>
                                          </p:val>
                                        </p:tav>
                                        <p:tav tm="100000">
                                          <p:val>
                                            <p:strVal val="#ppt_x"/>
                                          </p:val>
                                        </p:tav>
                                      </p:tavLst>
                                    </p:anim>
                                    <p:anim calcmode="lin" valueType="num">
                                      <p:cBhvr>
                                        <p:cTn id="17" dur="500" fill="hold"/>
                                        <p:tgtEl>
                                          <p:spTgt spid="1804291"/>
                                        </p:tgtEl>
                                        <p:attrNameLst>
                                          <p:attrName>ppt_y</p:attrName>
                                        </p:attrNameLst>
                                      </p:cBhvr>
                                      <p:tavLst>
                                        <p:tav tm="0">
                                          <p:val>
                                            <p:fltVal val="0.5"/>
                                          </p:val>
                                        </p:tav>
                                        <p:tav tm="100000">
                                          <p:val>
                                            <p:strVal val="#ppt_y"/>
                                          </p:val>
                                        </p:tav>
                                      </p:tavLst>
                                    </p:anim>
                                  </p:childTnLst>
                                </p:cTn>
                              </p:par>
                            </p:childTnLst>
                          </p:cTn>
                        </p:par>
                        <p:par>
                          <p:cTn id="18" fill="hold">
                            <p:stCondLst>
                              <p:cond delay="1500"/>
                            </p:stCondLst>
                            <p:childTnLst>
                              <p:par>
                                <p:cTn id="19" presetID="9" presetClass="entr" presetSubtype="0" fill="hold" grpId="0" nodeType="afterEffect">
                                  <p:stCondLst>
                                    <p:cond delay="0"/>
                                  </p:stCondLst>
                                  <p:childTnLst>
                                    <p:set>
                                      <p:cBhvr>
                                        <p:cTn id="20" dur="1" fill="hold">
                                          <p:stCondLst>
                                            <p:cond delay="0"/>
                                          </p:stCondLst>
                                        </p:cTn>
                                        <p:tgtEl>
                                          <p:spTgt spid="1804290">
                                            <p:txEl>
                                              <p:pRg st="0" end="0"/>
                                            </p:txEl>
                                          </p:spTgt>
                                        </p:tgtEl>
                                        <p:attrNameLst>
                                          <p:attrName>style.visibility</p:attrName>
                                        </p:attrNameLst>
                                      </p:cBhvr>
                                      <p:to>
                                        <p:strVal val="visible"/>
                                      </p:to>
                                    </p:set>
                                    <p:animEffect transition="in" filter="dissolve">
                                      <p:cBhvr>
                                        <p:cTn id="21" dur="500"/>
                                        <p:tgtEl>
                                          <p:spTgt spid="180429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4290" grpId="0" build="p" autoUpdateAnimBg="0" advAuto="0"/>
      <p:bldP spid="1804292" grpId="0" autoUpdateAnimBg="0"/>
    </p:bldLst>
  </p:timing>
</p:sld>
</file>

<file path=ppt/slides/slide7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81762" name="Rectangle 2"/>
          <p:cNvSpPr>
            <a:spLocks noGrp="1" noChangeArrowheads="1"/>
          </p:cNvSpPr>
          <p:nvPr>
            <p:ph type="title"/>
          </p:nvPr>
        </p:nvSpPr>
        <p:spPr>
          <a:xfrm>
            <a:off x="677863" y="304800"/>
            <a:ext cx="7772400" cy="1143000"/>
          </a:xfrm>
        </p:spPr>
        <p:txBody>
          <a:bodyPr/>
          <a:lstStyle/>
          <a:p>
            <a:r>
              <a:rPr lang="it-IT" sz="3600" b="1" smtClean="0">
                <a:solidFill>
                  <a:srgbClr val="FF9900"/>
                </a:solidFill>
                <a:latin typeface="Times New Roman" pitchFamily="18" charset="0"/>
              </a:rPr>
              <a:t>Depressione: i numeri</a:t>
            </a:r>
          </a:p>
        </p:txBody>
      </p:sp>
      <p:sp>
        <p:nvSpPr>
          <p:cNvPr id="1781764" name="Rectangle 4"/>
          <p:cNvSpPr>
            <a:spLocks noChangeArrowheads="1"/>
          </p:cNvSpPr>
          <p:nvPr/>
        </p:nvSpPr>
        <p:spPr bwMode="auto">
          <a:xfrm>
            <a:off x="1042988" y="2060575"/>
            <a:ext cx="7075487" cy="2940050"/>
          </a:xfrm>
          <a:prstGeom prst="rect">
            <a:avLst/>
          </a:prstGeom>
          <a:noFill/>
          <a:ln w="12700">
            <a:noFill/>
            <a:miter lim="800000"/>
            <a:headEnd/>
            <a:tailEnd/>
          </a:ln>
        </p:spPr>
        <p:txBody>
          <a:bodyPr>
            <a:spAutoFit/>
          </a:bodyPr>
          <a:lstStyle/>
          <a:p>
            <a:pPr marL="476250" indent="-476250" defTabSz="762000">
              <a:lnSpc>
                <a:spcPct val="125000"/>
              </a:lnSpc>
              <a:spcBef>
                <a:spcPct val="50000"/>
              </a:spcBef>
              <a:buClr>
                <a:schemeClr val="folHlink"/>
              </a:buClr>
              <a:buSzPct val="75000"/>
              <a:buFont typeface="Wingdings" pitchFamily="2" charset="2"/>
              <a:buChar char="n"/>
            </a:pPr>
            <a:r>
              <a:rPr lang="it-IT" altLang="en-US" sz="2000">
                <a:solidFill>
                  <a:srgbClr val="FFFFFF"/>
                </a:solidFill>
                <a:latin typeface="Verdana" pitchFamily="34" charset="0"/>
                <a:cs typeface="Times New Roman" pitchFamily="18" charset="0"/>
              </a:rPr>
              <a:t>Nell’arco della vita, tra il 15 e il 60% dei soggetti è a rischio di “manifestazioni di tipo depressivo”</a:t>
            </a:r>
          </a:p>
          <a:p>
            <a:pPr marL="476250" indent="-476250" defTabSz="762000">
              <a:lnSpc>
                <a:spcPct val="125000"/>
              </a:lnSpc>
              <a:spcBef>
                <a:spcPct val="50000"/>
              </a:spcBef>
              <a:buClr>
                <a:schemeClr val="folHlink"/>
              </a:buClr>
              <a:buSzPct val="75000"/>
              <a:buFont typeface="Wingdings" pitchFamily="2" charset="2"/>
              <a:buChar char="n"/>
            </a:pPr>
            <a:r>
              <a:rPr lang="it-IT" altLang="en-US" sz="2000">
                <a:solidFill>
                  <a:srgbClr val="FFFFFF"/>
                </a:solidFill>
                <a:latin typeface="Verdana" pitchFamily="34" charset="0"/>
                <a:cs typeface="Times New Roman" pitchFamily="18" charset="0"/>
              </a:rPr>
              <a:t>Utilizzando criteri rigorosi il </a:t>
            </a:r>
            <a:r>
              <a:rPr lang="it-IT" altLang="en-US" sz="2000" i="1">
                <a:solidFill>
                  <a:srgbClr val="FFFFFF"/>
                </a:solidFill>
                <a:latin typeface="Verdana" pitchFamily="34" charset="0"/>
                <a:cs typeface="Times New Roman" pitchFamily="18" charset="0"/>
              </a:rPr>
              <a:t>National Institute of Mental Health </a:t>
            </a:r>
            <a:r>
              <a:rPr lang="it-IT" altLang="en-US" sz="2000">
                <a:solidFill>
                  <a:srgbClr val="FFFFFF"/>
                </a:solidFill>
                <a:latin typeface="Verdana" pitchFamily="34" charset="0"/>
                <a:cs typeface="Times New Roman" pitchFamily="18" charset="0"/>
              </a:rPr>
              <a:t>in un’indagine multicentrica ha evidenziato nella popolazione adulta una prevalenza dell’</a:t>
            </a:r>
            <a:r>
              <a:rPr lang="it-IT" altLang="en-US" sz="2000">
                <a:solidFill>
                  <a:srgbClr val="FF3300"/>
                </a:solidFill>
                <a:latin typeface="Verdana" pitchFamily="34" charset="0"/>
                <a:cs typeface="Times New Roman" pitchFamily="18" charset="0"/>
              </a:rPr>
              <a:t>episodio depressivo maggiore</a:t>
            </a:r>
            <a:r>
              <a:rPr lang="it-IT" altLang="en-US" sz="2000">
                <a:solidFill>
                  <a:srgbClr val="FFFFFF"/>
                </a:solidFill>
                <a:latin typeface="Verdana" pitchFamily="34" charset="0"/>
                <a:cs typeface="Times New Roman" pitchFamily="18" charset="0"/>
              </a:rPr>
              <a:t> di circa il 5-7% nell’arco della vita</a:t>
            </a:r>
          </a:p>
        </p:txBody>
      </p:sp>
    </p:spTree>
  </p:cSld>
  <p:clrMapOvr>
    <a:masterClrMapping/>
  </p:clrMapOvr>
  <p:transition spd="med">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1781762"/>
                                        </p:tgtEl>
                                        <p:attrNameLst>
                                          <p:attrName>style.visibility</p:attrName>
                                        </p:attrNameLst>
                                      </p:cBhvr>
                                      <p:to>
                                        <p:strVal val="visible"/>
                                      </p:to>
                                    </p:set>
                                    <p:anim calcmode="lin" valueType="num">
                                      <p:cBhvr>
                                        <p:cTn id="7" dur="1000" fill="hold"/>
                                        <p:tgtEl>
                                          <p:spTgt spid="1781762"/>
                                        </p:tgtEl>
                                        <p:attrNameLst>
                                          <p:attrName>ppt_w</p:attrName>
                                        </p:attrNameLst>
                                      </p:cBhvr>
                                      <p:tavLst>
                                        <p:tav tm="0">
                                          <p:val>
                                            <p:fltVal val="0"/>
                                          </p:val>
                                        </p:tav>
                                        <p:tav tm="100000">
                                          <p:val>
                                            <p:strVal val="#ppt_w"/>
                                          </p:val>
                                        </p:tav>
                                      </p:tavLst>
                                    </p:anim>
                                    <p:anim calcmode="lin" valueType="num">
                                      <p:cBhvr>
                                        <p:cTn id="8" dur="1000" fill="hold"/>
                                        <p:tgtEl>
                                          <p:spTgt spid="1781762"/>
                                        </p:tgtEl>
                                        <p:attrNameLst>
                                          <p:attrName>ppt_h</p:attrName>
                                        </p:attrNameLst>
                                      </p:cBhvr>
                                      <p:tavLst>
                                        <p:tav tm="0">
                                          <p:val>
                                            <p:fltVal val="0"/>
                                          </p:val>
                                        </p:tav>
                                        <p:tav tm="100000">
                                          <p:val>
                                            <p:strVal val="#ppt_h"/>
                                          </p:val>
                                        </p:tav>
                                      </p:tavLst>
                                    </p:anim>
                                    <p:anim calcmode="lin" valueType="num">
                                      <p:cBhvr>
                                        <p:cTn id="9" dur="1000" fill="hold"/>
                                        <p:tgtEl>
                                          <p:spTgt spid="1781762"/>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781762"/>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000"/>
                            </p:stCondLst>
                            <p:childTnLst>
                              <p:par>
                                <p:cTn id="12" presetID="9" presetClass="entr" presetSubtype="0" fill="hold" grpId="0" nodeType="afterEffect">
                                  <p:stCondLst>
                                    <p:cond delay="0"/>
                                  </p:stCondLst>
                                  <p:childTnLst>
                                    <p:set>
                                      <p:cBhvr>
                                        <p:cTn id="13" dur="1" fill="hold">
                                          <p:stCondLst>
                                            <p:cond delay="0"/>
                                          </p:stCondLst>
                                        </p:cTn>
                                        <p:tgtEl>
                                          <p:spTgt spid="1781764">
                                            <p:txEl>
                                              <p:pRg st="0" end="0"/>
                                            </p:txEl>
                                          </p:spTgt>
                                        </p:tgtEl>
                                        <p:attrNameLst>
                                          <p:attrName>style.visibility</p:attrName>
                                        </p:attrNameLst>
                                      </p:cBhvr>
                                      <p:to>
                                        <p:strVal val="visible"/>
                                      </p:to>
                                    </p:set>
                                    <p:animEffect transition="in" filter="dissolve">
                                      <p:cBhvr>
                                        <p:cTn id="14" dur="500"/>
                                        <p:tgtEl>
                                          <p:spTgt spid="1781764">
                                            <p:txEl>
                                              <p:pRg st="0" end="0"/>
                                            </p:txEl>
                                          </p:spTgt>
                                        </p:tgtEl>
                                      </p:cBhvr>
                                    </p:animEffect>
                                  </p:childTnLst>
                                </p:cTn>
                              </p:par>
                            </p:childTnLst>
                          </p:cTn>
                        </p:par>
                        <p:par>
                          <p:cTn id="15" fill="hold">
                            <p:stCondLst>
                              <p:cond delay="1500"/>
                            </p:stCondLst>
                            <p:childTnLst>
                              <p:par>
                                <p:cTn id="16" presetID="9" presetClass="entr" presetSubtype="0" fill="hold" grpId="0" nodeType="afterEffect">
                                  <p:stCondLst>
                                    <p:cond delay="0"/>
                                  </p:stCondLst>
                                  <p:childTnLst>
                                    <p:set>
                                      <p:cBhvr>
                                        <p:cTn id="17" dur="1" fill="hold">
                                          <p:stCondLst>
                                            <p:cond delay="0"/>
                                          </p:stCondLst>
                                        </p:cTn>
                                        <p:tgtEl>
                                          <p:spTgt spid="1781764">
                                            <p:txEl>
                                              <p:pRg st="1" end="1"/>
                                            </p:txEl>
                                          </p:spTgt>
                                        </p:tgtEl>
                                        <p:attrNameLst>
                                          <p:attrName>style.visibility</p:attrName>
                                        </p:attrNameLst>
                                      </p:cBhvr>
                                      <p:to>
                                        <p:strVal val="visible"/>
                                      </p:to>
                                    </p:set>
                                    <p:animEffect transition="in" filter="dissolve">
                                      <p:cBhvr>
                                        <p:cTn id="18" dur="500"/>
                                        <p:tgtEl>
                                          <p:spTgt spid="178176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81762" grpId="0" autoUpdateAnimBg="0"/>
      <p:bldP spid="1781764" grpId="0" build="p" autoUpdateAnimBg="0" advAuto="0"/>
    </p:bldLst>
  </p:timing>
</p:sld>
</file>

<file path=ppt/slides/slide7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82786" name="Rectangle 2"/>
          <p:cNvSpPr>
            <a:spLocks noGrp="1" noChangeArrowheads="1"/>
          </p:cNvSpPr>
          <p:nvPr>
            <p:ph type="title"/>
          </p:nvPr>
        </p:nvSpPr>
        <p:spPr>
          <a:xfrm>
            <a:off x="677863" y="228600"/>
            <a:ext cx="7772400" cy="1143000"/>
          </a:xfrm>
        </p:spPr>
        <p:txBody>
          <a:bodyPr/>
          <a:lstStyle/>
          <a:p>
            <a:pPr>
              <a:lnSpc>
                <a:spcPct val="80000"/>
              </a:lnSpc>
            </a:pPr>
            <a:r>
              <a:rPr lang="it-IT" sz="3600" b="1" smtClean="0">
                <a:solidFill>
                  <a:srgbClr val="FF9900"/>
                </a:solidFill>
                <a:latin typeface="Times New Roman" pitchFamily="18" charset="0"/>
              </a:rPr>
              <a:t>Disturbi dell’umore nella popolazione generale</a:t>
            </a:r>
          </a:p>
        </p:txBody>
      </p:sp>
      <p:sp>
        <p:nvSpPr>
          <p:cNvPr id="1782788" name="AutoShape 4"/>
          <p:cNvSpPr>
            <a:spLocks noChangeArrowheads="1"/>
          </p:cNvSpPr>
          <p:nvPr/>
        </p:nvSpPr>
        <p:spPr bwMode="auto">
          <a:xfrm>
            <a:off x="406400" y="1752600"/>
            <a:ext cx="8262938" cy="838200"/>
          </a:xfrm>
          <a:prstGeom prst="bevel">
            <a:avLst>
              <a:gd name="adj" fmla="val 8102"/>
            </a:avLst>
          </a:prstGeom>
          <a:solidFill>
            <a:srgbClr val="FF6600"/>
          </a:solidFill>
          <a:ln w="9525">
            <a:noFill/>
            <a:miter lim="800000"/>
            <a:headEnd/>
            <a:tailEnd/>
          </a:ln>
        </p:spPr>
        <p:txBody>
          <a:bodyPr wrap="none" lIns="111758" tIns="55879" rIns="111758" bIns="55879" anchor="ctr"/>
          <a:lstStyle/>
          <a:p>
            <a:pPr algn="ctr" defTabSz="1117600"/>
            <a:r>
              <a:rPr lang="it-IT" altLang="fr-FR" sz="2700">
                <a:solidFill>
                  <a:srgbClr val="FFFF00"/>
                </a:solidFill>
              </a:rPr>
              <a:t>Depressione Maggiore        </a:t>
            </a:r>
            <a:r>
              <a:rPr lang="it-IT" altLang="fr-FR" sz="3200" b="1">
                <a:solidFill>
                  <a:srgbClr val="FFFF00"/>
                </a:solidFill>
              </a:rPr>
              <a:t>5-7%  </a:t>
            </a:r>
          </a:p>
        </p:txBody>
      </p:sp>
      <p:sp>
        <p:nvSpPr>
          <p:cNvPr id="1782789" name="AutoShape 5"/>
          <p:cNvSpPr>
            <a:spLocks noChangeArrowheads="1"/>
          </p:cNvSpPr>
          <p:nvPr/>
        </p:nvSpPr>
        <p:spPr bwMode="auto">
          <a:xfrm>
            <a:off x="406400" y="2819400"/>
            <a:ext cx="8262938" cy="838200"/>
          </a:xfrm>
          <a:prstGeom prst="bevel">
            <a:avLst>
              <a:gd name="adj" fmla="val 8102"/>
            </a:avLst>
          </a:prstGeom>
          <a:solidFill>
            <a:srgbClr val="FF6600"/>
          </a:solidFill>
          <a:ln w="9525">
            <a:noFill/>
            <a:miter lim="800000"/>
            <a:headEnd/>
            <a:tailEnd/>
          </a:ln>
        </p:spPr>
        <p:txBody>
          <a:bodyPr wrap="none" lIns="111758" tIns="55879" rIns="111758" bIns="55879" anchor="ctr"/>
          <a:lstStyle/>
          <a:p>
            <a:pPr algn="ctr" defTabSz="1117600"/>
            <a:r>
              <a:rPr lang="it-IT" altLang="fr-FR" sz="2700">
                <a:solidFill>
                  <a:srgbClr val="FFFF00"/>
                </a:solidFill>
              </a:rPr>
              <a:t>Disturbo bipolare            </a:t>
            </a:r>
            <a:r>
              <a:rPr lang="it-IT" altLang="fr-FR" sz="3200" b="1">
                <a:solidFill>
                  <a:srgbClr val="FFFF00"/>
                </a:solidFill>
              </a:rPr>
              <a:t>0,4-1,2%</a:t>
            </a:r>
          </a:p>
        </p:txBody>
      </p:sp>
      <p:sp>
        <p:nvSpPr>
          <p:cNvPr id="1782790" name="AutoShape 6"/>
          <p:cNvSpPr>
            <a:spLocks noChangeArrowheads="1"/>
          </p:cNvSpPr>
          <p:nvPr/>
        </p:nvSpPr>
        <p:spPr bwMode="auto">
          <a:xfrm>
            <a:off x="406400" y="3886200"/>
            <a:ext cx="8262938" cy="838200"/>
          </a:xfrm>
          <a:prstGeom prst="bevel">
            <a:avLst>
              <a:gd name="adj" fmla="val 8102"/>
            </a:avLst>
          </a:prstGeom>
          <a:solidFill>
            <a:srgbClr val="FF6600"/>
          </a:solidFill>
          <a:ln w="9525">
            <a:noFill/>
            <a:miter lim="800000"/>
            <a:headEnd/>
            <a:tailEnd/>
          </a:ln>
        </p:spPr>
        <p:txBody>
          <a:bodyPr wrap="none" lIns="111758" tIns="55879" rIns="111758" bIns="55879" anchor="ctr"/>
          <a:lstStyle/>
          <a:p>
            <a:pPr algn="ctr" defTabSz="1117600"/>
            <a:r>
              <a:rPr lang="it-IT" altLang="fr-FR" sz="2700">
                <a:solidFill>
                  <a:srgbClr val="FFFF00"/>
                </a:solidFill>
              </a:rPr>
              <a:t>Disturbo ciclotimico        </a:t>
            </a:r>
            <a:r>
              <a:rPr lang="it-IT" altLang="fr-FR" sz="3200" b="1">
                <a:solidFill>
                  <a:srgbClr val="FFFF00"/>
                </a:solidFill>
              </a:rPr>
              <a:t>0,4-3,5%</a:t>
            </a:r>
          </a:p>
        </p:txBody>
      </p:sp>
      <p:sp>
        <p:nvSpPr>
          <p:cNvPr id="1782791" name="AutoShape 7"/>
          <p:cNvSpPr>
            <a:spLocks noChangeArrowheads="1"/>
          </p:cNvSpPr>
          <p:nvPr/>
        </p:nvSpPr>
        <p:spPr bwMode="auto">
          <a:xfrm>
            <a:off x="406400" y="4953000"/>
            <a:ext cx="8262938" cy="838200"/>
          </a:xfrm>
          <a:prstGeom prst="bevel">
            <a:avLst>
              <a:gd name="adj" fmla="val 8102"/>
            </a:avLst>
          </a:prstGeom>
          <a:solidFill>
            <a:srgbClr val="FF6600"/>
          </a:solidFill>
          <a:ln w="9525">
            <a:noFill/>
            <a:miter lim="800000"/>
            <a:headEnd/>
            <a:tailEnd/>
          </a:ln>
        </p:spPr>
        <p:txBody>
          <a:bodyPr wrap="none" lIns="111758" tIns="55879" rIns="111758" bIns="55879" anchor="ctr"/>
          <a:lstStyle/>
          <a:p>
            <a:pPr algn="ctr" defTabSz="1117600"/>
            <a:r>
              <a:rPr lang="it-IT" altLang="fr-FR" sz="2700">
                <a:solidFill>
                  <a:srgbClr val="FFFF00"/>
                </a:solidFill>
              </a:rPr>
              <a:t>Disturbo distimico          </a:t>
            </a:r>
            <a:r>
              <a:rPr lang="it-IT" altLang="fr-FR" sz="3200" b="1">
                <a:solidFill>
                  <a:srgbClr val="FFFF00"/>
                </a:solidFill>
              </a:rPr>
              <a:t>2,3-3,8%</a:t>
            </a:r>
          </a:p>
        </p:txBody>
      </p:sp>
      <p:sp>
        <p:nvSpPr>
          <p:cNvPr id="1782792" name="Rectangle 8"/>
          <p:cNvSpPr>
            <a:spLocks noChangeArrowheads="1"/>
          </p:cNvSpPr>
          <p:nvPr/>
        </p:nvSpPr>
        <p:spPr bwMode="auto">
          <a:xfrm>
            <a:off x="4140200" y="6092825"/>
            <a:ext cx="4751388" cy="581025"/>
          </a:xfrm>
          <a:prstGeom prst="rect">
            <a:avLst/>
          </a:prstGeom>
          <a:noFill/>
          <a:ln w="9525">
            <a:noFill/>
            <a:miter lim="800000"/>
            <a:headEnd/>
            <a:tailEnd/>
          </a:ln>
        </p:spPr>
        <p:txBody>
          <a:bodyPr>
            <a:spAutoFit/>
          </a:bodyPr>
          <a:lstStyle/>
          <a:p>
            <a:r>
              <a:rPr lang="it-IT" sz="1600" i="1">
                <a:solidFill>
                  <a:srgbClr val="FFFFFF"/>
                </a:solidFill>
                <a:cs typeface="Times New Roman" pitchFamily="18" charset="0"/>
              </a:rPr>
              <a:t>Cassano et al, La depressione, diagnosi e terapia </a:t>
            </a:r>
            <a:br>
              <a:rPr lang="it-IT" sz="1600" i="1">
                <a:solidFill>
                  <a:srgbClr val="FFFFFF"/>
                </a:solidFill>
                <a:cs typeface="Times New Roman" pitchFamily="18" charset="0"/>
              </a:rPr>
            </a:br>
            <a:r>
              <a:rPr lang="it-IT" sz="1600" i="1">
                <a:solidFill>
                  <a:srgbClr val="FFFFFF"/>
                </a:solidFill>
                <a:cs typeface="Times New Roman" pitchFamily="18" charset="0"/>
              </a:rPr>
              <a:t>UTET Periodici Scientifici, 1996</a:t>
            </a:r>
          </a:p>
        </p:txBody>
      </p:sp>
    </p:spTree>
  </p:cSld>
  <p:clrMapOvr>
    <a:masterClrMapping/>
  </p:clrMapOvr>
  <p:transition spd="med">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1782786"/>
                                        </p:tgtEl>
                                        <p:attrNameLst>
                                          <p:attrName>style.visibility</p:attrName>
                                        </p:attrNameLst>
                                      </p:cBhvr>
                                      <p:to>
                                        <p:strVal val="visible"/>
                                      </p:to>
                                    </p:set>
                                    <p:anim calcmode="lin" valueType="num">
                                      <p:cBhvr>
                                        <p:cTn id="7" dur="1000" fill="hold"/>
                                        <p:tgtEl>
                                          <p:spTgt spid="1782786"/>
                                        </p:tgtEl>
                                        <p:attrNameLst>
                                          <p:attrName>ppt_w</p:attrName>
                                        </p:attrNameLst>
                                      </p:cBhvr>
                                      <p:tavLst>
                                        <p:tav tm="0">
                                          <p:val>
                                            <p:fltVal val="0"/>
                                          </p:val>
                                        </p:tav>
                                        <p:tav tm="100000">
                                          <p:val>
                                            <p:strVal val="#ppt_w"/>
                                          </p:val>
                                        </p:tav>
                                      </p:tavLst>
                                    </p:anim>
                                    <p:anim calcmode="lin" valueType="num">
                                      <p:cBhvr>
                                        <p:cTn id="8" dur="1000" fill="hold"/>
                                        <p:tgtEl>
                                          <p:spTgt spid="1782786"/>
                                        </p:tgtEl>
                                        <p:attrNameLst>
                                          <p:attrName>ppt_h</p:attrName>
                                        </p:attrNameLst>
                                      </p:cBhvr>
                                      <p:tavLst>
                                        <p:tav tm="0">
                                          <p:val>
                                            <p:fltVal val="0"/>
                                          </p:val>
                                        </p:tav>
                                        <p:tav tm="100000">
                                          <p:val>
                                            <p:strVal val="#ppt_h"/>
                                          </p:val>
                                        </p:tav>
                                      </p:tavLst>
                                    </p:anim>
                                    <p:anim calcmode="lin" valueType="num">
                                      <p:cBhvr>
                                        <p:cTn id="9" dur="1000" fill="hold"/>
                                        <p:tgtEl>
                                          <p:spTgt spid="1782786"/>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782786"/>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000"/>
                            </p:stCondLst>
                            <p:childTnLst>
                              <p:par>
                                <p:cTn id="12" presetID="12" presetClass="entr" presetSubtype="8" fill="hold" grpId="0" nodeType="afterEffect">
                                  <p:stCondLst>
                                    <p:cond delay="0"/>
                                  </p:stCondLst>
                                  <p:childTnLst>
                                    <p:set>
                                      <p:cBhvr>
                                        <p:cTn id="13" dur="1" fill="hold">
                                          <p:stCondLst>
                                            <p:cond delay="0"/>
                                          </p:stCondLst>
                                        </p:cTn>
                                        <p:tgtEl>
                                          <p:spTgt spid="1782788"/>
                                        </p:tgtEl>
                                        <p:attrNameLst>
                                          <p:attrName>style.visibility</p:attrName>
                                        </p:attrNameLst>
                                      </p:cBhvr>
                                      <p:to>
                                        <p:strVal val="visible"/>
                                      </p:to>
                                    </p:set>
                                    <p:animEffect transition="in" filter="slide(fromLeft)">
                                      <p:cBhvr>
                                        <p:cTn id="14" dur="500"/>
                                        <p:tgtEl>
                                          <p:spTgt spid="1782788"/>
                                        </p:tgtEl>
                                      </p:cBhvr>
                                    </p:animEffect>
                                  </p:childTnLst>
                                </p:cTn>
                              </p:par>
                            </p:childTnLst>
                          </p:cTn>
                        </p:par>
                        <p:par>
                          <p:cTn id="15" fill="hold">
                            <p:stCondLst>
                              <p:cond delay="1500"/>
                            </p:stCondLst>
                            <p:childTnLst>
                              <p:par>
                                <p:cTn id="16" presetID="12" presetClass="entr" presetSubtype="8" fill="hold" grpId="0" nodeType="afterEffect">
                                  <p:stCondLst>
                                    <p:cond delay="0"/>
                                  </p:stCondLst>
                                  <p:childTnLst>
                                    <p:set>
                                      <p:cBhvr>
                                        <p:cTn id="17" dur="1" fill="hold">
                                          <p:stCondLst>
                                            <p:cond delay="0"/>
                                          </p:stCondLst>
                                        </p:cTn>
                                        <p:tgtEl>
                                          <p:spTgt spid="1782789"/>
                                        </p:tgtEl>
                                        <p:attrNameLst>
                                          <p:attrName>style.visibility</p:attrName>
                                        </p:attrNameLst>
                                      </p:cBhvr>
                                      <p:to>
                                        <p:strVal val="visible"/>
                                      </p:to>
                                    </p:set>
                                    <p:animEffect transition="in" filter="slide(fromLeft)">
                                      <p:cBhvr>
                                        <p:cTn id="18" dur="500"/>
                                        <p:tgtEl>
                                          <p:spTgt spid="1782789"/>
                                        </p:tgtEl>
                                      </p:cBhvr>
                                    </p:animEffect>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1782790"/>
                                        </p:tgtEl>
                                        <p:attrNameLst>
                                          <p:attrName>style.visibility</p:attrName>
                                        </p:attrNameLst>
                                      </p:cBhvr>
                                      <p:to>
                                        <p:strVal val="visible"/>
                                      </p:to>
                                    </p:set>
                                    <p:animEffect transition="in" filter="slide(fromLeft)">
                                      <p:cBhvr>
                                        <p:cTn id="22" dur="500"/>
                                        <p:tgtEl>
                                          <p:spTgt spid="1782790"/>
                                        </p:tgtEl>
                                      </p:cBhvr>
                                    </p:animEffect>
                                  </p:childTnLst>
                                </p:cTn>
                              </p:par>
                            </p:childTnLst>
                          </p:cTn>
                        </p:par>
                        <p:par>
                          <p:cTn id="23" fill="hold">
                            <p:stCondLst>
                              <p:cond delay="2500"/>
                            </p:stCondLst>
                            <p:childTnLst>
                              <p:par>
                                <p:cTn id="24" presetID="12" presetClass="entr" presetSubtype="8" fill="hold" grpId="0" nodeType="afterEffect">
                                  <p:stCondLst>
                                    <p:cond delay="0"/>
                                  </p:stCondLst>
                                  <p:childTnLst>
                                    <p:set>
                                      <p:cBhvr>
                                        <p:cTn id="25" dur="1" fill="hold">
                                          <p:stCondLst>
                                            <p:cond delay="0"/>
                                          </p:stCondLst>
                                        </p:cTn>
                                        <p:tgtEl>
                                          <p:spTgt spid="1782791"/>
                                        </p:tgtEl>
                                        <p:attrNameLst>
                                          <p:attrName>style.visibility</p:attrName>
                                        </p:attrNameLst>
                                      </p:cBhvr>
                                      <p:to>
                                        <p:strVal val="visible"/>
                                      </p:to>
                                    </p:set>
                                    <p:animEffect transition="in" filter="slide(fromLeft)">
                                      <p:cBhvr>
                                        <p:cTn id="26" dur="500"/>
                                        <p:tgtEl>
                                          <p:spTgt spid="1782791"/>
                                        </p:tgtEl>
                                      </p:cBhvr>
                                    </p:animEffect>
                                  </p:childTnLst>
                                </p:cTn>
                              </p:par>
                            </p:childTnLst>
                          </p:cTn>
                        </p:par>
                        <p:par>
                          <p:cTn id="27" fill="hold">
                            <p:stCondLst>
                              <p:cond delay="3000"/>
                            </p:stCondLst>
                            <p:childTnLst>
                              <p:par>
                                <p:cTn id="28" presetID="2" presetClass="entr" presetSubtype="2" fill="hold" grpId="0" nodeType="afterEffect">
                                  <p:stCondLst>
                                    <p:cond delay="0"/>
                                  </p:stCondLst>
                                  <p:childTnLst>
                                    <p:set>
                                      <p:cBhvr>
                                        <p:cTn id="29" dur="1" fill="hold">
                                          <p:stCondLst>
                                            <p:cond delay="0"/>
                                          </p:stCondLst>
                                        </p:cTn>
                                        <p:tgtEl>
                                          <p:spTgt spid="1782792"/>
                                        </p:tgtEl>
                                        <p:attrNameLst>
                                          <p:attrName>style.visibility</p:attrName>
                                        </p:attrNameLst>
                                      </p:cBhvr>
                                      <p:to>
                                        <p:strVal val="visible"/>
                                      </p:to>
                                    </p:set>
                                    <p:anim calcmode="lin" valueType="num">
                                      <p:cBhvr additive="base">
                                        <p:cTn id="30" dur="500" fill="hold"/>
                                        <p:tgtEl>
                                          <p:spTgt spid="1782792"/>
                                        </p:tgtEl>
                                        <p:attrNameLst>
                                          <p:attrName>ppt_x</p:attrName>
                                        </p:attrNameLst>
                                      </p:cBhvr>
                                      <p:tavLst>
                                        <p:tav tm="0">
                                          <p:val>
                                            <p:strVal val="1+#ppt_w/2"/>
                                          </p:val>
                                        </p:tav>
                                        <p:tav tm="100000">
                                          <p:val>
                                            <p:strVal val="#ppt_x"/>
                                          </p:val>
                                        </p:tav>
                                      </p:tavLst>
                                    </p:anim>
                                    <p:anim calcmode="lin" valueType="num">
                                      <p:cBhvr additive="base">
                                        <p:cTn id="31" dur="500" fill="hold"/>
                                        <p:tgtEl>
                                          <p:spTgt spid="178279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82786" grpId="0" autoUpdateAnimBg="0"/>
      <p:bldP spid="1782788" grpId="0" animBg="1" autoUpdateAnimBg="0"/>
      <p:bldP spid="1782789" grpId="0" animBg="1" autoUpdateAnimBg="0"/>
      <p:bldP spid="1782790" grpId="0" animBg="1" autoUpdateAnimBg="0"/>
      <p:bldP spid="1782791" grpId="0" animBg="1" autoUpdateAnimBg="0"/>
      <p:bldP spid="1782792" grpId="0" autoUpdateAnimBg="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42" name="Text Box 2"/>
          <p:cNvSpPr txBox="1">
            <a:spLocks noChangeArrowheads="1"/>
          </p:cNvSpPr>
          <p:nvPr/>
        </p:nvSpPr>
        <p:spPr bwMode="auto">
          <a:xfrm>
            <a:off x="971550" y="2708275"/>
            <a:ext cx="7200900" cy="1954213"/>
          </a:xfrm>
          <a:prstGeom prst="rect">
            <a:avLst/>
          </a:prstGeom>
          <a:noFill/>
          <a:ln w="9525">
            <a:noFill/>
            <a:miter lim="800000"/>
            <a:headEnd/>
            <a:tailEnd/>
          </a:ln>
        </p:spPr>
        <p:txBody>
          <a:bodyPr lIns="90000" tIns="46800" rIns="90000" bIns="46800">
            <a:spAutoFit/>
          </a:bodyPr>
          <a:lstStyle/>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I trattamenti possono alleviare i sintomi in oltre l’80% dei casi</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A causa dell’insufficiente riconoscimento, la depressione continua a causare sofferenze evitabili</a:t>
            </a:r>
          </a:p>
        </p:txBody>
      </p:sp>
      <p:sp>
        <p:nvSpPr>
          <p:cNvPr id="395266" name="Rectangle 3"/>
          <p:cNvSpPr>
            <a:spLocks noChangeArrowheads="1"/>
          </p:cNvSpPr>
          <p:nvPr/>
        </p:nvSpPr>
        <p:spPr bwMode="auto">
          <a:xfrm>
            <a:off x="152400" y="457200"/>
            <a:ext cx="8839200" cy="1000125"/>
          </a:xfrm>
          <a:prstGeom prst="rect">
            <a:avLst/>
          </a:prstGeom>
          <a:noFill/>
          <a:ln w="50800">
            <a:noFill/>
            <a:miter lim="800000"/>
            <a:headEnd/>
            <a:tailEnd/>
          </a:ln>
        </p:spPr>
        <p:txBody>
          <a:bodyPr lIns="90487" tIns="44450" rIns="90487" bIns="44450" anchor="ctr"/>
          <a:lstStyle/>
          <a:p>
            <a:pPr algn="ctr" defTabSz="762000" eaLnBrk="0" hangingPunct="0">
              <a:lnSpc>
                <a:spcPct val="95000"/>
              </a:lnSpc>
            </a:pPr>
            <a:r>
              <a:rPr lang="it-IT" sz="3700" b="1">
                <a:solidFill>
                  <a:srgbClr val="FF9900"/>
                </a:solidFill>
                <a:latin typeface="Times New Roman" pitchFamily="18" charset="0"/>
              </a:rPr>
              <a:t>Una condizione diffusa di grave sofferenza che può essere curata</a:t>
            </a:r>
            <a:endParaRPr lang="it-IT" i="1">
              <a:solidFill>
                <a:srgbClr val="FAFD00"/>
              </a:solidFill>
            </a:endParaRPr>
          </a:p>
        </p:txBody>
      </p:sp>
    </p:spTree>
  </p:cSld>
  <p:clrMapOvr>
    <a:masterClrMapping/>
  </p:clrMapOvr>
  <p:transition spd="med">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1699842">
                                            <p:txEl>
                                              <p:pRg st="0" end="0"/>
                                            </p:txEl>
                                          </p:spTgt>
                                        </p:tgtEl>
                                        <p:attrNameLst>
                                          <p:attrName>style.visibility</p:attrName>
                                        </p:attrNameLst>
                                      </p:cBhvr>
                                      <p:to>
                                        <p:strVal val="visible"/>
                                      </p:to>
                                    </p:set>
                                    <p:animEffect transition="in" filter="dissolve">
                                      <p:cBhvr>
                                        <p:cTn id="7" dur="500"/>
                                        <p:tgtEl>
                                          <p:spTgt spid="1699842">
                                            <p:txEl>
                                              <p:pRg st="0" end="0"/>
                                            </p:txEl>
                                          </p:spTgt>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1699842">
                                            <p:txEl>
                                              <p:pRg st="1" end="1"/>
                                            </p:txEl>
                                          </p:spTgt>
                                        </p:tgtEl>
                                        <p:attrNameLst>
                                          <p:attrName>style.visibility</p:attrName>
                                        </p:attrNameLst>
                                      </p:cBhvr>
                                      <p:to>
                                        <p:strVal val="visible"/>
                                      </p:to>
                                    </p:set>
                                    <p:animEffect transition="in" filter="dissolve">
                                      <p:cBhvr>
                                        <p:cTn id="11" dur="500"/>
                                        <p:tgtEl>
                                          <p:spTgt spid="169984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99842" grpId="0" build="p" autoUpdateAnimBg="0" advAuto="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7313" name="Rectangle 2"/>
          <p:cNvSpPr>
            <a:spLocks noGrp="1" noChangeArrowheads="1"/>
          </p:cNvSpPr>
          <p:nvPr>
            <p:ph type="title"/>
          </p:nvPr>
        </p:nvSpPr>
        <p:spPr>
          <a:xfrm>
            <a:off x="5795963" y="1052513"/>
            <a:ext cx="2808287" cy="4608512"/>
          </a:xfrm>
        </p:spPr>
        <p:txBody>
          <a:bodyPr lIns="90000" tIns="46800" rIns="90000" bIns="46800"/>
          <a:lstStyle/>
          <a:p>
            <a:pPr algn="l" defTabSz="449263">
              <a:buClr>
                <a:srgbClr val="FF9900"/>
              </a:buClr>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200" b="1" smtClean="0">
                <a:solidFill>
                  <a:srgbClr val="FF9900"/>
                </a:solidFill>
                <a:latin typeface="Times New Roman" pitchFamily="18" charset="0"/>
              </a:rPr>
              <a:t>Molte persone depresse non riescono ad essere aiutate, perché non viene riconosciuto il loro problema</a:t>
            </a:r>
          </a:p>
        </p:txBody>
      </p:sp>
      <p:pic>
        <p:nvPicPr>
          <p:cNvPr id="1779716" name="Picture 4" descr="iceberg depression"/>
          <p:cNvPicPr>
            <a:picLocks noChangeAspect="1" noChangeArrowheads="1"/>
          </p:cNvPicPr>
          <p:nvPr/>
        </p:nvPicPr>
        <p:blipFill>
          <a:blip r:embed="rId3" cstate="print"/>
          <a:srcRect/>
          <a:stretch>
            <a:fillRect/>
          </a:stretch>
        </p:blipFill>
        <p:spPr bwMode="auto">
          <a:xfrm>
            <a:off x="539750" y="836613"/>
            <a:ext cx="4835525" cy="5040312"/>
          </a:xfrm>
          <a:prstGeom prst="rect">
            <a:avLst/>
          </a:prstGeom>
          <a:noFill/>
          <a:ln w="9525">
            <a:noFill/>
            <a:miter lim="800000"/>
            <a:headEnd/>
            <a:tailEnd/>
          </a:ln>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1779716"/>
                                        </p:tgtEl>
                                        <p:attrNameLst>
                                          <p:attrName>style.visibility</p:attrName>
                                        </p:attrNameLst>
                                      </p:cBhvr>
                                      <p:to>
                                        <p:strVal val="visible"/>
                                      </p:to>
                                    </p:set>
                                    <p:animEffect transition="in" filter="dissolve">
                                      <p:cBhvr>
                                        <p:cTn id="7" dur="500"/>
                                        <p:tgtEl>
                                          <p:spTgt spid="17797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8274" name="Text Box 2"/>
          <p:cNvSpPr txBox="1">
            <a:spLocks noChangeArrowheads="1"/>
          </p:cNvSpPr>
          <p:nvPr/>
        </p:nvSpPr>
        <p:spPr bwMode="auto">
          <a:xfrm>
            <a:off x="762000" y="2133600"/>
            <a:ext cx="7924800" cy="3775075"/>
          </a:xfrm>
          <a:prstGeom prst="rect">
            <a:avLst/>
          </a:prstGeom>
          <a:noFill/>
          <a:ln w="9525">
            <a:noFill/>
            <a:miter lim="800000"/>
            <a:headEnd/>
            <a:tailEnd/>
          </a:ln>
        </p:spPr>
        <p:txBody>
          <a:bodyPr lIns="90000" tIns="46800" rIns="90000" bIns="46800">
            <a:spAutoFit/>
          </a:bodyPr>
          <a:lstStyle/>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L’età media di insorgenza della depressione si colloca tra 20 e 30 anni</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Ma da lì al momento della diagnosi possono trascorrere una media di 4-5 anni, cadenzati da vane trafile e ricadute</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I campanelli d’allarme (ad esempio sintomi somatici e altre manifestazioni) sono spesso sottovalutati o malinterpretati</a:t>
            </a:r>
          </a:p>
        </p:txBody>
      </p:sp>
      <p:sp>
        <p:nvSpPr>
          <p:cNvPr id="399362" name="Rectangle 3"/>
          <p:cNvSpPr>
            <a:spLocks noChangeArrowheads="1"/>
          </p:cNvSpPr>
          <p:nvPr/>
        </p:nvSpPr>
        <p:spPr bwMode="auto">
          <a:xfrm>
            <a:off x="152400" y="457200"/>
            <a:ext cx="8839200" cy="1000125"/>
          </a:xfrm>
          <a:prstGeom prst="rect">
            <a:avLst/>
          </a:prstGeom>
          <a:noFill/>
          <a:ln w="50800">
            <a:noFill/>
            <a:miter lim="800000"/>
            <a:headEnd/>
            <a:tailEnd/>
          </a:ln>
        </p:spPr>
        <p:txBody>
          <a:bodyPr lIns="90487" tIns="44450" rIns="90487" bIns="44450" anchor="ctr"/>
          <a:lstStyle/>
          <a:p>
            <a:pPr algn="ctr" defTabSz="762000" eaLnBrk="0" hangingPunct="0">
              <a:lnSpc>
                <a:spcPct val="95000"/>
              </a:lnSpc>
            </a:pPr>
            <a:r>
              <a:rPr lang="it-IT" sz="3700" b="1">
                <a:solidFill>
                  <a:srgbClr val="FF9900"/>
                </a:solidFill>
                <a:latin typeface="Times New Roman" pitchFamily="18" charset="0"/>
              </a:rPr>
              <a:t>Ritardo diagnostico</a:t>
            </a:r>
            <a:endParaRPr lang="it-IT" i="1">
              <a:solidFill>
                <a:srgbClr val="FAFD00"/>
              </a:solidFill>
            </a:endParaRPr>
          </a:p>
        </p:txBody>
      </p:sp>
      <p:grpSp>
        <p:nvGrpSpPr>
          <p:cNvPr id="399363" name="Group 4"/>
          <p:cNvGrpSpPr>
            <a:grpSpLocks/>
          </p:cNvGrpSpPr>
          <p:nvPr/>
        </p:nvGrpSpPr>
        <p:grpSpPr bwMode="auto">
          <a:xfrm>
            <a:off x="6765925" y="6124575"/>
            <a:ext cx="2127250" cy="733425"/>
            <a:chOff x="48" y="3802"/>
            <a:chExt cx="1340" cy="462"/>
          </a:xfrm>
        </p:grpSpPr>
        <p:sp>
          <p:nvSpPr>
            <p:cNvPr id="399364" name="Text Box 5"/>
            <p:cNvSpPr txBox="1">
              <a:spLocks noChangeArrowheads="1"/>
            </p:cNvSpPr>
            <p:nvPr/>
          </p:nvSpPr>
          <p:spPr bwMode="auto">
            <a:xfrm>
              <a:off x="48" y="3802"/>
              <a:ext cx="116" cy="192"/>
            </a:xfrm>
            <a:prstGeom prst="rect">
              <a:avLst/>
            </a:prstGeom>
            <a:noFill/>
            <a:ln w="9525">
              <a:noFill/>
              <a:miter lim="800000"/>
              <a:headEnd/>
              <a:tailEnd/>
            </a:ln>
          </p:spPr>
          <p:txBody>
            <a:bodyPr wrap="none">
              <a:spAutoFit/>
            </a:bodyPr>
            <a:lstStyle/>
            <a:p>
              <a:pPr eaLnBrk="0" hangingPunct="0"/>
              <a:endParaRPr lang="it-IT" sz="1400" b="1" i="1"/>
            </a:p>
          </p:txBody>
        </p:sp>
        <p:sp>
          <p:nvSpPr>
            <p:cNvPr id="399365" name="Text Box 6"/>
            <p:cNvSpPr txBox="1">
              <a:spLocks noChangeArrowheads="1"/>
            </p:cNvSpPr>
            <p:nvPr/>
          </p:nvSpPr>
          <p:spPr bwMode="auto">
            <a:xfrm>
              <a:off x="48" y="3920"/>
              <a:ext cx="1340" cy="212"/>
            </a:xfrm>
            <a:prstGeom prst="rect">
              <a:avLst/>
            </a:prstGeom>
            <a:noFill/>
            <a:ln w="9525">
              <a:noFill/>
              <a:miter lim="800000"/>
              <a:headEnd/>
              <a:tailEnd/>
            </a:ln>
          </p:spPr>
          <p:txBody>
            <a:bodyPr wrap="none">
              <a:spAutoFit/>
            </a:bodyPr>
            <a:lstStyle/>
            <a:p>
              <a:pPr eaLnBrk="0" hangingPunct="0"/>
              <a:r>
                <a:rPr lang="it-IT" sz="1600" i="1">
                  <a:solidFill>
                    <a:schemeClr val="bg1"/>
                  </a:solidFill>
                </a:rPr>
                <a:t>Bogetto, SOPSI 2002</a:t>
              </a:r>
              <a:endParaRPr lang="it-IT" sz="1600" b="1" i="1">
                <a:solidFill>
                  <a:schemeClr val="bg1"/>
                </a:solidFill>
              </a:endParaRPr>
            </a:p>
          </p:txBody>
        </p:sp>
        <p:sp>
          <p:nvSpPr>
            <p:cNvPr id="399366" name="Text Box 7"/>
            <p:cNvSpPr txBox="1">
              <a:spLocks noChangeArrowheads="1"/>
            </p:cNvSpPr>
            <p:nvPr/>
          </p:nvSpPr>
          <p:spPr bwMode="auto">
            <a:xfrm>
              <a:off x="48" y="4072"/>
              <a:ext cx="116" cy="192"/>
            </a:xfrm>
            <a:prstGeom prst="rect">
              <a:avLst/>
            </a:prstGeom>
            <a:noFill/>
            <a:ln w="9525">
              <a:noFill/>
              <a:miter lim="800000"/>
              <a:headEnd/>
              <a:tailEnd/>
            </a:ln>
          </p:spPr>
          <p:txBody>
            <a:bodyPr wrap="none">
              <a:spAutoFit/>
            </a:bodyPr>
            <a:lstStyle/>
            <a:p>
              <a:pPr eaLnBrk="0" hangingPunct="0"/>
              <a:endParaRPr lang="it-IT" sz="1400" b="1" i="1"/>
            </a:p>
          </p:txBody>
        </p:sp>
      </p:grpSp>
    </p:spTree>
  </p:cSld>
  <p:clrMapOvr>
    <a:masterClrMapping/>
  </p:clrMapOvr>
  <p:transition spd="med">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1718274">
                                            <p:txEl>
                                              <p:pRg st="0" end="0"/>
                                            </p:txEl>
                                          </p:spTgt>
                                        </p:tgtEl>
                                        <p:attrNameLst>
                                          <p:attrName>style.visibility</p:attrName>
                                        </p:attrNameLst>
                                      </p:cBhvr>
                                      <p:to>
                                        <p:strVal val="visible"/>
                                      </p:to>
                                    </p:set>
                                    <p:animEffect transition="in" filter="dissolve">
                                      <p:cBhvr>
                                        <p:cTn id="7" dur="500"/>
                                        <p:tgtEl>
                                          <p:spTgt spid="1718274">
                                            <p:txEl>
                                              <p:pRg st="0" end="0"/>
                                            </p:txEl>
                                          </p:spTgt>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1718274">
                                            <p:txEl>
                                              <p:pRg st="1" end="1"/>
                                            </p:txEl>
                                          </p:spTgt>
                                        </p:tgtEl>
                                        <p:attrNameLst>
                                          <p:attrName>style.visibility</p:attrName>
                                        </p:attrNameLst>
                                      </p:cBhvr>
                                      <p:to>
                                        <p:strVal val="visible"/>
                                      </p:to>
                                    </p:set>
                                    <p:animEffect transition="in" filter="dissolve">
                                      <p:cBhvr>
                                        <p:cTn id="11" dur="500"/>
                                        <p:tgtEl>
                                          <p:spTgt spid="1718274">
                                            <p:txEl>
                                              <p:pRg st="1" end="1"/>
                                            </p:txEl>
                                          </p:spTgt>
                                        </p:tgtEl>
                                      </p:cBhvr>
                                    </p:animEffect>
                                  </p:childTnLst>
                                </p:cTn>
                              </p:par>
                            </p:childTnLst>
                          </p:cTn>
                        </p:par>
                        <p:par>
                          <p:cTn id="12" fill="hold">
                            <p:stCondLst>
                              <p:cond delay="1000"/>
                            </p:stCondLst>
                            <p:childTnLst>
                              <p:par>
                                <p:cTn id="13" presetID="9" presetClass="entr" presetSubtype="0" fill="hold" grpId="0" nodeType="afterEffect">
                                  <p:stCondLst>
                                    <p:cond delay="0"/>
                                  </p:stCondLst>
                                  <p:childTnLst>
                                    <p:set>
                                      <p:cBhvr>
                                        <p:cTn id="14" dur="1" fill="hold">
                                          <p:stCondLst>
                                            <p:cond delay="0"/>
                                          </p:stCondLst>
                                        </p:cTn>
                                        <p:tgtEl>
                                          <p:spTgt spid="1718274">
                                            <p:txEl>
                                              <p:pRg st="2" end="2"/>
                                            </p:txEl>
                                          </p:spTgt>
                                        </p:tgtEl>
                                        <p:attrNameLst>
                                          <p:attrName>style.visibility</p:attrName>
                                        </p:attrNameLst>
                                      </p:cBhvr>
                                      <p:to>
                                        <p:strVal val="visible"/>
                                      </p:to>
                                    </p:set>
                                    <p:animEffect transition="in" filter="dissolve">
                                      <p:cBhvr>
                                        <p:cTn id="15" dur="500"/>
                                        <p:tgtEl>
                                          <p:spTgt spid="171827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18274" grpId="0" build="p" autoUpdateAnimBg="0" advAuto="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1409" name="Rectangle 2"/>
          <p:cNvSpPr>
            <a:spLocks noChangeArrowheads="1"/>
          </p:cNvSpPr>
          <p:nvPr/>
        </p:nvSpPr>
        <p:spPr bwMode="auto">
          <a:xfrm>
            <a:off x="152400" y="457200"/>
            <a:ext cx="8839200" cy="1000125"/>
          </a:xfrm>
          <a:prstGeom prst="rect">
            <a:avLst/>
          </a:prstGeom>
          <a:noFill/>
          <a:ln w="50800">
            <a:noFill/>
            <a:miter lim="800000"/>
            <a:headEnd/>
            <a:tailEnd/>
          </a:ln>
        </p:spPr>
        <p:txBody>
          <a:bodyPr lIns="90487" tIns="44450" rIns="90487" bIns="44450" anchor="ctr"/>
          <a:lstStyle/>
          <a:p>
            <a:pPr algn="ctr" defTabSz="762000" eaLnBrk="0" hangingPunct="0">
              <a:lnSpc>
                <a:spcPct val="95000"/>
              </a:lnSpc>
            </a:pPr>
            <a:r>
              <a:rPr lang="it-IT" sz="3700" b="1">
                <a:solidFill>
                  <a:srgbClr val="FF9900"/>
                </a:solidFill>
                <a:latin typeface="Times New Roman" pitchFamily="18" charset="0"/>
              </a:rPr>
              <a:t>Disturbi depressivi unipolari e </a:t>
            </a:r>
            <a:br>
              <a:rPr lang="it-IT" sz="3700" b="1">
                <a:solidFill>
                  <a:srgbClr val="FF9900"/>
                </a:solidFill>
                <a:latin typeface="Times New Roman" pitchFamily="18" charset="0"/>
              </a:rPr>
            </a:br>
            <a:r>
              <a:rPr lang="it-IT" sz="3700" b="1">
                <a:solidFill>
                  <a:srgbClr val="FF9900"/>
                </a:solidFill>
                <a:latin typeface="Times New Roman" pitchFamily="18" charset="0"/>
              </a:rPr>
              <a:t>disturbi bipolari</a:t>
            </a:r>
            <a:endParaRPr lang="it-IT" i="1">
              <a:solidFill>
                <a:srgbClr val="FAFD00"/>
              </a:solidFill>
            </a:endParaRPr>
          </a:p>
        </p:txBody>
      </p:sp>
      <p:pic>
        <p:nvPicPr>
          <p:cNvPr id="401410" name="Picture 3" descr="normalià e patol"/>
          <p:cNvPicPr>
            <a:picLocks noChangeAspect="1" noChangeArrowheads="1"/>
          </p:cNvPicPr>
          <p:nvPr/>
        </p:nvPicPr>
        <p:blipFill>
          <a:blip r:embed="rId3" cstate="print"/>
          <a:srcRect/>
          <a:stretch>
            <a:fillRect/>
          </a:stretch>
        </p:blipFill>
        <p:spPr bwMode="auto">
          <a:xfrm>
            <a:off x="685800" y="1828800"/>
            <a:ext cx="7772400" cy="1828800"/>
          </a:xfrm>
          <a:prstGeom prst="rect">
            <a:avLst/>
          </a:prstGeom>
          <a:noFill/>
          <a:ln w="50800">
            <a:solidFill>
              <a:srgbClr val="00CCFF"/>
            </a:solidFill>
            <a:miter lim="800000"/>
            <a:headEnd/>
            <a:tailEnd/>
          </a:ln>
        </p:spPr>
      </p:pic>
      <p:sp>
        <p:nvSpPr>
          <p:cNvPr id="1666052" name="Text Box 4"/>
          <p:cNvSpPr txBox="1">
            <a:spLocks noChangeArrowheads="1"/>
          </p:cNvSpPr>
          <p:nvPr/>
        </p:nvSpPr>
        <p:spPr bwMode="auto">
          <a:xfrm>
            <a:off x="609600" y="3886200"/>
            <a:ext cx="8153400" cy="2593975"/>
          </a:xfrm>
          <a:prstGeom prst="rect">
            <a:avLst/>
          </a:prstGeom>
          <a:noFill/>
          <a:ln w="9525">
            <a:noFill/>
            <a:miter lim="800000"/>
            <a:headEnd/>
            <a:tailEnd/>
          </a:ln>
        </p:spPr>
        <p:txBody>
          <a:bodyPr lIns="90000" tIns="46800" rIns="90000" bIns="46800">
            <a:spAutoFit/>
          </a:bodyPr>
          <a:lstStyle/>
          <a:p>
            <a:pPr marL="466725" indent="-466725">
              <a:lnSpc>
                <a:spcPts val="32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b="1">
                <a:solidFill>
                  <a:srgbClr val="FF0000"/>
                </a:solidFill>
                <a:latin typeface="Verdana" pitchFamily="34" charset="0"/>
              </a:rPr>
              <a:t>DISTURBI DEPRESSIVI UNIPOLARI</a:t>
            </a:r>
            <a:r>
              <a:rPr lang="it-IT" sz="2000">
                <a:solidFill>
                  <a:srgbClr val="FFFFFF"/>
                </a:solidFill>
                <a:latin typeface="Verdana" pitchFamily="34" charset="0"/>
              </a:rPr>
              <a:t/>
            </a:r>
            <a:br>
              <a:rPr lang="it-IT" sz="2000">
                <a:solidFill>
                  <a:srgbClr val="FFFFFF"/>
                </a:solidFill>
                <a:latin typeface="Verdana" pitchFamily="34" charset="0"/>
              </a:rPr>
            </a:br>
            <a:r>
              <a:rPr lang="it-IT" sz="2000">
                <a:solidFill>
                  <a:srgbClr val="FFFFFF"/>
                </a:solidFill>
                <a:latin typeface="Verdana" pitchFamily="34" charset="0"/>
              </a:rPr>
              <a:t>Le oscillazioni eccessive avvengono solo in un senso, caratteristicamente negativo, verso il basso</a:t>
            </a:r>
          </a:p>
          <a:p>
            <a:pPr marL="466725" indent="-466725">
              <a:lnSpc>
                <a:spcPts val="32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 </a:t>
            </a:r>
            <a:r>
              <a:rPr lang="it-IT" sz="2000" b="1">
                <a:solidFill>
                  <a:srgbClr val="FF0000"/>
                </a:solidFill>
                <a:latin typeface="Verdana" pitchFamily="34" charset="0"/>
              </a:rPr>
              <a:t>DISTURBI BIPOLARI</a:t>
            </a:r>
            <a:r>
              <a:rPr lang="it-IT" sz="2000">
                <a:solidFill>
                  <a:srgbClr val="FFFFFF"/>
                </a:solidFill>
                <a:latin typeface="Verdana" pitchFamily="34" charset="0"/>
              </a:rPr>
              <a:t/>
            </a:r>
            <a:br>
              <a:rPr lang="it-IT" sz="2000">
                <a:solidFill>
                  <a:srgbClr val="FFFFFF"/>
                </a:solidFill>
                <a:latin typeface="Verdana" pitchFamily="34" charset="0"/>
              </a:rPr>
            </a:br>
            <a:r>
              <a:rPr lang="it-IT" sz="2000">
                <a:solidFill>
                  <a:srgbClr val="FFFFFF"/>
                </a:solidFill>
                <a:latin typeface="Verdana" pitchFamily="34" charset="0"/>
              </a:rPr>
              <a:t>Alternarsi, pur con diverse frequenze di oscillazione dell’umore, di momenti di depressione, normalità e mania</a:t>
            </a:r>
          </a:p>
        </p:txBody>
      </p:sp>
    </p:spTree>
  </p:cSld>
  <p:clrMapOvr>
    <a:masterClrMapping/>
  </p:clrMapOvr>
  <p:transition>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1666052">
                                            <p:txEl>
                                              <p:pRg st="0" end="0"/>
                                            </p:txEl>
                                          </p:spTgt>
                                        </p:tgtEl>
                                        <p:attrNameLst>
                                          <p:attrName>style.visibility</p:attrName>
                                        </p:attrNameLst>
                                      </p:cBhvr>
                                      <p:to>
                                        <p:strVal val="visible"/>
                                      </p:to>
                                    </p:set>
                                    <p:animEffect transition="in" filter="dissolve">
                                      <p:cBhvr>
                                        <p:cTn id="7" dur="500"/>
                                        <p:tgtEl>
                                          <p:spTgt spid="1666052">
                                            <p:txEl>
                                              <p:pRg st="0" end="0"/>
                                            </p:txEl>
                                          </p:spTgt>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1666052">
                                            <p:txEl>
                                              <p:pRg st="1" end="1"/>
                                            </p:txEl>
                                          </p:spTgt>
                                        </p:tgtEl>
                                        <p:attrNameLst>
                                          <p:attrName>style.visibility</p:attrName>
                                        </p:attrNameLst>
                                      </p:cBhvr>
                                      <p:to>
                                        <p:strVal val="visible"/>
                                      </p:to>
                                    </p:set>
                                    <p:animEffect transition="in" filter="dissolve">
                                      <p:cBhvr>
                                        <p:cTn id="11" dur="500"/>
                                        <p:tgtEl>
                                          <p:spTgt spid="166605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66052" grpId="0" build="p" autoUpdateAnimBg="0" advAuto="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3457" name="Rectangle 2"/>
          <p:cNvSpPr>
            <a:spLocks noChangeArrowheads="1"/>
          </p:cNvSpPr>
          <p:nvPr/>
        </p:nvSpPr>
        <p:spPr bwMode="auto">
          <a:xfrm>
            <a:off x="457200" y="274638"/>
            <a:ext cx="8229600" cy="1143000"/>
          </a:xfrm>
          <a:prstGeom prst="rect">
            <a:avLst/>
          </a:prstGeom>
          <a:noFill/>
          <a:ln w="9525">
            <a:noFill/>
            <a:miter lim="800000"/>
            <a:headEnd/>
            <a:tailEnd/>
          </a:ln>
        </p:spPr>
        <p:txBody>
          <a:bodyPr anchor="ctr"/>
          <a:lstStyle/>
          <a:p>
            <a:pPr algn="ctr" defTabSz="449263">
              <a:lnSpc>
                <a:spcPct val="95000"/>
              </a:lnSpc>
              <a:buClr>
                <a:srgbClr val="FF9900"/>
              </a:buClr>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700" b="1">
                <a:solidFill>
                  <a:srgbClr val="FF9900"/>
                </a:solidFill>
                <a:latin typeface="Times New Roman" pitchFamily="18" charset="0"/>
              </a:rPr>
              <a:t>Disturbi psichici nella popolazione lombarda </a:t>
            </a:r>
            <a:r>
              <a:rPr lang="it-IT" sz="3200" b="1">
                <a:solidFill>
                  <a:srgbClr val="FF9900"/>
                </a:solidFill>
                <a:latin typeface="Times New Roman" pitchFamily="18" charset="0"/>
              </a:rPr>
              <a:t>(persone &gt;14 a. per anno)</a:t>
            </a:r>
            <a:endParaRPr lang="it-IT" sz="3200" i="1">
              <a:solidFill>
                <a:srgbClr val="FAFD00"/>
              </a:solidFill>
              <a:latin typeface="Arial Black" pitchFamily="34" charset="0"/>
            </a:endParaRPr>
          </a:p>
        </p:txBody>
      </p:sp>
      <p:sp>
        <p:nvSpPr>
          <p:cNvPr id="1695747" name="AutoShape 3"/>
          <p:cNvSpPr>
            <a:spLocks noChangeArrowheads="1"/>
          </p:cNvSpPr>
          <p:nvPr/>
        </p:nvSpPr>
        <p:spPr bwMode="auto">
          <a:xfrm>
            <a:off x="990600" y="1828800"/>
            <a:ext cx="6934200" cy="838200"/>
          </a:xfrm>
          <a:prstGeom prst="bevel">
            <a:avLst>
              <a:gd name="adj" fmla="val 8102"/>
            </a:avLst>
          </a:prstGeom>
          <a:solidFill>
            <a:srgbClr val="FF6600"/>
          </a:solidFill>
          <a:ln w="9525">
            <a:noFill/>
            <a:miter lim="800000"/>
            <a:headEnd/>
            <a:tailEnd/>
          </a:ln>
        </p:spPr>
        <p:txBody>
          <a:bodyPr wrap="none" lIns="111758" tIns="55879" rIns="111758" bIns="55879" anchor="ctr"/>
          <a:lstStyle/>
          <a:p>
            <a:pPr algn="ctr" defTabSz="1117600"/>
            <a:r>
              <a:rPr lang="fr-FR" altLang="fr-FR" sz="2700">
                <a:solidFill>
                  <a:srgbClr val="FFFF00"/>
                </a:solidFill>
              </a:rPr>
              <a:t>Depressione</a:t>
            </a:r>
            <a:r>
              <a:rPr lang="it-IT" altLang="fr-FR" sz="2700">
                <a:solidFill>
                  <a:srgbClr val="FFFF00"/>
                </a:solidFill>
              </a:rPr>
              <a:t>                            </a:t>
            </a:r>
            <a:r>
              <a:rPr lang="fr-FR" altLang="fr-FR" sz="2700">
                <a:solidFill>
                  <a:srgbClr val="FFFF00"/>
                </a:solidFill>
              </a:rPr>
              <a:t>700</a:t>
            </a:r>
            <a:r>
              <a:rPr lang="it-IT" altLang="fr-FR" sz="2700">
                <a:solidFill>
                  <a:srgbClr val="FFFF00"/>
                </a:solidFill>
              </a:rPr>
              <a:t>.000</a:t>
            </a:r>
            <a:r>
              <a:rPr lang="it-IT" altLang="fr-FR" sz="3200" b="1">
                <a:solidFill>
                  <a:srgbClr val="FFFF00"/>
                </a:solidFill>
              </a:rPr>
              <a:t> </a:t>
            </a:r>
          </a:p>
        </p:txBody>
      </p:sp>
      <p:sp>
        <p:nvSpPr>
          <p:cNvPr id="1695748" name="AutoShape 4"/>
          <p:cNvSpPr>
            <a:spLocks noChangeArrowheads="1"/>
          </p:cNvSpPr>
          <p:nvPr/>
        </p:nvSpPr>
        <p:spPr bwMode="auto">
          <a:xfrm>
            <a:off x="990600" y="2895600"/>
            <a:ext cx="6934200" cy="838200"/>
          </a:xfrm>
          <a:prstGeom prst="bevel">
            <a:avLst>
              <a:gd name="adj" fmla="val 8102"/>
            </a:avLst>
          </a:prstGeom>
          <a:solidFill>
            <a:srgbClr val="FF6600"/>
          </a:solidFill>
          <a:ln w="9525">
            <a:noFill/>
            <a:miter lim="800000"/>
            <a:headEnd/>
            <a:tailEnd/>
          </a:ln>
        </p:spPr>
        <p:txBody>
          <a:bodyPr wrap="none" lIns="111758" tIns="55879" rIns="111758" bIns="55879" anchor="ctr"/>
          <a:lstStyle/>
          <a:p>
            <a:pPr algn="ctr" defTabSz="1117600"/>
            <a:r>
              <a:rPr lang="it-IT" altLang="fr-FR" sz="2700">
                <a:solidFill>
                  <a:srgbClr val="FFFF00"/>
                </a:solidFill>
              </a:rPr>
              <a:t>Disturbo Affettivo Bipolare          95.000</a:t>
            </a:r>
            <a:r>
              <a:rPr lang="it-IT" altLang="fr-FR" sz="3200" b="1">
                <a:solidFill>
                  <a:srgbClr val="FFFF00"/>
                </a:solidFill>
              </a:rPr>
              <a:t> </a:t>
            </a:r>
          </a:p>
        </p:txBody>
      </p:sp>
      <p:sp>
        <p:nvSpPr>
          <p:cNvPr id="1695749" name="AutoShape 5"/>
          <p:cNvSpPr>
            <a:spLocks noChangeArrowheads="1"/>
          </p:cNvSpPr>
          <p:nvPr/>
        </p:nvSpPr>
        <p:spPr bwMode="auto">
          <a:xfrm>
            <a:off x="990600" y="3962400"/>
            <a:ext cx="6934200" cy="838200"/>
          </a:xfrm>
          <a:prstGeom prst="bevel">
            <a:avLst>
              <a:gd name="adj" fmla="val 8102"/>
            </a:avLst>
          </a:prstGeom>
          <a:solidFill>
            <a:srgbClr val="FF6600"/>
          </a:solidFill>
          <a:ln w="9525">
            <a:noFill/>
            <a:miter lim="800000"/>
            <a:headEnd/>
            <a:tailEnd/>
          </a:ln>
        </p:spPr>
        <p:txBody>
          <a:bodyPr wrap="none" lIns="111758" tIns="55879" rIns="111758" bIns="55879" anchor="ctr"/>
          <a:lstStyle/>
          <a:p>
            <a:pPr algn="ctr" defTabSz="1117600"/>
            <a:r>
              <a:rPr lang="it-IT" altLang="fr-FR" sz="2700">
                <a:solidFill>
                  <a:srgbClr val="FFFF00"/>
                </a:solidFill>
              </a:rPr>
              <a:t>Disturbi d’Ansia                        980.000</a:t>
            </a:r>
            <a:r>
              <a:rPr lang="it-IT" altLang="fr-FR" sz="3200" b="1">
                <a:solidFill>
                  <a:srgbClr val="FFFF00"/>
                </a:solidFill>
              </a:rPr>
              <a:t> </a:t>
            </a:r>
          </a:p>
        </p:txBody>
      </p:sp>
      <p:sp>
        <p:nvSpPr>
          <p:cNvPr id="1695750" name="AutoShape 6"/>
          <p:cNvSpPr>
            <a:spLocks noChangeArrowheads="1"/>
          </p:cNvSpPr>
          <p:nvPr/>
        </p:nvSpPr>
        <p:spPr bwMode="auto">
          <a:xfrm>
            <a:off x="990600" y="5029200"/>
            <a:ext cx="6934200" cy="838200"/>
          </a:xfrm>
          <a:prstGeom prst="bevel">
            <a:avLst>
              <a:gd name="adj" fmla="val 8102"/>
            </a:avLst>
          </a:prstGeom>
          <a:solidFill>
            <a:srgbClr val="FF6600"/>
          </a:solidFill>
          <a:ln w="9525">
            <a:noFill/>
            <a:miter lim="800000"/>
            <a:headEnd/>
            <a:tailEnd/>
          </a:ln>
        </p:spPr>
        <p:txBody>
          <a:bodyPr wrap="none" lIns="111758" tIns="55879" rIns="111758" bIns="55879" anchor="ctr"/>
          <a:lstStyle/>
          <a:p>
            <a:pPr algn="ctr" defTabSz="1117600"/>
            <a:r>
              <a:rPr lang="fr-FR" altLang="fr-FR" sz="2700">
                <a:solidFill>
                  <a:srgbClr val="FFFF00"/>
                </a:solidFill>
              </a:rPr>
              <a:t>Schizofrenia</a:t>
            </a:r>
            <a:r>
              <a:rPr lang="it-IT" altLang="fr-FR" sz="2700">
                <a:solidFill>
                  <a:srgbClr val="FFFF00"/>
                </a:solidFill>
              </a:rPr>
              <a:t>                   </a:t>
            </a:r>
            <a:r>
              <a:rPr lang="fr-FR" altLang="fr-FR" sz="2700">
                <a:solidFill>
                  <a:srgbClr val="FFFF00"/>
                </a:solidFill>
              </a:rPr>
              <a:t>32</a:t>
            </a:r>
            <a:r>
              <a:rPr lang="it-IT" altLang="fr-FR" sz="2700">
                <a:solidFill>
                  <a:srgbClr val="FFFF00"/>
                </a:solidFill>
              </a:rPr>
              <a:t>.000/48.000</a:t>
            </a:r>
            <a:r>
              <a:rPr lang="it-IT" altLang="fr-FR" sz="3200" b="1">
                <a:solidFill>
                  <a:srgbClr val="FFFF00"/>
                </a:solidFill>
              </a:rPr>
              <a:t> </a:t>
            </a:r>
          </a:p>
        </p:txBody>
      </p:sp>
      <p:pic>
        <p:nvPicPr>
          <p:cNvPr id="403462" name="Picture 7" descr="simbolo Regione Lombardia"/>
          <p:cNvPicPr>
            <a:picLocks noChangeAspect="1" noChangeArrowheads="1"/>
          </p:cNvPicPr>
          <p:nvPr/>
        </p:nvPicPr>
        <p:blipFill>
          <a:blip r:embed="rId3" cstate="print"/>
          <a:srcRect/>
          <a:stretch>
            <a:fillRect/>
          </a:stretch>
        </p:blipFill>
        <p:spPr bwMode="auto">
          <a:xfrm>
            <a:off x="5326063" y="6172200"/>
            <a:ext cx="446087" cy="457200"/>
          </a:xfrm>
          <a:prstGeom prst="rect">
            <a:avLst/>
          </a:prstGeom>
          <a:noFill/>
          <a:ln w="9525">
            <a:noFill/>
            <a:miter lim="800000"/>
            <a:headEnd/>
            <a:tailEnd/>
          </a:ln>
        </p:spPr>
      </p:pic>
      <p:sp>
        <p:nvSpPr>
          <p:cNvPr id="403463" name="Rectangle 8"/>
          <p:cNvSpPr>
            <a:spLocks noChangeArrowheads="1"/>
          </p:cNvSpPr>
          <p:nvPr/>
        </p:nvSpPr>
        <p:spPr bwMode="auto">
          <a:xfrm>
            <a:off x="5791200" y="6096000"/>
            <a:ext cx="3352800" cy="549275"/>
          </a:xfrm>
          <a:prstGeom prst="rect">
            <a:avLst/>
          </a:prstGeom>
          <a:noFill/>
          <a:ln w="9525">
            <a:noFill/>
            <a:miter lim="800000"/>
            <a:headEnd/>
            <a:tailEnd/>
          </a:ln>
        </p:spPr>
        <p:txBody>
          <a:bodyPr>
            <a:spAutoFit/>
          </a:bodyPr>
          <a:lstStyle/>
          <a:p>
            <a:r>
              <a:rPr lang="it-IT" sz="1600" i="1">
                <a:solidFill>
                  <a:srgbClr val="FFFFFF"/>
                </a:solidFill>
              </a:rPr>
              <a:t> </a:t>
            </a:r>
            <a:r>
              <a:rPr lang="it-IT" sz="1400" i="1">
                <a:solidFill>
                  <a:srgbClr val="FFFFFF"/>
                </a:solidFill>
              </a:rPr>
              <a:t>Regione Lombardia</a:t>
            </a:r>
          </a:p>
          <a:p>
            <a:r>
              <a:rPr lang="it-IT" sz="1400" i="1">
                <a:solidFill>
                  <a:srgbClr val="FFFFFF"/>
                </a:solidFill>
              </a:rPr>
              <a:t> Piano Regionale Salute Mentale 2004</a:t>
            </a:r>
          </a:p>
        </p:txBody>
      </p:sp>
    </p:spTree>
  </p:cSld>
  <p:clrMapOvr>
    <a:masterClrMapping/>
  </p:clrMapOvr>
  <p:transition spd="med">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695747"/>
                                        </p:tgtEl>
                                        <p:attrNameLst>
                                          <p:attrName>style.visibility</p:attrName>
                                        </p:attrNameLst>
                                      </p:cBhvr>
                                      <p:to>
                                        <p:strVal val="visible"/>
                                      </p:to>
                                    </p:set>
                                    <p:anim calcmode="lin" valueType="num">
                                      <p:cBhvr additive="base">
                                        <p:cTn id="7" dur="500" fill="hold"/>
                                        <p:tgtEl>
                                          <p:spTgt spid="1695747"/>
                                        </p:tgtEl>
                                        <p:attrNameLst>
                                          <p:attrName>ppt_x</p:attrName>
                                        </p:attrNameLst>
                                      </p:cBhvr>
                                      <p:tavLst>
                                        <p:tav tm="0">
                                          <p:val>
                                            <p:strVal val="0-#ppt_w/2"/>
                                          </p:val>
                                        </p:tav>
                                        <p:tav tm="100000">
                                          <p:val>
                                            <p:strVal val="#ppt_x"/>
                                          </p:val>
                                        </p:tav>
                                      </p:tavLst>
                                    </p:anim>
                                    <p:anim calcmode="lin" valueType="num">
                                      <p:cBhvr additive="base">
                                        <p:cTn id="8" dur="500" fill="hold"/>
                                        <p:tgtEl>
                                          <p:spTgt spid="169574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2" presetClass="entr" presetSubtype="8" fill="hold" grpId="0" nodeType="afterEffect">
                                  <p:stCondLst>
                                    <p:cond delay="0"/>
                                  </p:stCondLst>
                                  <p:childTnLst>
                                    <p:set>
                                      <p:cBhvr>
                                        <p:cTn id="11" dur="1" fill="hold">
                                          <p:stCondLst>
                                            <p:cond delay="0"/>
                                          </p:stCondLst>
                                        </p:cTn>
                                        <p:tgtEl>
                                          <p:spTgt spid="1695748"/>
                                        </p:tgtEl>
                                        <p:attrNameLst>
                                          <p:attrName>style.visibility</p:attrName>
                                        </p:attrNameLst>
                                      </p:cBhvr>
                                      <p:to>
                                        <p:strVal val="visible"/>
                                      </p:to>
                                    </p:set>
                                    <p:animEffect transition="in" filter="slide(fromLeft)">
                                      <p:cBhvr>
                                        <p:cTn id="12" dur="500"/>
                                        <p:tgtEl>
                                          <p:spTgt spid="1695748"/>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8" fill="hold" grpId="0" nodeType="clickEffect">
                                  <p:stCondLst>
                                    <p:cond delay="0"/>
                                  </p:stCondLst>
                                  <p:childTnLst>
                                    <p:set>
                                      <p:cBhvr>
                                        <p:cTn id="16" dur="1" fill="hold">
                                          <p:stCondLst>
                                            <p:cond delay="0"/>
                                          </p:stCondLst>
                                        </p:cTn>
                                        <p:tgtEl>
                                          <p:spTgt spid="1695749"/>
                                        </p:tgtEl>
                                        <p:attrNameLst>
                                          <p:attrName>style.visibility</p:attrName>
                                        </p:attrNameLst>
                                      </p:cBhvr>
                                      <p:to>
                                        <p:strVal val="visible"/>
                                      </p:to>
                                    </p:set>
                                    <p:animEffect transition="in" filter="slide(fromLeft)">
                                      <p:cBhvr>
                                        <p:cTn id="17" dur="500"/>
                                        <p:tgtEl>
                                          <p:spTgt spid="1695749"/>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1695750"/>
                                        </p:tgtEl>
                                        <p:attrNameLst>
                                          <p:attrName>style.visibility</p:attrName>
                                        </p:attrNameLst>
                                      </p:cBhvr>
                                      <p:to>
                                        <p:strVal val="visible"/>
                                      </p:to>
                                    </p:set>
                                    <p:animEffect transition="in" filter="slide(fromLeft)">
                                      <p:cBhvr>
                                        <p:cTn id="22" dur="500"/>
                                        <p:tgtEl>
                                          <p:spTgt spid="16957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95747" grpId="0" animBg="1" autoUpdateAnimBg="0"/>
      <p:bldP spid="1695748" grpId="0" animBg="1" autoUpdateAnimBg="0"/>
      <p:bldP spid="1695749" grpId="0" animBg="1" autoUpdateAnimBg="0"/>
      <p:bldP spid="1695750" grpId="0" animBg="1" autoUpdateAnimBg="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5505" name="Rectangle 2"/>
          <p:cNvSpPr>
            <a:spLocks noChangeArrowheads="1"/>
          </p:cNvSpPr>
          <p:nvPr/>
        </p:nvSpPr>
        <p:spPr bwMode="auto">
          <a:xfrm>
            <a:off x="684213" y="2286000"/>
            <a:ext cx="7850187" cy="3951288"/>
          </a:xfrm>
          <a:prstGeom prst="rect">
            <a:avLst/>
          </a:prstGeom>
          <a:noFill/>
          <a:ln w="9525">
            <a:solidFill>
              <a:srgbClr val="FF0000"/>
            </a:solidFill>
            <a:miter lim="800000"/>
            <a:headEnd/>
            <a:tailEnd/>
          </a:ln>
        </p:spPr>
        <p:txBody>
          <a:bodyPr wrap="none" anchor="ctr"/>
          <a:lstStyle/>
          <a:p>
            <a:endParaRPr lang="it-IT"/>
          </a:p>
        </p:txBody>
      </p:sp>
      <p:sp>
        <p:nvSpPr>
          <p:cNvPr id="405506" name="Rectangle 3"/>
          <p:cNvSpPr>
            <a:spLocks noGrp="1" noChangeArrowheads="1"/>
          </p:cNvSpPr>
          <p:nvPr>
            <p:ph type="title"/>
          </p:nvPr>
        </p:nvSpPr>
        <p:spPr>
          <a:xfrm>
            <a:off x="539750" y="404813"/>
            <a:ext cx="8135938" cy="990600"/>
          </a:xfrm>
        </p:spPr>
        <p:txBody>
          <a:bodyPr/>
          <a:lstStyle/>
          <a:p>
            <a:r>
              <a:rPr lang="it-IT" sz="3600" b="1" smtClean="0">
                <a:solidFill>
                  <a:srgbClr val="FF9900"/>
                </a:solidFill>
                <a:latin typeface="Times New Roman" pitchFamily="18" charset="0"/>
              </a:rPr>
              <a:t>Classificazione delle                                 Sindromi Depressive</a:t>
            </a:r>
          </a:p>
        </p:txBody>
      </p:sp>
      <p:sp>
        <p:nvSpPr>
          <p:cNvPr id="1664004" name="Rectangle 4"/>
          <p:cNvSpPr>
            <a:spLocks noGrp="1" noChangeArrowheads="1"/>
          </p:cNvSpPr>
          <p:nvPr>
            <p:ph type="body" idx="1"/>
          </p:nvPr>
        </p:nvSpPr>
        <p:spPr>
          <a:xfrm>
            <a:off x="914400" y="2438400"/>
            <a:ext cx="7543800" cy="3810000"/>
          </a:xfrm>
        </p:spPr>
        <p:txBody>
          <a:bodyPr/>
          <a:lstStyle/>
          <a:p>
            <a:pPr>
              <a:lnSpc>
                <a:spcPct val="120000"/>
              </a:lnSpc>
              <a:buClr>
                <a:srgbClr val="00FFFF"/>
              </a:buClr>
              <a:defRPr/>
            </a:pPr>
            <a:r>
              <a:rPr lang="it-IT" sz="2200" b="1">
                <a:effectLst>
                  <a:outerShdw blurRad="38100" dist="38100" dir="2700000" algn="tl">
                    <a:srgbClr val="FFFFFF"/>
                  </a:outerShdw>
                </a:effectLst>
                <a:latin typeface="Arial Black" pitchFamily="34" charset="0"/>
              </a:rPr>
              <a:t> </a:t>
            </a:r>
            <a:r>
              <a:rPr lang="it-IT" sz="2400" b="1">
                <a:solidFill>
                  <a:schemeClr val="bg1"/>
                </a:solidFill>
                <a:latin typeface="Tahoma" pitchFamily="34" charset="0"/>
              </a:rPr>
              <a:t>Depressione maggiore: episodio singolo</a:t>
            </a:r>
          </a:p>
          <a:p>
            <a:pPr>
              <a:lnSpc>
                <a:spcPct val="120000"/>
              </a:lnSpc>
              <a:buClr>
                <a:srgbClr val="00FFFF"/>
              </a:buClr>
              <a:defRPr/>
            </a:pPr>
            <a:r>
              <a:rPr lang="it-IT" sz="2400" b="1">
                <a:solidFill>
                  <a:schemeClr val="bg1"/>
                </a:solidFill>
                <a:latin typeface="Tahoma" pitchFamily="34" charset="0"/>
              </a:rPr>
              <a:t> Depressione maggiore ricorrente</a:t>
            </a:r>
          </a:p>
          <a:p>
            <a:pPr>
              <a:lnSpc>
                <a:spcPct val="120000"/>
              </a:lnSpc>
              <a:buClr>
                <a:srgbClr val="00FFFF"/>
              </a:buClr>
              <a:defRPr/>
            </a:pPr>
            <a:r>
              <a:rPr lang="it-IT" sz="2400" b="1">
                <a:solidFill>
                  <a:schemeClr val="bg1"/>
                </a:solidFill>
                <a:latin typeface="Tahoma" pitchFamily="34" charset="0"/>
              </a:rPr>
              <a:t> Disturbo bipolare </a:t>
            </a:r>
          </a:p>
          <a:p>
            <a:pPr>
              <a:lnSpc>
                <a:spcPct val="120000"/>
              </a:lnSpc>
              <a:buClr>
                <a:srgbClr val="00FFFF"/>
              </a:buClr>
              <a:defRPr/>
            </a:pPr>
            <a:r>
              <a:rPr lang="it-IT" sz="2400" b="1">
                <a:solidFill>
                  <a:schemeClr val="bg1"/>
                </a:solidFill>
                <a:latin typeface="Tahoma" pitchFamily="34" charset="0"/>
              </a:rPr>
              <a:t> Distimia </a:t>
            </a:r>
          </a:p>
          <a:p>
            <a:pPr>
              <a:lnSpc>
                <a:spcPct val="120000"/>
              </a:lnSpc>
              <a:buClr>
                <a:srgbClr val="00FFFF"/>
              </a:buClr>
              <a:defRPr/>
            </a:pPr>
            <a:r>
              <a:rPr lang="it-IT" sz="2400" b="1">
                <a:solidFill>
                  <a:schemeClr val="bg1"/>
                </a:solidFill>
                <a:latin typeface="Tahoma" pitchFamily="34" charset="0"/>
              </a:rPr>
              <a:t> Reazioni depressive </a:t>
            </a:r>
          </a:p>
          <a:p>
            <a:pPr>
              <a:lnSpc>
                <a:spcPct val="120000"/>
              </a:lnSpc>
              <a:buClr>
                <a:srgbClr val="00FFFF"/>
              </a:buClr>
              <a:defRPr/>
            </a:pPr>
            <a:r>
              <a:rPr lang="it-IT" sz="2400" b="1">
                <a:solidFill>
                  <a:schemeClr val="bg1"/>
                </a:solidFill>
                <a:latin typeface="Tahoma" pitchFamily="34" charset="0"/>
              </a:rPr>
              <a:t> Depressioni secondarie a malattie organiche</a:t>
            </a:r>
          </a:p>
          <a:p>
            <a:pPr>
              <a:lnSpc>
                <a:spcPct val="120000"/>
              </a:lnSpc>
              <a:buClr>
                <a:srgbClr val="00FFFF"/>
              </a:buClr>
              <a:defRPr/>
            </a:pPr>
            <a:r>
              <a:rPr lang="it-IT" sz="2400" b="1">
                <a:solidFill>
                  <a:schemeClr val="bg1"/>
                </a:solidFill>
                <a:latin typeface="Tahoma" pitchFamily="34" charset="0"/>
              </a:rPr>
              <a:t> Depressioni indotte da farmaci </a:t>
            </a:r>
          </a:p>
        </p:txBody>
      </p:sp>
    </p:spTree>
  </p:cSld>
  <p:clrMapOvr>
    <a:masterClrMapping/>
  </p:clrMapOvr>
  <p:transition spd="med">
    <p:strips dir="ru"/>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32613" name="Picture 5" descr=" "/>
          <p:cNvPicPr>
            <a:picLocks noChangeAspect="1" noChangeArrowheads="1"/>
          </p:cNvPicPr>
          <p:nvPr/>
        </p:nvPicPr>
        <p:blipFill>
          <a:blip r:embed="rId3" cstate="print"/>
          <a:srcRect/>
          <a:stretch>
            <a:fillRect/>
          </a:stretch>
        </p:blipFill>
        <p:spPr bwMode="auto">
          <a:xfrm>
            <a:off x="1116013" y="1773238"/>
            <a:ext cx="3252787" cy="3435350"/>
          </a:xfrm>
          <a:prstGeom prst="rect">
            <a:avLst/>
          </a:prstGeom>
          <a:noFill/>
          <a:ln w="9525">
            <a:noFill/>
            <a:miter lim="800000"/>
            <a:headEnd/>
            <a:tailEnd/>
          </a:ln>
        </p:spPr>
      </p:pic>
      <p:sp>
        <p:nvSpPr>
          <p:cNvPr id="407554" name="Rectangle 6"/>
          <p:cNvSpPr>
            <a:spLocks noChangeArrowheads="1"/>
          </p:cNvSpPr>
          <p:nvPr/>
        </p:nvSpPr>
        <p:spPr bwMode="auto">
          <a:xfrm>
            <a:off x="5364163" y="1052513"/>
            <a:ext cx="3419475" cy="4586287"/>
          </a:xfrm>
          <a:prstGeom prst="rect">
            <a:avLst/>
          </a:prstGeom>
          <a:noFill/>
          <a:ln w="9525">
            <a:noFill/>
            <a:miter lim="800000"/>
            <a:headEnd/>
            <a:tailEnd/>
          </a:ln>
        </p:spPr>
        <p:txBody>
          <a:bodyPr lIns="90000" tIns="46800" rIns="90000" bIns="46800" anchor="ctr"/>
          <a:lstStyle/>
          <a:p>
            <a:pPr defTabSz="449263">
              <a:buClr>
                <a:srgbClr val="FF9900"/>
              </a:buClr>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4000" b="1">
                <a:solidFill>
                  <a:srgbClr val="FF9900"/>
                </a:solidFill>
                <a:latin typeface="Times New Roman" pitchFamily="18" charset="0"/>
              </a:rPr>
              <a:t>Depressione</a:t>
            </a:r>
            <a:br>
              <a:rPr lang="it-IT" sz="4000" b="1">
                <a:solidFill>
                  <a:srgbClr val="FF9900"/>
                </a:solidFill>
                <a:latin typeface="Times New Roman" pitchFamily="18" charset="0"/>
              </a:rPr>
            </a:br>
            <a:r>
              <a:rPr lang="it-IT" sz="4000" b="1">
                <a:solidFill>
                  <a:srgbClr val="FF9900"/>
                </a:solidFill>
                <a:latin typeface="Times New Roman" pitchFamily="18" charset="0"/>
              </a:rPr>
              <a:t>Maggiore</a:t>
            </a:r>
          </a:p>
        </p:txBody>
      </p:sp>
    </p:spTree>
  </p:cSld>
  <p:clrMapOvr>
    <a:masterClrMapping/>
  </p:clrMapOvr>
  <p:transition spd="med">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1732613"/>
                                        </p:tgtEl>
                                        <p:attrNameLst>
                                          <p:attrName>style.visibility</p:attrName>
                                        </p:attrNameLst>
                                      </p:cBhvr>
                                      <p:to>
                                        <p:strVal val="visible"/>
                                      </p:to>
                                    </p:set>
                                    <p:animEffect transition="in" filter="strips(downLeft)">
                                      <p:cBhvr>
                                        <p:cTn id="7" dur="500"/>
                                        <p:tgtEl>
                                          <p:spTgt spid="17326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826" name="Rectangle 2"/>
          <p:cNvSpPr>
            <a:spLocks noGrp="1" noChangeArrowheads="1"/>
          </p:cNvSpPr>
          <p:nvPr>
            <p:ph type="title"/>
          </p:nvPr>
        </p:nvSpPr>
        <p:spPr>
          <a:xfrm>
            <a:off x="323850" y="404813"/>
            <a:ext cx="2160588" cy="4679950"/>
          </a:xfrm>
        </p:spPr>
        <p:txBody>
          <a:bodyPr/>
          <a:lstStyle/>
          <a:p>
            <a:pPr algn="l"/>
            <a:r>
              <a:rPr lang="it-IT" sz="3200" b="1" smtClean="0">
                <a:solidFill>
                  <a:srgbClr val="FF9900"/>
                </a:solidFill>
                <a:latin typeface="Times New Roman" pitchFamily="18" charset="0"/>
              </a:rPr>
              <a:t>Episodio Depressivo Maggiore</a:t>
            </a:r>
            <a:br>
              <a:rPr lang="it-IT" sz="3200" b="1" smtClean="0">
                <a:solidFill>
                  <a:srgbClr val="FF9900"/>
                </a:solidFill>
                <a:latin typeface="Times New Roman" pitchFamily="18" charset="0"/>
              </a:rPr>
            </a:br>
            <a:r>
              <a:rPr lang="it-IT" sz="3200" b="1" smtClean="0">
                <a:solidFill>
                  <a:srgbClr val="FF9900"/>
                </a:solidFill>
                <a:latin typeface="Times New Roman" pitchFamily="18" charset="0"/>
              </a:rPr>
              <a:t/>
            </a:r>
            <a:br>
              <a:rPr lang="it-IT" sz="3200" b="1" smtClean="0">
                <a:solidFill>
                  <a:srgbClr val="FF9900"/>
                </a:solidFill>
                <a:latin typeface="Times New Roman" pitchFamily="18" charset="0"/>
              </a:rPr>
            </a:br>
            <a:r>
              <a:rPr lang="it-IT" sz="2000" b="1" i="1" smtClean="0">
                <a:solidFill>
                  <a:srgbClr val="FF9900"/>
                </a:solidFill>
                <a:latin typeface="Times New Roman" pitchFamily="18" charset="0"/>
              </a:rPr>
              <a:t>criteri diagnostici ICD-10</a:t>
            </a:r>
            <a:endParaRPr lang="it-IT" sz="2000" i="1" smtClean="0">
              <a:solidFill>
                <a:srgbClr val="FAFD00"/>
              </a:solidFill>
              <a:latin typeface="Arial Black" pitchFamily="34" charset="0"/>
            </a:endParaRPr>
          </a:p>
        </p:txBody>
      </p:sp>
      <p:sp>
        <p:nvSpPr>
          <p:cNvPr id="1741827" name="Rectangle 3"/>
          <p:cNvSpPr>
            <a:spLocks noChangeArrowheads="1"/>
          </p:cNvSpPr>
          <p:nvPr/>
        </p:nvSpPr>
        <p:spPr bwMode="auto">
          <a:xfrm>
            <a:off x="2700338" y="260350"/>
            <a:ext cx="6264275" cy="5761038"/>
          </a:xfrm>
          <a:prstGeom prst="rect">
            <a:avLst/>
          </a:prstGeom>
          <a:noFill/>
          <a:ln w="25400">
            <a:solidFill>
              <a:srgbClr val="FF9900"/>
            </a:solidFill>
            <a:miter lim="800000"/>
            <a:headEnd/>
            <a:tailEnd/>
          </a:ln>
        </p:spPr>
        <p:txBody>
          <a:bodyPr wrap="none" anchor="ctr"/>
          <a:lstStyle/>
          <a:p>
            <a:endParaRPr lang="it-IT"/>
          </a:p>
        </p:txBody>
      </p:sp>
      <p:sp>
        <p:nvSpPr>
          <p:cNvPr id="1741828" name="Rectangle 4"/>
          <p:cNvSpPr>
            <a:spLocks noChangeArrowheads="1"/>
          </p:cNvSpPr>
          <p:nvPr/>
        </p:nvSpPr>
        <p:spPr bwMode="auto">
          <a:xfrm>
            <a:off x="2843213" y="1989138"/>
            <a:ext cx="7200900" cy="1225550"/>
          </a:xfrm>
          <a:prstGeom prst="rect">
            <a:avLst/>
          </a:prstGeom>
          <a:noFill/>
          <a:ln w="9525">
            <a:noFill/>
            <a:miter lim="800000"/>
            <a:headEnd/>
            <a:tailEnd/>
          </a:ln>
        </p:spPr>
        <p:txBody>
          <a:bodyPr/>
          <a:lstStyle/>
          <a:p>
            <a:pPr marL="342900" indent="-342900">
              <a:spcBef>
                <a:spcPct val="20000"/>
              </a:spcBef>
              <a:buFontTx/>
              <a:buChar char="•"/>
            </a:pPr>
            <a:r>
              <a:rPr lang="it-IT" altLang="en-US">
                <a:solidFill>
                  <a:schemeClr val="bg1"/>
                </a:solidFill>
                <a:latin typeface="Verdana" pitchFamily="34" charset="0"/>
              </a:rPr>
              <a:t>Perdita</a:t>
            </a:r>
            <a:r>
              <a:rPr lang="en-US" altLang="en-US">
                <a:solidFill>
                  <a:schemeClr val="bg1"/>
                </a:solidFill>
                <a:latin typeface="Verdana" pitchFamily="34" charset="0"/>
              </a:rPr>
              <a:t> </a:t>
            </a:r>
            <a:r>
              <a:rPr lang="it-IT" altLang="en-US">
                <a:solidFill>
                  <a:schemeClr val="bg1"/>
                </a:solidFill>
                <a:latin typeface="Verdana" pitchFamily="34" charset="0"/>
              </a:rPr>
              <a:t>autostima</a:t>
            </a:r>
          </a:p>
          <a:p>
            <a:pPr marL="342900" indent="-342900">
              <a:spcBef>
                <a:spcPct val="20000"/>
              </a:spcBef>
              <a:buFontTx/>
              <a:buChar char="•"/>
            </a:pPr>
            <a:r>
              <a:rPr lang="it-IT" altLang="en-US">
                <a:solidFill>
                  <a:schemeClr val="bg1"/>
                </a:solidFill>
                <a:latin typeface="Verdana" pitchFamily="34" charset="0"/>
              </a:rPr>
              <a:t>Idee di colpa e</a:t>
            </a:r>
            <a:r>
              <a:rPr lang="en-US" altLang="en-US">
                <a:solidFill>
                  <a:schemeClr val="bg1"/>
                </a:solidFill>
                <a:latin typeface="Verdana" pitchFamily="34" charset="0"/>
              </a:rPr>
              <a:t> </a:t>
            </a:r>
            <a:r>
              <a:rPr lang="it-IT" altLang="en-US">
                <a:solidFill>
                  <a:schemeClr val="bg1"/>
                </a:solidFill>
                <a:latin typeface="Verdana" pitchFamily="34" charset="0"/>
              </a:rPr>
              <a:t>inutilità</a:t>
            </a:r>
          </a:p>
          <a:p>
            <a:pPr marL="342900" indent="-342900">
              <a:spcBef>
                <a:spcPct val="20000"/>
              </a:spcBef>
              <a:buFontTx/>
              <a:buChar char="•"/>
            </a:pPr>
            <a:r>
              <a:rPr lang="it-IT" altLang="en-US">
                <a:solidFill>
                  <a:schemeClr val="bg1"/>
                </a:solidFill>
                <a:latin typeface="Verdana" pitchFamily="34" charset="0"/>
              </a:rPr>
              <a:t>Visione pessimistica del</a:t>
            </a:r>
            <a:r>
              <a:rPr lang="en-US" altLang="en-US">
                <a:solidFill>
                  <a:schemeClr val="bg1"/>
                </a:solidFill>
                <a:latin typeface="Verdana" pitchFamily="34" charset="0"/>
              </a:rPr>
              <a:t> </a:t>
            </a:r>
            <a:r>
              <a:rPr lang="it-IT" altLang="en-US">
                <a:solidFill>
                  <a:schemeClr val="bg1"/>
                </a:solidFill>
                <a:latin typeface="Verdana" pitchFamily="34" charset="0"/>
              </a:rPr>
              <a:t>futuro</a:t>
            </a:r>
          </a:p>
          <a:p>
            <a:pPr marL="342900" indent="-342900">
              <a:spcBef>
                <a:spcPct val="20000"/>
              </a:spcBef>
              <a:buFontTx/>
              <a:buChar char="•"/>
            </a:pPr>
            <a:r>
              <a:rPr lang="it-IT" altLang="en-US">
                <a:solidFill>
                  <a:schemeClr val="bg1"/>
                </a:solidFill>
                <a:latin typeface="Verdana" pitchFamily="34" charset="0"/>
              </a:rPr>
              <a:t>Pensieri di morte, idee e/o condotte autolesive</a:t>
            </a:r>
          </a:p>
          <a:p>
            <a:pPr marL="342900" indent="-342900">
              <a:spcBef>
                <a:spcPct val="20000"/>
              </a:spcBef>
              <a:buFontTx/>
              <a:buChar char="•"/>
            </a:pPr>
            <a:r>
              <a:rPr lang="it-IT" altLang="en-US">
                <a:solidFill>
                  <a:schemeClr val="bg1"/>
                </a:solidFill>
                <a:latin typeface="Verdana" pitchFamily="34" charset="0"/>
              </a:rPr>
              <a:t>Disturbi del sonno</a:t>
            </a:r>
          </a:p>
          <a:p>
            <a:pPr marL="342900" indent="-342900">
              <a:spcBef>
                <a:spcPct val="20000"/>
              </a:spcBef>
              <a:buFontTx/>
              <a:buChar char="•"/>
            </a:pPr>
            <a:r>
              <a:rPr lang="it-IT" altLang="en-US">
                <a:solidFill>
                  <a:schemeClr val="bg1"/>
                </a:solidFill>
                <a:latin typeface="Verdana" pitchFamily="34" charset="0"/>
              </a:rPr>
              <a:t>Disturbi dell’appetito</a:t>
            </a:r>
          </a:p>
          <a:p>
            <a:pPr marL="342900" indent="-342900">
              <a:spcBef>
                <a:spcPct val="20000"/>
              </a:spcBef>
              <a:buFontTx/>
              <a:buChar char="•"/>
            </a:pPr>
            <a:r>
              <a:rPr lang="it-IT" altLang="en-US">
                <a:solidFill>
                  <a:schemeClr val="bg1"/>
                </a:solidFill>
                <a:latin typeface="Verdana" pitchFamily="34" charset="0"/>
              </a:rPr>
              <a:t>Riduzione concentrazione e</a:t>
            </a:r>
            <a:br>
              <a:rPr lang="it-IT" altLang="en-US">
                <a:solidFill>
                  <a:schemeClr val="bg1"/>
                </a:solidFill>
                <a:latin typeface="Verdana" pitchFamily="34" charset="0"/>
              </a:rPr>
            </a:br>
            <a:r>
              <a:rPr lang="it-IT" altLang="en-US">
                <a:solidFill>
                  <a:schemeClr val="bg1"/>
                </a:solidFill>
                <a:latin typeface="Verdana" pitchFamily="34" charset="0"/>
              </a:rPr>
              <a:t>attenzione</a:t>
            </a:r>
          </a:p>
          <a:p>
            <a:pPr marL="342900" indent="-342900">
              <a:spcBef>
                <a:spcPct val="20000"/>
              </a:spcBef>
            </a:pPr>
            <a:endParaRPr lang="it-IT">
              <a:solidFill>
                <a:schemeClr val="bg1"/>
              </a:solidFill>
            </a:endParaRPr>
          </a:p>
        </p:txBody>
      </p:sp>
      <p:sp>
        <p:nvSpPr>
          <p:cNvPr id="1741829" name="Rectangle 5"/>
          <p:cNvSpPr>
            <a:spLocks noGrp="1" noChangeArrowheads="1"/>
          </p:cNvSpPr>
          <p:nvPr>
            <p:ph type="body" sz="half" idx="2"/>
          </p:nvPr>
        </p:nvSpPr>
        <p:spPr>
          <a:xfrm>
            <a:off x="2843213" y="476250"/>
            <a:ext cx="6300787" cy="1225550"/>
          </a:xfrm>
        </p:spPr>
        <p:txBody>
          <a:bodyPr/>
          <a:lstStyle/>
          <a:p>
            <a:r>
              <a:rPr lang="it-IT" altLang="en-US" sz="2400" b="1" smtClean="0">
                <a:solidFill>
                  <a:srgbClr val="FF3300"/>
                </a:solidFill>
                <a:latin typeface="Verdana" pitchFamily="34" charset="0"/>
              </a:rPr>
              <a:t>Tono</a:t>
            </a:r>
            <a:r>
              <a:rPr lang="en-US" altLang="en-US" sz="2400" b="1" smtClean="0">
                <a:solidFill>
                  <a:srgbClr val="FF3300"/>
                </a:solidFill>
                <a:latin typeface="Verdana" pitchFamily="34" charset="0"/>
              </a:rPr>
              <a:t> </a:t>
            </a:r>
            <a:r>
              <a:rPr lang="it-IT" altLang="en-US" sz="2400" b="1" smtClean="0">
                <a:solidFill>
                  <a:srgbClr val="FF3300"/>
                </a:solidFill>
                <a:latin typeface="Verdana" pitchFamily="34" charset="0"/>
              </a:rPr>
              <a:t>dell’umore depresso</a:t>
            </a:r>
          </a:p>
          <a:p>
            <a:r>
              <a:rPr lang="it-IT" altLang="en-US" sz="2400" b="1" smtClean="0">
                <a:solidFill>
                  <a:srgbClr val="FF3300"/>
                </a:solidFill>
                <a:latin typeface="Verdana" pitchFamily="34" charset="0"/>
              </a:rPr>
              <a:t>Anedonia</a:t>
            </a:r>
          </a:p>
          <a:p>
            <a:r>
              <a:rPr lang="it-IT" altLang="en-US" sz="2400" b="1" smtClean="0">
                <a:solidFill>
                  <a:srgbClr val="FF3300"/>
                </a:solidFill>
                <a:latin typeface="Verdana" pitchFamily="34" charset="0"/>
              </a:rPr>
              <a:t>Astenia</a:t>
            </a:r>
          </a:p>
          <a:p>
            <a:pPr>
              <a:buFontTx/>
              <a:buNone/>
            </a:pPr>
            <a:endParaRPr lang="it-IT" sz="2400" b="1" smtClean="0"/>
          </a:p>
        </p:txBody>
      </p:sp>
      <p:sp>
        <p:nvSpPr>
          <p:cNvPr id="1741830" name="Rectangle 6"/>
          <p:cNvSpPr>
            <a:spLocks noChangeArrowheads="1"/>
          </p:cNvSpPr>
          <p:nvPr/>
        </p:nvSpPr>
        <p:spPr bwMode="auto">
          <a:xfrm>
            <a:off x="395288" y="6308725"/>
            <a:ext cx="8437562" cy="366713"/>
          </a:xfrm>
          <a:prstGeom prst="rect">
            <a:avLst/>
          </a:prstGeom>
          <a:solidFill>
            <a:srgbClr val="FF0000"/>
          </a:solidFill>
          <a:ln w="9525">
            <a:noFill/>
            <a:miter lim="800000"/>
            <a:headEnd/>
            <a:tailEnd/>
          </a:ln>
        </p:spPr>
        <p:txBody>
          <a:bodyPr>
            <a:spAutoFit/>
          </a:bodyPr>
          <a:lstStyle/>
          <a:p>
            <a:pPr algn="ctr"/>
            <a:r>
              <a:rPr lang="it-IT" altLang="en-US" sz="1800" b="1">
                <a:solidFill>
                  <a:srgbClr val="FFFF00"/>
                </a:solidFill>
                <a:latin typeface="Verdana" pitchFamily="34" charset="0"/>
                <a:cs typeface="Times New Roman" pitchFamily="18" charset="0"/>
              </a:rPr>
              <a:t>I sintomi devono essere presenti da almeno due settimane  </a:t>
            </a:r>
            <a:endParaRPr lang="it-IT" sz="1800" b="1">
              <a:solidFill>
                <a:srgbClr val="FFFF00"/>
              </a:solidFill>
              <a:latin typeface="Verdana" pitchFamily="34" charset="0"/>
              <a:cs typeface="Times New Roman" pitchFamily="18" charset="0"/>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1741826"/>
                                        </p:tgtEl>
                                        <p:attrNameLst>
                                          <p:attrName>style.visibility</p:attrName>
                                        </p:attrNameLst>
                                      </p:cBhvr>
                                      <p:to>
                                        <p:strVal val="visible"/>
                                      </p:to>
                                    </p:set>
                                    <p:anim calcmode="lin" valueType="num">
                                      <p:cBhvr>
                                        <p:cTn id="7" dur="1000" fill="hold"/>
                                        <p:tgtEl>
                                          <p:spTgt spid="1741826"/>
                                        </p:tgtEl>
                                        <p:attrNameLst>
                                          <p:attrName>ppt_w</p:attrName>
                                        </p:attrNameLst>
                                      </p:cBhvr>
                                      <p:tavLst>
                                        <p:tav tm="0">
                                          <p:val>
                                            <p:fltVal val="0"/>
                                          </p:val>
                                        </p:tav>
                                        <p:tav tm="100000">
                                          <p:val>
                                            <p:strVal val="#ppt_w"/>
                                          </p:val>
                                        </p:tav>
                                      </p:tavLst>
                                    </p:anim>
                                    <p:anim calcmode="lin" valueType="num">
                                      <p:cBhvr>
                                        <p:cTn id="8" dur="1000" fill="hold"/>
                                        <p:tgtEl>
                                          <p:spTgt spid="1741826"/>
                                        </p:tgtEl>
                                        <p:attrNameLst>
                                          <p:attrName>ppt_h</p:attrName>
                                        </p:attrNameLst>
                                      </p:cBhvr>
                                      <p:tavLst>
                                        <p:tav tm="0">
                                          <p:val>
                                            <p:fltVal val="0"/>
                                          </p:val>
                                        </p:tav>
                                        <p:tav tm="100000">
                                          <p:val>
                                            <p:strVal val="#ppt_h"/>
                                          </p:val>
                                        </p:tav>
                                      </p:tavLst>
                                    </p:anim>
                                    <p:anim calcmode="lin" valueType="num">
                                      <p:cBhvr>
                                        <p:cTn id="9" dur="1000" fill="hold"/>
                                        <p:tgtEl>
                                          <p:spTgt spid="1741826"/>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741826"/>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000"/>
                            </p:stCondLst>
                            <p:childTnLst>
                              <p:par>
                                <p:cTn id="12" presetID="18" presetClass="entr" presetSubtype="12" fill="hold" grpId="0" nodeType="afterEffect">
                                  <p:stCondLst>
                                    <p:cond delay="0"/>
                                  </p:stCondLst>
                                  <p:childTnLst>
                                    <p:set>
                                      <p:cBhvr>
                                        <p:cTn id="13" dur="1" fill="hold">
                                          <p:stCondLst>
                                            <p:cond delay="0"/>
                                          </p:stCondLst>
                                        </p:cTn>
                                        <p:tgtEl>
                                          <p:spTgt spid="1741827"/>
                                        </p:tgtEl>
                                        <p:attrNameLst>
                                          <p:attrName>style.visibility</p:attrName>
                                        </p:attrNameLst>
                                      </p:cBhvr>
                                      <p:to>
                                        <p:strVal val="visible"/>
                                      </p:to>
                                    </p:set>
                                    <p:animEffect transition="in" filter="strips(downLeft)">
                                      <p:cBhvr>
                                        <p:cTn id="14" dur="500"/>
                                        <p:tgtEl>
                                          <p:spTgt spid="1741827"/>
                                        </p:tgtEl>
                                      </p:cBhvr>
                                    </p:animEffect>
                                  </p:childTnLst>
                                </p:cTn>
                              </p:par>
                            </p:childTnLst>
                          </p:cTn>
                        </p:par>
                        <p:par>
                          <p:cTn id="15" fill="hold">
                            <p:stCondLst>
                              <p:cond delay="1500"/>
                            </p:stCondLst>
                            <p:childTnLst>
                              <p:par>
                                <p:cTn id="16" presetID="9" presetClass="entr" presetSubtype="0" fill="hold" grpId="0" nodeType="afterEffect">
                                  <p:stCondLst>
                                    <p:cond delay="0"/>
                                  </p:stCondLst>
                                  <p:childTnLst>
                                    <p:set>
                                      <p:cBhvr>
                                        <p:cTn id="17" dur="1" fill="hold">
                                          <p:stCondLst>
                                            <p:cond delay="0"/>
                                          </p:stCondLst>
                                        </p:cTn>
                                        <p:tgtEl>
                                          <p:spTgt spid="1741829">
                                            <p:txEl>
                                              <p:pRg st="0" end="0"/>
                                            </p:txEl>
                                          </p:spTgt>
                                        </p:tgtEl>
                                        <p:attrNameLst>
                                          <p:attrName>style.visibility</p:attrName>
                                        </p:attrNameLst>
                                      </p:cBhvr>
                                      <p:to>
                                        <p:strVal val="visible"/>
                                      </p:to>
                                    </p:set>
                                    <p:animEffect transition="in" filter="dissolve">
                                      <p:cBhvr>
                                        <p:cTn id="18" dur="500"/>
                                        <p:tgtEl>
                                          <p:spTgt spid="1741829">
                                            <p:txEl>
                                              <p:pRg st="0" end="0"/>
                                            </p:txEl>
                                          </p:spTgt>
                                        </p:tgtEl>
                                      </p:cBhvr>
                                    </p:animEffect>
                                  </p:childTnLst>
                                </p:cTn>
                              </p:par>
                            </p:childTnLst>
                          </p:cTn>
                        </p:par>
                        <p:par>
                          <p:cTn id="19" fill="hold">
                            <p:stCondLst>
                              <p:cond delay="2000"/>
                            </p:stCondLst>
                            <p:childTnLst>
                              <p:par>
                                <p:cTn id="20" presetID="9" presetClass="entr" presetSubtype="0" fill="hold" grpId="0" nodeType="afterEffect">
                                  <p:stCondLst>
                                    <p:cond delay="0"/>
                                  </p:stCondLst>
                                  <p:childTnLst>
                                    <p:set>
                                      <p:cBhvr>
                                        <p:cTn id="21" dur="1" fill="hold">
                                          <p:stCondLst>
                                            <p:cond delay="0"/>
                                          </p:stCondLst>
                                        </p:cTn>
                                        <p:tgtEl>
                                          <p:spTgt spid="1741829">
                                            <p:txEl>
                                              <p:pRg st="1" end="1"/>
                                            </p:txEl>
                                          </p:spTgt>
                                        </p:tgtEl>
                                        <p:attrNameLst>
                                          <p:attrName>style.visibility</p:attrName>
                                        </p:attrNameLst>
                                      </p:cBhvr>
                                      <p:to>
                                        <p:strVal val="visible"/>
                                      </p:to>
                                    </p:set>
                                    <p:animEffect transition="in" filter="dissolve">
                                      <p:cBhvr>
                                        <p:cTn id="22" dur="500"/>
                                        <p:tgtEl>
                                          <p:spTgt spid="1741829">
                                            <p:txEl>
                                              <p:pRg st="1" end="1"/>
                                            </p:txEl>
                                          </p:spTgt>
                                        </p:tgtEl>
                                      </p:cBhvr>
                                    </p:animEffect>
                                  </p:childTnLst>
                                </p:cTn>
                              </p:par>
                            </p:childTnLst>
                          </p:cTn>
                        </p:par>
                        <p:par>
                          <p:cTn id="23" fill="hold">
                            <p:stCondLst>
                              <p:cond delay="2500"/>
                            </p:stCondLst>
                            <p:childTnLst>
                              <p:par>
                                <p:cTn id="24" presetID="9" presetClass="entr" presetSubtype="0" fill="hold" grpId="0" nodeType="afterEffect">
                                  <p:stCondLst>
                                    <p:cond delay="0"/>
                                  </p:stCondLst>
                                  <p:childTnLst>
                                    <p:set>
                                      <p:cBhvr>
                                        <p:cTn id="25" dur="1" fill="hold">
                                          <p:stCondLst>
                                            <p:cond delay="0"/>
                                          </p:stCondLst>
                                        </p:cTn>
                                        <p:tgtEl>
                                          <p:spTgt spid="1741829">
                                            <p:txEl>
                                              <p:pRg st="2" end="2"/>
                                            </p:txEl>
                                          </p:spTgt>
                                        </p:tgtEl>
                                        <p:attrNameLst>
                                          <p:attrName>style.visibility</p:attrName>
                                        </p:attrNameLst>
                                      </p:cBhvr>
                                      <p:to>
                                        <p:strVal val="visible"/>
                                      </p:to>
                                    </p:set>
                                    <p:animEffect transition="in" filter="dissolve">
                                      <p:cBhvr>
                                        <p:cTn id="26" dur="500"/>
                                        <p:tgtEl>
                                          <p:spTgt spid="1741829">
                                            <p:txEl>
                                              <p:pRg st="2" end="2"/>
                                            </p:txEl>
                                          </p:spTgt>
                                        </p:tgtEl>
                                      </p:cBhvr>
                                    </p:animEffect>
                                  </p:childTnLst>
                                </p:cTn>
                              </p:par>
                            </p:childTnLst>
                          </p:cTn>
                        </p:par>
                        <p:par>
                          <p:cTn id="27" fill="hold">
                            <p:stCondLst>
                              <p:cond delay="3000"/>
                            </p:stCondLst>
                            <p:childTnLst>
                              <p:par>
                                <p:cTn id="28" presetID="9" presetClass="entr" presetSubtype="0" fill="hold" grpId="0" nodeType="afterEffect">
                                  <p:stCondLst>
                                    <p:cond delay="0"/>
                                  </p:stCondLst>
                                  <p:childTnLst>
                                    <p:set>
                                      <p:cBhvr>
                                        <p:cTn id="29" dur="1" fill="hold">
                                          <p:stCondLst>
                                            <p:cond delay="0"/>
                                          </p:stCondLst>
                                        </p:cTn>
                                        <p:tgtEl>
                                          <p:spTgt spid="1741828"/>
                                        </p:tgtEl>
                                        <p:attrNameLst>
                                          <p:attrName>style.visibility</p:attrName>
                                        </p:attrNameLst>
                                      </p:cBhvr>
                                      <p:to>
                                        <p:strVal val="visible"/>
                                      </p:to>
                                    </p:set>
                                    <p:animEffect transition="in" filter="dissolve">
                                      <p:cBhvr>
                                        <p:cTn id="30" dur="500"/>
                                        <p:tgtEl>
                                          <p:spTgt spid="1741828"/>
                                        </p:tgtEl>
                                      </p:cBhvr>
                                    </p:animEffect>
                                  </p:childTnLst>
                                </p:cTn>
                              </p:par>
                            </p:childTnLst>
                          </p:cTn>
                        </p:par>
                        <p:par>
                          <p:cTn id="31" fill="hold">
                            <p:stCondLst>
                              <p:cond delay="3500"/>
                            </p:stCondLst>
                            <p:childTnLst>
                              <p:par>
                                <p:cTn id="32" presetID="2" presetClass="entr" presetSubtype="2" fill="hold" grpId="0" nodeType="afterEffect">
                                  <p:stCondLst>
                                    <p:cond delay="0"/>
                                  </p:stCondLst>
                                  <p:childTnLst>
                                    <p:set>
                                      <p:cBhvr>
                                        <p:cTn id="33" dur="1" fill="hold">
                                          <p:stCondLst>
                                            <p:cond delay="0"/>
                                          </p:stCondLst>
                                        </p:cTn>
                                        <p:tgtEl>
                                          <p:spTgt spid="1741830"/>
                                        </p:tgtEl>
                                        <p:attrNameLst>
                                          <p:attrName>style.visibility</p:attrName>
                                        </p:attrNameLst>
                                      </p:cBhvr>
                                      <p:to>
                                        <p:strVal val="visible"/>
                                      </p:to>
                                    </p:set>
                                    <p:anim calcmode="lin" valueType="num">
                                      <p:cBhvr additive="base">
                                        <p:cTn id="34" dur="500" fill="hold"/>
                                        <p:tgtEl>
                                          <p:spTgt spid="1741830"/>
                                        </p:tgtEl>
                                        <p:attrNameLst>
                                          <p:attrName>ppt_x</p:attrName>
                                        </p:attrNameLst>
                                      </p:cBhvr>
                                      <p:tavLst>
                                        <p:tav tm="0">
                                          <p:val>
                                            <p:strVal val="1+#ppt_w/2"/>
                                          </p:val>
                                        </p:tav>
                                        <p:tav tm="100000">
                                          <p:val>
                                            <p:strVal val="#ppt_x"/>
                                          </p:val>
                                        </p:tav>
                                      </p:tavLst>
                                    </p:anim>
                                    <p:anim calcmode="lin" valueType="num">
                                      <p:cBhvr additive="base">
                                        <p:cTn id="35" dur="500" fill="hold"/>
                                        <p:tgtEl>
                                          <p:spTgt spid="17418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826" grpId="0" autoUpdateAnimBg="0"/>
      <p:bldP spid="1741827" grpId="0" animBg="1"/>
      <p:bldP spid="1741828" grpId="0" autoUpdateAnimBg="0"/>
      <p:bldP spid="1741829" grpId="0" build="p" autoUpdateAnimBg="0" advAuto="0"/>
      <p:bldP spid="1741830" grpId="0" animBg="1" autoUpdateAnimBg="0"/>
    </p:bldLst>
  </p:timing>
</p:sld>
</file>

<file path=ppt/slides/slide8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743876" name="Picture 4" descr="tono dell'umore depresso"/>
          <p:cNvPicPr>
            <a:picLocks noGrp="1" noChangeAspect="1" noChangeArrowheads="1"/>
          </p:cNvPicPr>
          <p:nvPr>
            <p:ph type="clipArt" sz="half" idx="1"/>
          </p:nvPr>
        </p:nvPicPr>
        <p:blipFill>
          <a:blip r:embed="rId2" cstate="print"/>
          <a:srcRect/>
          <a:stretch>
            <a:fillRect/>
          </a:stretch>
        </p:blipFill>
        <p:spPr>
          <a:xfrm>
            <a:off x="395288" y="1196975"/>
            <a:ext cx="3713162" cy="3684588"/>
          </a:xfrm>
          <a:ln w="63500">
            <a:solidFill>
              <a:srgbClr val="FF3300"/>
            </a:solidFill>
          </a:ln>
        </p:spPr>
      </p:pic>
      <p:sp>
        <p:nvSpPr>
          <p:cNvPr id="411650" name="Rectangle 5"/>
          <p:cNvSpPr>
            <a:spLocks noChangeArrowheads="1"/>
          </p:cNvSpPr>
          <p:nvPr/>
        </p:nvSpPr>
        <p:spPr bwMode="auto">
          <a:xfrm>
            <a:off x="468313" y="6165850"/>
            <a:ext cx="1727200" cy="274638"/>
          </a:xfrm>
          <a:prstGeom prst="rect">
            <a:avLst/>
          </a:prstGeom>
          <a:noFill/>
          <a:ln w="9525">
            <a:noFill/>
            <a:miter lim="800000"/>
            <a:headEnd/>
            <a:tailEnd/>
          </a:ln>
        </p:spPr>
        <p:txBody>
          <a:bodyPr>
            <a:spAutoFit/>
          </a:bodyPr>
          <a:lstStyle/>
          <a:p>
            <a:pPr eaLnBrk="0" hangingPunct="0"/>
            <a:r>
              <a:rPr lang="it-IT" sz="1200">
                <a:solidFill>
                  <a:schemeClr val="bg1"/>
                </a:solidFill>
                <a:latin typeface="Times New Roman" pitchFamily="18" charset="0"/>
                <a:cs typeface="Times New Roman" pitchFamily="18" charset="0"/>
              </a:rPr>
              <a:t>da D’Agostini, 1995</a:t>
            </a:r>
            <a:r>
              <a:rPr lang="it-IT" sz="1200">
                <a:latin typeface="Times New Roman" pitchFamily="18" charset="0"/>
                <a:cs typeface="Times New Roman" pitchFamily="18" charset="0"/>
              </a:rPr>
              <a:t> </a:t>
            </a:r>
            <a:endParaRPr lang="it-IT">
              <a:latin typeface="Times New Roman" pitchFamily="18" charset="0"/>
            </a:endParaRPr>
          </a:p>
        </p:txBody>
      </p:sp>
      <p:sp>
        <p:nvSpPr>
          <p:cNvPr id="411651" name="Rectangle 6"/>
          <p:cNvSpPr>
            <a:spLocks noGrp="1" noChangeArrowheads="1"/>
          </p:cNvSpPr>
          <p:nvPr>
            <p:ph type="title"/>
          </p:nvPr>
        </p:nvSpPr>
        <p:spPr>
          <a:xfrm>
            <a:off x="323850" y="549275"/>
            <a:ext cx="3898900" cy="561975"/>
          </a:xfrm>
        </p:spPr>
        <p:txBody>
          <a:bodyPr/>
          <a:lstStyle/>
          <a:p>
            <a:pPr algn="l"/>
            <a:r>
              <a:rPr lang="it-IT" sz="1600" b="1" smtClean="0">
                <a:solidFill>
                  <a:srgbClr val="FF3300"/>
                </a:solidFill>
              </a:rPr>
              <a:t>TONO DELL’UMORE DEPRESSO</a:t>
            </a:r>
          </a:p>
        </p:txBody>
      </p:sp>
      <p:pic>
        <p:nvPicPr>
          <p:cNvPr id="7" name="Picture 3" descr="disinteresse"/>
          <p:cNvPicPr>
            <a:picLocks noChangeAspect="1" noChangeArrowheads="1"/>
          </p:cNvPicPr>
          <p:nvPr/>
        </p:nvPicPr>
        <p:blipFill>
          <a:blip r:embed="rId3" cstate="print"/>
          <a:srcRect/>
          <a:stretch>
            <a:fillRect/>
          </a:stretch>
        </p:blipFill>
        <p:spPr bwMode="auto">
          <a:xfrm>
            <a:off x="3924300" y="333375"/>
            <a:ext cx="3586163" cy="3435350"/>
          </a:xfrm>
          <a:prstGeom prst="rect">
            <a:avLst/>
          </a:prstGeom>
          <a:noFill/>
          <a:ln w="63500">
            <a:solidFill>
              <a:srgbClr val="FF0000"/>
            </a:solidFill>
            <a:miter lim="800000"/>
            <a:headEnd/>
            <a:tailEnd/>
          </a:ln>
        </p:spPr>
      </p:pic>
      <p:sp>
        <p:nvSpPr>
          <p:cNvPr id="8" name="Rectangle 6"/>
          <p:cNvSpPr txBox="1">
            <a:spLocks noChangeArrowheads="1"/>
          </p:cNvSpPr>
          <p:nvPr/>
        </p:nvSpPr>
        <p:spPr bwMode="auto">
          <a:xfrm>
            <a:off x="5003800" y="333375"/>
            <a:ext cx="3889375" cy="561975"/>
          </a:xfrm>
          <a:prstGeom prst="rect">
            <a:avLst/>
          </a:prstGeom>
          <a:noFill/>
          <a:ln w="9525">
            <a:noFill/>
            <a:miter lim="800000"/>
            <a:headEnd/>
            <a:tailEnd/>
          </a:ln>
        </p:spPr>
        <p:txBody>
          <a:bodyPr anchor="ctr"/>
          <a:lstStyle/>
          <a:p>
            <a:pPr algn="r" eaLnBrk="0" hangingPunct="0">
              <a:defRPr/>
            </a:pPr>
            <a:r>
              <a:rPr lang="it-IT" sz="1600" b="1" kern="0" dirty="0">
                <a:solidFill>
                  <a:srgbClr val="FF3300"/>
                </a:solidFill>
                <a:latin typeface="+mj-lt"/>
                <a:ea typeface="+mj-ea"/>
                <a:cs typeface="+mj-cs"/>
              </a:rPr>
              <a:t>ANEDONIA</a:t>
            </a:r>
          </a:p>
        </p:txBody>
      </p:sp>
      <p:pic>
        <p:nvPicPr>
          <p:cNvPr id="9" name="Picture 4" descr="adinamia 2"/>
          <p:cNvPicPr>
            <a:picLocks noChangeAspect="1" noChangeArrowheads="1"/>
          </p:cNvPicPr>
          <p:nvPr/>
        </p:nvPicPr>
        <p:blipFill>
          <a:blip r:embed="rId4" cstate="print"/>
          <a:srcRect/>
          <a:stretch>
            <a:fillRect/>
          </a:stretch>
        </p:blipFill>
        <p:spPr bwMode="auto">
          <a:xfrm>
            <a:off x="5364163" y="3357563"/>
            <a:ext cx="3454400" cy="3260725"/>
          </a:xfrm>
          <a:prstGeom prst="rect">
            <a:avLst/>
          </a:prstGeom>
          <a:noFill/>
          <a:ln w="63500">
            <a:solidFill>
              <a:srgbClr val="FF0000"/>
            </a:solidFill>
            <a:miter lim="800000"/>
            <a:headEnd/>
            <a:tailEnd/>
          </a:ln>
        </p:spPr>
      </p:pic>
      <p:sp>
        <p:nvSpPr>
          <p:cNvPr id="10" name="Rectangle 6"/>
          <p:cNvSpPr txBox="1">
            <a:spLocks noChangeArrowheads="1"/>
          </p:cNvSpPr>
          <p:nvPr/>
        </p:nvSpPr>
        <p:spPr bwMode="auto">
          <a:xfrm>
            <a:off x="1547813" y="6021388"/>
            <a:ext cx="3671887" cy="561975"/>
          </a:xfrm>
          <a:prstGeom prst="rect">
            <a:avLst/>
          </a:prstGeom>
          <a:noFill/>
          <a:ln w="9525">
            <a:noFill/>
            <a:miter lim="800000"/>
            <a:headEnd/>
            <a:tailEnd/>
          </a:ln>
        </p:spPr>
        <p:txBody>
          <a:bodyPr anchor="ctr"/>
          <a:lstStyle/>
          <a:p>
            <a:pPr algn="r" eaLnBrk="0" hangingPunct="0">
              <a:defRPr/>
            </a:pPr>
            <a:r>
              <a:rPr lang="it-IT" sz="1600" b="1" kern="0" dirty="0">
                <a:solidFill>
                  <a:srgbClr val="FF3300"/>
                </a:solidFill>
                <a:latin typeface="+mj-lt"/>
                <a:ea typeface="+mj-ea"/>
                <a:cs typeface="+mj-cs"/>
              </a:rPr>
              <a:t>ADINAMIA</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1743876"/>
                                        </p:tgtEl>
                                        <p:attrNameLst>
                                          <p:attrName>style.visibility</p:attrName>
                                        </p:attrNameLst>
                                      </p:cBhvr>
                                      <p:to>
                                        <p:strVal val="visible"/>
                                      </p:to>
                                    </p:set>
                                    <p:anim calcmode="lin" valueType="num">
                                      <p:cBhvr>
                                        <p:cTn id="7" dur="500" fill="hold"/>
                                        <p:tgtEl>
                                          <p:spTgt spid="1743876"/>
                                        </p:tgtEl>
                                        <p:attrNameLst>
                                          <p:attrName>ppt_w</p:attrName>
                                        </p:attrNameLst>
                                      </p:cBhvr>
                                      <p:tavLst>
                                        <p:tav tm="0">
                                          <p:val>
                                            <p:fltVal val="0"/>
                                          </p:val>
                                        </p:tav>
                                        <p:tav tm="100000">
                                          <p:val>
                                            <p:strVal val="#ppt_w"/>
                                          </p:val>
                                        </p:tav>
                                      </p:tavLst>
                                    </p:anim>
                                    <p:anim calcmode="lin" valueType="num">
                                      <p:cBhvr>
                                        <p:cTn id="8" dur="500" fill="hold"/>
                                        <p:tgtEl>
                                          <p:spTgt spid="1743876"/>
                                        </p:tgtEl>
                                        <p:attrNameLst>
                                          <p:attrName>ppt_h</p:attrName>
                                        </p:attrNameLst>
                                      </p:cBhvr>
                                      <p:tavLst>
                                        <p:tav tm="0">
                                          <p:val>
                                            <p:fltVal val="0"/>
                                          </p:val>
                                        </p:tav>
                                        <p:tav tm="100000">
                                          <p:val>
                                            <p:strVal val="#ppt_h"/>
                                          </p:val>
                                        </p:tav>
                                      </p:tavLst>
                                    </p:anim>
                                    <p:anim calcmode="lin" valueType="num">
                                      <p:cBhvr>
                                        <p:cTn id="9" dur="500" fill="hold"/>
                                        <p:tgtEl>
                                          <p:spTgt spid="1743876"/>
                                        </p:tgtEl>
                                        <p:attrNameLst>
                                          <p:attrName>ppt_x</p:attrName>
                                        </p:attrNameLst>
                                      </p:cBhvr>
                                      <p:tavLst>
                                        <p:tav tm="0">
                                          <p:val>
                                            <p:fltVal val="0.5"/>
                                          </p:val>
                                        </p:tav>
                                        <p:tav tm="100000">
                                          <p:val>
                                            <p:strVal val="#ppt_x"/>
                                          </p:val>
                                        </p:tav>
                                      </p:tavLst>
                                    </p:anim>
                                    <p:anim calcmode="lin" valueType="num">
                                      <p:cBhvr>
                                        <p:cTn id="10" dur="500" fill="hold"/>
                                        <p:tgtEl>
                                          <p:spTgt spid="1743876"/>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ppt_w</p:attrName>
                                        </p:attrNameLst>
                                      </p:cBhvr>
                                      <p:tavLst>
                                        <p:tav tm="0">
                                          <p:val>
                                            <p:fltVal val="0"/>
                                          </p:val>
                                        </p:tav>
                                        <p:tav tm="100000">
                                          <p:val>
                                            <p:strVal val="#ppt_w"/>
                                          </p:val>
                                        </p:tav>
                                      </p:tavLst>
                                    </p:anim>
                                    <p:anim calcmode="lin" valueType="num">
                                      <p:cBhvr>
                                        <p:cTn id="14" dur="500" fill="hold"/>
                                        <p:tgtEl>
                                          <p:spTgt spid="7"/>
                                        </p:tgtEl>
                                        <p:attrNameLst>
                                          <p:attrName>ppt_h</p:attrName>
                                        </p:attrNameLst>
                                      </p:cBhvr>
                                      <p:tavLst>
                                        <p:tav tm="0">
                                          <p:val>
                                            <p:fltVal val="0"/>
                                          </p:val>
                                        </p:tav>
                                        <p:tav tm="100000">
                                          <p:val>
                                            <p:strVal val="#ppt_h"/>
                                          </p:val>
                                        </p:tav>
                                      </p:tavLst>
                                    </p:anim>
                                    <p:anim calcmode="lin" valueType="num">
                                      <p:cBhvr>
                                        <p:cTn id="15" dur="500" fill="hold"/>
                                        <p:tgtEl>
                                          <p:spTgt spid="7"/>
                                        </p:tgtEl>
                                        <p:attrNameLst>
                                          <p:attrName>ppt_x</p:attrName>
                                        </p:attrNameLst>
                                      </p:cBhvr>
                                      <p:tavLst>
                                        <p:tav tm="0">
                                          <p:val>
                                            <p:fltVal val="0.5"/>
                                          </p:val>
                                        </p:tav>
                                        <p:tav tm="100000">
                                          <p:val>
                                            <p:strVal val="#ppt_x"/>
                                          </p:val>
                                        </p:tav>
                                      </p:tavLst>
                                    </p:anim>
                                    <p:anim calcmode="lin" valueType="num">
                                      <p:cBhvr>
                                        <p:cTn id="16" dur="500" fill="hold"/>
                                        <p:tgtEl>
                                          <p:spTgt spid="7"/>
                                        </p:tgtEl>
                                        <p:attrNameLst>
                                          <p:attrName>ppt_y</p:attrName>
                                        </p:attrNameLst>
                                      </p:cBhvr>
                                      <p:tavLst>
                                        <p:tav tm="0">
                                          <p:val>
                                            <p:fltVal val="0.5"/>
                                          </p:val>
                                        </p:tav>
                                        <p:tav tm="100000">
                                          <p:val>
                                            <p:strVal val="#ppt_y"/>
                                          </p:val>
                                        </p:tav>
                                      </p:tavLst>
                                    </p:anim>
                                  </p:childTnLst>
                                </p:cTn>
                              </p:par>
                              <p:par>
                                <p:cTn id="17" presetID="23" presetClass="entr" presetSubtype="52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ppt_w</p:attrName>
                                        </p:attrNameLst>
                                      </p:cBhvr>
                                      <p:tavLst>
                                        <p:tav tm="0">
                                          <p:val>
                                            <p:fltVal val="0"/>
                                          </p:val>
                                        </p:tav>
                                        <p:tav tm="100000">
                                          <p:val>
                                            <p:strVal val="#ppt_w"/>
                                          </p:val>
                                        </p:tav>
                                      </p:tavLst>
                                    </p:anim>
                                    <p:anim calcmode="lin" valueType="num">
                                      <p:cBhvr>
                                        <p:cTn id="20" dur="500" fill="hold"/>
                                        <p:tgtEl>
                                          <p:spTgt spid="9"/>
                                        </p:tgtEl>
                                        <p:attrNameLst>
                                          <p:attrName>ppt_h</p:attrName>
                                        </p:attrNameLst>
                                      </p:cBhvr>
                                      <p:tavLst>
                                        <p:tav tm="0">
                                          <p:val>
                                            <p:fltVal val="0"/>
                                          </p:val>
                                        </p:tav>
                                        <p:tav tm="100000">
                                          <p:val>
                                            <p:strVal val="#ppt_h"/>
                                          </p:val>
                                        </p:tav>
                                      </p:tavLst>
                                    </p:anim>
                                    <p:anim calcmode="lin" valueType="num">
                                      <p:cBhvr>
                                        <p:cTn id="21" dur="500" fill="hold"/>
                                        <p:tgtEl>
                                          <p:spTgt spid="9"/>
                                        </p:tgtEl>
                                        <p:attrNameLst>
                                          <p:attrName>ppt_x</p:attrName>
                                        </p:attrNameLst>
                                      </p:cBhvr>
                                      <p:tavLst>
                                        <p:tav tm="0">
                                          <p:val>
                                            <p:fltVal val="0.5"/>
                                          </p:val>
                                        </p:tav>
                                        <p:tav tm="100000">
                                          <p:val>
                                            <p:strVal val="#ppt_x"/>
                                          </p:val>
                                        </p:tav>
                                      </p:tavLst>
                                    </p:anim>
                                    <p:anim calcmode="lin" valueType="num">
                                      <p:cBhvr>
                                        <p:cTn id="22" dur="500" fill="hold"/>
                                        <p:tgtEl>
                                          <p:spTgt spid="9"/>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2673" name="Rectangle 2"/>
          <p:cNvSpPr>
            <a:spLocks noChangeArrowheads="1"/>
          </p:cNvSpPr>
          <p:nvPr/>
        </p:nvSpPr>
        <p:spPr bwMode="auto">
          <a:xfrm>
            <a:off x="152400" y="457200"/>
            <a:ext cx="8839200" cy="1000125"/>
          </a:xfrm>
          <a:prstGeom prst="rect">
            <a:avLst/>
          </a:prstGeom>
          <a:noFill/>
          <a:ln w="50800">
            <a:noFill/>
            <a:miter lim="800000"/>
            <a:headEnd/>
            <a:tailEnd/>
          </a:ln>
        </p:spPr>
        <p:txBody>
          <a:bodyPr lIns="90487" tIns="44450" rIns="90487" bIns="44450" anchor="ctr"/>
          <a:lstStyle/>
          <a:p>
            <a:pPr algn="ctr" defTabSz="762000" eaLnBrk="0" hangingPunct="0">
              <a:lnSpc>
                <a:spcPct val="95000"/>
              </a:lnSpc>
            </a:pPr>
            <a:r>
              <a:rPr lang="it-IT" sz="3700" b="1">
                <a:solidFill>
                  <a:srgbClr val="FF9900"/>
                </a:solidFill>
                <a:latin typeface="Times New Roman" pitchFamily="18" charset="0"/>
              </a:rPr>
              <a:t>La distimia</a:t>
            </a:r>
            <a:endParaRPr lang="it-IT" i="1">
              <a:solidFill>
                <a:srgbClr val="FAFD00"/>
              </a:solidFill>
            </a:endParaRPr>
          </a:p>
        </p:txBody>
      </p:sp>
      <p:sp>
        <p:nvSpPr>
          <p:cNvPr id="1705987" name="Text Box 3"/>
          <p:cNvSpPr txBox="1">
            <a:spLocks noChangeArrowheads="1"/>
          </p:cNvSpPr>
          <p:nvPr/>
        </p:nvSpPr>
        <p:spPr bwMode="auto">
          <a:xfrm>
            <a:off x="827088" y="1916113"/>
            <a:ext cx="7705725" cy="3775075"/>
          </a:xfrm>
          <a:prstGeom prst="rect">
            <a:avLst/>
          </a:prstGeom>
          <a:noFill/>
          <a:ln w="9525">
            <a:noFill/>
            <a:miter lim="800000"/>
            <a:headEnd/>
            <a:tailEnd/>
          </a:ln>
        </p:spPr>
        <p:txBody>
          <a:bodyPr lIns="90000" tIns="46800" rIns="90000" bIns="46800">
            <a:spAutoFit/>
          </a:bodyPr>
          <a:lstStyle/>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200">
                <a:solidFill>
                  <a:srgbClr val="FFFFFF"/>
                </a:solidFill>
                <a:latin typeface="Verdana" pitchFamily="34" charset="0"/>
              </a:rPr>
              <a:t>E’ l’espressione cronica della malattia depressiva</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200">
                <a:solidFill>
                  <a:srgbClr val="FFFFFF"/>
                </a:solidFill>
                <a:latin typeface="Verdana" pitchFamily="34" charset="0"/>
              </a:rPr>
              <a:t>La distimia si distingue dalla depressione maggiore per:</a:t>
            </a:r>
            <a:br>
              <a:rPr lang="it-IT" sz="2200">
                <a:solidFill>
                  <a:srgbClr val="FFFFFF"/>
                </a:solidFill>
                <a:latin typeface="Verdana" pitchFamily="34" charset="0"/>
              </a:rPr>
            </a:br>
            <a:r>
              <a:rPr lang="it-IT" sz="2200">
                <a:solidFill>
                  <a:srgbClr val="FFFFFF"/>
                </a:solidFill>
                <a:latin typeface="Verdana" pitchFamily="34" charset="0"/>
              </a:rPr>
              <a:t>-  durata (si prolunga nel tempo: almeno 2 anni)</a:t>
            </a:r>
            <a:br>
              <a:rPr lang="it-IT" sz="2200">
                <a:solidFill>
                  <a:srgbClr val="FFFFFF"/>
                </a:solidFill>
                <a:latin typeface="Verdana" pitchFamily="34" charset="0"/>
              </a:rPr>
            </a:br>
            <a:r>
              <a:rPr lang="it-IT" sz="2200">
                <a:solidFill>
                  <a:srgbClr val="FFFFFF"/>
                </a:solidFill>
                <a:latin typeface="Verdana" pitchFamily="34" charset="0"/>
              </a:rPr>
              <a:t>-  dimensione quantitativa (minore forza con</a:t>
            </a:r>
            <a:br>
              <a:rPr lang="it-IT" sz="2200">
                <a:solidFill>
                  <a:srgbClr val="FFFFFF"/>
                </a:solidFill>
                <a:latin typeface="Verdana" pitchFamily="34" charset="0"/>
              </a:rPr>
            </a:br>
            <a:r>
              <a:rPr lang="it-IT" sz="2200">
                <a:solidFill>
                  <a:srgbClr val="FFFFFF"/>
                </a:solidFill>
                <a:latin typeface="Verdana" pitchFamily="34" charset="0"/>
              </a:rPr>
              <a:t>   cui si presenta il quadro clinico) </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altLang="en-US" sz="2200">
                <a:solidFill>
                  <a:srgbClr val="FFFFFF"/>
                </a:solidFill>
                <a:latin typeface="Verdana" pitchFamily="34" charset="0"/>
                <a:cs typeface="Times New Roman" pitchFamily="18" charset="0"/>
              </a:rPr>
              <a:t>Decorso talvolta interrotto da brevi periodi con assenza o attenuazione dei sintomi</a:t>
            </a:r>
            <a:endParaRPr lang="it-IT" sz="2200">
              <a:solidFill>
                <a:srgbClr val="FFFFFF"/>
              </a:solidFill>
              <a:latin typeface="Verdana" pitchFamily="34" charset="0"/>
              <a:cs typeface="Times New Roman" pitchFamily="18" charset="0"/>
            </a:endParaRPr>
          </a:p>
        </p:txBody>
      </p:sp>
      <p:sp>
        <p:nvSpPr>
          <p:cNvPr id="1705988" name="AutoShape 4"/>
          <p:cNvSpPr>
            <a:spLocks noChangeArrowheads="1"/>
          </p:cNvSpPr>
          <p:nvPr/>
        </p:nvSpPr>
        <p:spPr bwMode="auto">
          <a:xfrm>
            <a:off x="6977063" y="457200"/>
            <a:ext cx="1895475" cy="533400"/>
          </a:xfrm>
          <a:prstGeom prst="bevel">
            <a:avLst>
              <a:gd name="adj" fmla="val 8102"/>
            </a:avLst>
          </a:prstGeom>
          <a:solidFill>
            <a:srgbClr val="FF6600"/>
          </a:solidFill>
          <a:ln w="9525">
            <a:noFill/>
            <a:miter lim="800000"/>
            <a:headEnd/>
            <a:tailEnd/>
          </a:ln>
        </p:spPr>
        <p:txBody>
          <a:bodyPr wrap="none" lIns="111758" tIns="55879" rIns="111758" bIns="55879" anchor="ctr"/>
          <a:lstStyle/>
          <a:p>
            <a:pPr algn="ctr" defTabSz="1117600"/>
            <a:r>
              <a:rPr lang="it-IT" altLang="fr-FR" sz="2700">
                <a:solidFill>
                  <a:srgbClr val="FFFF00"/>
                </a:solidFill>
              </a:rPr>
              <a:t>  </a:t>
            </a:r>
            <a:r>
              <a:rPr lang="it-IT" altLang="fr-FR" sz="2800" b="1">
                <a:solidFill>
                  <a:srgbClr val="FFFF00"/>
                </a:solidFill>
              </a:rPr>
              <a:t>2,3-3,8%</a:t>
            </a:r>
          </a:p>
        </p:txBody>
      </p:sp>
    </p:spTree>
  </p:cSld>
  <p:clrMapOvr>
    <a:masterClrMapping/>
  </p:clrMapOvr>
  <p:transition spd="med">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1705987">
                                            <p:txEl>
                                              <p:pRg st="0" end="0"/>
                                            </p:txEl>
                                          </p:spTgt>
                                        </p:tgtEl>
                                        <p:attrNameLst>
                                          <p:attrName>style.visibility</p:attrName>
                                        </p:attrNameLst>
                                      </p:cBhvr>
                                      <p:to>
                                        <p:strVal val="visible"/>
                                      </p:to>
                                    </p:set>
                                    <p:animEffect transition="in" filter="dissolve">
                                      <p:cBhvr>
                                        <p:cTn id="7" dur="500"/>
                                        <p:tgtEl>
                                          <p:spTgt spid="1705987">
                                            <p:txEl>
                                              <p:pRg st="0" end="0"/>
                                            </p:txEl>
                                          </p:spTgt>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1705987">
                                            <p:txEl>
                                              <p:pRg st="1" end="1"/>
                                            </p:txEl>
                                          </p:spTgt>
                                        </p:tgtEl>
                                        <p:attrNameLst>
                                          <p:attrName>style.visibility</p:attrName>
                                        </p:attrNameLst>
                                      </p:cBhvr>
                                      <p:to>
                                        <p:strVal val="visible"/>
                                      </p:to>
                                    </p:set>
                                    <p:animEffect transition="in" filter="dissolve">
                                      <p:cBhvr>
                                        <p:cTn id="11" dur="500"/>
                                        <p:tgtEl>
                                          <p:spTgt spid="1705987">
                                            <p:txEl>
                                              <p:pRg st="1" end="1"/>
                                            </p:txEl>
                                          </p:spTgt>
                                        </p:tgtEl>
                                      </p:cBhvr>
                                    </p:animEffect>
                                  </p:childTnLst>
                                </p:cTn>
                              </p:par>
                            </p:childTnLst>
                          </p:cTn>
                        </p:par>
                        <p:par>
                          <p:cTn id="12" fill="hold">
                            <p:stCondLst>
                              <p:cond delay="1000"/>
                            </p:stCondLst>
                            <p:childTnLst>
                              <p:par>
                                <p:cTn id="13" presetID="9" presetClass="entr" presetSubtype="0" fill="hold" grpId="0" nodeType="afterEffect">
                                  <p:stCondLst>
                                    <p:cond delay="0"/>
                                  </p:stCondLst>
                                  <p:childTnLst>
                                    <p:set>
                                      <p:cBhvr>
                                        <p:cTn id="14" dur="1" fill="hold">
                                          <p:stCondLst>
                                            <p:cond delay="0"/>
                                          </p:stCondLst>
                                        </p:cTn>
                                        <p:tgtEl>
                                          <p:spTgt spid="1705987">
                                            <p:txEl>
                                              <p:pRg st="2" end="2"/>
                                            </p:txEl>
                                          </p:spTgt>
                                        </p:tgtEl>
                                        <p:attrNameLst>
                                          <p:attrName>style.visibility</p:attrName>
                                        </p:attrNameLst>
                                      </p:cBhvr>
                                      <p:to>
                                        <p:strVal val="visible"/>
                                      </p:to>
                                    </p:set>
                                    <p:animEffect transition="in" filter="dissolve">
                                      <p:cBhvr>
                                        <p:cTn id="15" dur="500"/>
                                        <p:tgtEl>
                                          <p:spTgt spid="1705987">
                                            <p:txEl>
                                              <p:pRg st="2" end="2"/>
                                            </p:txEl>
                                          </p:spTgt>
                                        </p:tgtEl>
                                      </p:cBhvr>
                                    </p:animEffect>
                                  </p:childTnLst>
                                </p:cTn>
                              </p:par>
                            </p:childTnLst>
                          </p:cTn>
                        </p:par>
                        <p:par>
                          <p:cTn id="16" fill="hold">
                            <p:stCondLst>
                              <p:cond delay="1500"/>
                            </p:stCondLst>
                            <p:childTnLst>
                              <p:par>
                                <p:cTn id="17" presetID="9" presetClass="entr" presetSubtype="0" fill="hold" grpId="0" nodeType="afterEffect">
                                  <p:stCondLst>
                                    <p:cond delay="0"/>
                                  </p:stCondLst>
                                  <p:childTnLst>
                                    <p:set>
                                      <p:cBhvr>
                                        <p:cTn id="18" dur="1" fill="hold">
                                          <p:stCondLst>
                                            <p:cond delay="0"/>
                                          </p:stCondLst>
                                        </p:cTn>
                                        <p:tgtEl>
                                          <p:spTgt spid="1705988"/>
                                        </p:tgtEl>
                                        <p:attrNameLst>
                                          <p:attrName>style.visibility</p:attrName>
                                        </p:attrNameLst>
                                      </p:cBhvr>
                                      <p:to>
                                        <p:strVal val="visible"/>
                                      </p:to>
                                    </p:set>
                                    <p:animEffect transition="in" filter="dissolve">
                                      <p:cBhvr>
                                        <p:cTn id="19" dur="500"/>
                                        <p:tgtEl>
                                          <p:spTgt spid="17059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05987" grpId="0" build="p" autoUpdateAnimBg="0" advAuto="0"/>
      <p:bldP spid="1705988" grpId="0" animBg="1"/>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4721" name="Picture 2" descr="Bipolar"/>
          <p:cNvPicPr>
            <a:picLocks noChangeAspect="1" noChangeArrowheads="1"/>
          </p:cNvPicPr>
          <p:nvPr/>
        </p:nvPicPr>
        <p:blipFill>
          <a:blip r:embed="rId3" cstate="print"/>
          <a:srcRect/>
          <a:stretch>
            <a:fillRect/>
          </a:stretch>
        </p:blipFill>
        <p:spPr bwMode="auto">
          <a:xfrm>
            <a:off x="1828800" y="2514600"/>
            <a:ext cx="2316163" cy="1258888"/>
          </a:xfrm>
          <a:prstGeom prst="rect">
            <a:avLst/>
          </a:prstGeom>
          <a:noFill/>
          <a:ln w="9525">
            <a:noFill/>
            <a:miter lim="800000"/>
            <a:headEnd/>
            <a:tailEnd/>
          </a:ln>
        </p:spPr>
      </p:pic>
      <p:sp>
        <p:nvSpPr>
          <p:cNvPr id="414722" name="Rectangle 3"/>
          <p:cNvSpPr>
            <a:spLocks noChangeArrowheads="1"/>
          </p:cNvSpPr>
          <p:nvPr/>
        </p:nvSpPr>
        <p:spPr bwMode="auto">
          <a:xfrm>
            <a:off x="4495800" y="2209800"/>
            <a:ext cx="2819400" cy="1828800"/>
          </a:xfrm>
          <a:prstGeom prst="rect">
            <a:avLst/>
          </a:prstGeom>
          <a:noFill/>
          <a:ln w="9525">
            <a:noFill/>
            <a:miter lim="800000"/>
            <a:headEnd/>
            <a:tailEnd/>
          </a:ln>
        </p:spPr>
        <p:txBody>
          <a:bodyPr lIns="90000" tIns="46800" rIns="90000" bIns="46800" anchor="ctr"/>
          <a:lstStyle/>
          <a:p>
            <a:pPr defTabSz="449263">
              <a:lnSpc>
                <a:spcPct val="95000"/>
              </a:lnSpc>
              <a:buClr>
                <a:srgbClr val="FF9900"/>
              </a:buClr>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4800" b="1">
                <a:solidFill>
                  <a:srgbClr val="FF9933"/>
                </a:solidFill>
                <a:latin typeface="Times New Roman" pitchFamily="18" charset="0"/>
              </a:rPr>
              <a:t>Disturbo</a:t>
            </a:r>
            <a:r>
              <a:rPr lang="it-IT" sz="4800" b="1">
                <a:latin typeface="Times New Roman" pitchFamily="18" charset="0"/>
              </a:rPr>
              <a:t> </a:t>
            </a:r>
            <a:r>
              <a:rPr lang="it-IT" sz="4800" b="1">
                <a:solidFill>
                  <a:srgbClr val="FF9933"/>
                </a:solidFill>
                <a:latin typeface="Times New Roman" pitchFamily="18" charset="0"/>
              </a:rPr>
              <a:t>Bipolare</a:t>
            </a:r>
          </a:p>
        </p:txBody>
      </p:sp>
    </p:spTree>
  </p:cSld>
  <p:clrMapOvr>
    <a:masterClrMapping/>
  </p:clrMapOvr>
  <p:transition spd="med">
    <p:wipe dir="r"/>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77314" name="Rectangle 2"/>
          <p:cNvSpPr>
            <a:spLocks noGrp="1" noChangeArrowheads="1"/>
          </p:cNvSpPr>
          <p:nvPr>
            <p:ph type="title"/>
          </p:nvPr>
        </p:nvSpPr>
        <p:spPr>
          <a:xfrm>
            <a:off x="677863" y="304800"/>
            <a:ext cx="7772400" cy="1143000"/>
          </a:xfrm>
        </p:spPr>
        <p:txBody>
          <a:bodyPr/>
          <a:lstStyle/>
          <a:p>
            <a:r>
              <a:rPr lang="it-IT" sz="3600" b="1" smtClean="0">
                <a:solidFill>
                  <a:srgbClr val="FF9900"/>
                </a:solidFill>
                <a:latin typeface="Times New Roman" pitchFamily="18" charset="0"/>
              </a:rPr>
              <a:t>Disturbo Bipolare</a:t>
            </a:r>
          </a:p>
        </p:txBody>
      </p:sp>
      <p:sp>
        <p:nvSpPr>
          <p:cNvPr id="1677315" name="Rectangle 3"/>
          <p:cNvSpPr>
            <a:spLocks noChangeArrowheads="1"/>
          </p:cNvSpPr>
          <p:nvPr/>
        </p:nvSpPr>
        <p:spPr bwMode="auto">
          <a:xfrm>
            <a:off x="4267200" y="1600200"/>
            <a:ext cx="4605338" cy="2759075"/>
          </a:xfrm>
          <a:prstGeom prst="rect">
            <a:avLst/>
          </a:prstGeom>
          <a:noFill/>
          <a:ln w="12700">
            <a:noFill/>
            <a:miter lim="800000"/>
            <a:headEnd/>
            <a:tailEnd/>
          </a:ln>
        </p:spPr>
        <p:txBody>
          <a:bodyPr>
            <a:spAutoFit/>
          </a:bodyPr>
          <a:lstStyle/>
          <a:p>
            <a:pPr marL="476250" indent="-476250" defTabSz="762000">
              <a:lnSpc>
                <a:spcPct val="125000"/>
              </a:lnSpc>
              <a:spcBef>
                <a:spcPct val="50000"/>
              </a:spcBef>
              <a:buClr>
                <a:schemeClr val="folHlink"/>
              </a:buClr>
              <a:buSzPct val="75000"/>
              <a:buFont typeface="Wingdings" pitchFamily="2" charset="2"/>
              <a:buChar char="n"/>
            </a:pPr>
            <a:r>
              <a:rPr lang="it-IT" altLang="en-US" sz="2000">
                <a:solidFill>
                  <a:srgbClr val="FFFFFF"/>
                </a:solidFill>
                <a:latin typeface="Verdana" pitchFamily="34" charset="0"/>
                <a:cs typeface="Times New Roman" pitchFamily="18" charset="0"/>
              </a:rPr>
              <a:t>Alternanza di episodi depressivi con uno o più episodi di eccitamento maniacale (umore euforico, iperattività, logorrea, idee di grandiosità, aggressività, insonnia, disinibizione)</a:t>
            </a:r>
          </a:p>
        </p:txBody>
      </p:sp>
      <p:pic>
        <p:nvPicPr>
          <p:cNvPr id="1677316" name="Picture 4" descr="bipolare"/>
          <p:cNvPicPr>
            <a:picLocks noChangeAspect="1" noChangeArrowheads="1"/>
          </p:cNvPicPr>
          <p:nvPr/>
        </p:nvPicPr>
        <p:blipFill>
          <a:blip r:embed="rId2" cstate="print"/>
          <a:srcRect/>
          <a:stretch>
            <a:fillRect/>
          </a:stretch>
        </p:blipFill>
        <p:spPr bwMode="auto">
          <a:xfrm>
            <a:off x="406400" y="1752600"/>
            <a:ext cx="3589338" cy="3810000"/>
          </a:xfrm>
          <a:prstGeom prst="rect">
            <a:avLst/>
          </a:prstGeom>
          <a:noFill/>
          <a:ln w="9525">
            <a:noFill/>
            <a:miter lim="800000"/>
            <a:headEnd/>
            <a:tailEnd/>
          </a:ln>
        </p:spPr>
      </p:pic>
      <p:sp>
        <p:nvSpPr>
          <p:cNvPr id="1677317" name="Rectangle 5"/>
          <p:cNvSpPr>
            <a:spLocks noChangeArrowheads="1"/>
          </p:cNvSpPr>
          <p:nvPr/>
        </p:nvSpPr>
        <p:spPr bwMode="auto">
          <a:xfrm>
            <a:off x="4284663" y="4581525"/>
            <a:ext cx="4267200" cy="1616075"/>
          </a:xfrm>
          <a:prstGeom prst="rect">
            <a:avLst/>
          </a:prstGeom>
          <a:noFill/>
          <a:ln w="12700">
            <a:noFill/>
            <a:miter lim="800000"/>
            <a:headEnd/>
            <a:tailEnd/>
          </a:ln>
        </p:spPr>
        <p:txBody>
          <a:bodyPr>
            <a:spAutoFit/>
          </a:bodyPr>
          <a:lstStyle/>
          <a:p>
            <a:pPr marL="476250" indent="-476250" defTabSz="762000">
              <a:lnSpc>
                <a:spcPct val="125000"/>
              </a:lnSpc>
              <a:spcBef>
                <a:spcPct val="50000"/>
              </a:spcBef>
              <a:buClr>
                <a:schemeClr val="folHlink"/>
              </a:buClr>
              <a:buSzPct val="75000"/>
              <a:buFont typeface="Wingdings" pitchFamily="2" charset="2"/>
              <a:buChar char="n"/>
            </a:pPr>
            <a:r>
              <a:rPr lang="it-IT" altLang="en-US" sz="2000">
                <a:solidFill>
                  <a:srgbClr val="FFFFFF"/>
                </a:solidFill>
                <a:latin typeface="Verdana" pitchFamily="34" charset="0"/>
                <a:cs typeface="Times New Roman" pitchFamily="18" charset="0"/>
              </a:rPr>
              <a:t>La frequenza e l’alternanza di episodi depressivi e maniacali varia da caso a caso</a:t>
            </a:r>
          </a:p>
        </p:txBody>
      </p:sp>
      <p:sp>
        <p:nvSpPr>
          <p:cNvPr id="1677318" name="AutoShape 6"/>
          <p:cNvSpPr>
            <a:spLocks noChangeArrowheads="1"/>
          </p:cNvSpPr>
          <p:nvPr/>
        </p:nvSpPr>
        <p:spPr bwMode="auto">
          <a:xfrm>
            <a:off x="6877050" y="692150"/>
            <a:ext cx="1897063" cy="533400"/>
          </a:xfrm>
          <a:prstGeom prst="bevel">
            <a:avLst>
              <a:gd name="adj" fmla="val 8102"/>
            </a:avLst>
          </a:prstGeom>
          <a:solidFill>
            <a:srgbClr val="FF6600"/>
          </a:solidFill>
          <a:ln w="9525">
            <a:noFill/>
            <a:miter lim="800000"/>
            <a:headEnd/>
            <a:tailEnd/>
          </a:ln>
        </p:spPr>
        <p:txBody>
          <a:bodyPr wrap="none" lIns="111758" tIns="55879" rIns="111758" bIns="55879" anchor="ctr"/>
          <a:lstStyle/>
          <a:p>
            <a:pPr algn="ctr" defTabSz="1117600"/>
            <a:r>
              <a:rPr lang="it-IT" altLang="fr-FR" sz="2700">
                <a:solidFill>
                  <a:srgbClr val="FFFF00"/>
                </a:solidFill>
              </a:rPr>
              <a:t>  </a:t>
            </a:r>
            <a:r>
              <a:rPr lang="it-IT" altLang="fr-FR" sz="2800" b="1">
                <a:solidFill>
                  <a:srgbClr val="FFFF00"/>
                </a:solidFill>
              </a:rPr>
              <a:t>1,2%</a:t>
            </a:r>
          </a:p>
        </p:txBody>
      </p:sp>
    </p:spTree>
  </p:cSld>
  <p:clrMapOvr>
    <a:masterClrMapping/>
  </p:clrMapOvr>
  <p:transition spd="med">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1677314"/>
                                        </p:tgtEl>
                                        <p:attrNameLst>
                                          <p:attrName>style.visibility</p:attrName>
                                        </p:attrNameLst>
                                      </p:cBhvr>
                                      <p:to>
                                        <p:strVal val="visible"/>
                                      </p:to>
                                    </p:set>
                                    <p:anim calcmode="lin" valueType="num">
                                      <p:cBhvr>
                                        <p:cTn id="7" dur="1000" fill="hold"/>
                                        <p:tgtEl>
                                          <p:spTgt spid="1677314"/>
                                        </p:tgtEl>
                                        <p:attrNameLst>
                                          <p:attrName>ppt_w</p:attrName>
                                        </p:attrNameLst>
                                      </p:cBhvr>
                                      <p:tavLst>
                                        <p:tav tm="0">
                                          <p:val>
                                            <p:fltVal val="0"/>
                                          </p:val>
                                        </p:tav>
                                        <p:tav tm="100000">
                                          <p:val>
                                            <p:strVal val="#ppt_w"/>
                                          </p:val>
                                        </p:tav>
                                      </p:tavLst>
                                    </p:anim>
                                    <p:anim calcmode="lin" valueType="num">
                                      <p:cBhvr>
                                        <p:cTn id="8" dur="1000" fill="hold"/>
                                        <p:tgtEl>
                                          <p:spTgt spid="1677314"/>
                                        </p:tgtEl>
                                        <p:attrNameLst>
                                          <p:attrName>ppt_h</p:attrName>
                                        </p:attrNameLst>
                                      </p:cBhvr>
                                      <p:tavLst>
                                        <p:tav tm="0">
                                          <p:val>
                                            <p:fltVal val="0"/>
                                          </p:val>
                                        </p:tav>
                                        <p:tav tm="100000">
                                          <p:val>
                                            <p:strVal val="#ppt_h"/>
                                          </p:val>
                                        </p:tav>
                                      </p:tavLst>
                                    </p:anim>
                                    <p:anim calcmode="lin" valueType="num">
                                      <p:cBhvr>
                                        <p:cTn id="9" dur="1000" fill="hold"/>
                                        <p:tgtEl>
                                          <p:spTgt spid="1677314"/>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677314"/>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000"/>
                            </p:stCondLst>
                            <p:childTnLst>
                              <p:par>
                                <p:cTn id="12" presetID="9" presetClass="entr" presetSubtype="0" fill="hold" grpId="0" nodeType="afterEffect">
                                  <p:stCondLst>
                                    <p:cond delay="0"/>
                                  </p:stCondLst>
                                  <p:childTnLst>
                                    <p:set>
                                      <p:cBhvr>
                                        <p:cTn id="13" dur="1" fill="hold">
                                          <p:stCondLst>
                                            <p:cond delay="0"/>
                                          </p:stCondLst>
                                        </p:cTn>
                                        <p:tgtEl>
                                          <p:spTgt spid="1677315">
                                            <p:txEl>
                                              <p:pRg st="0" end="0"/>
                                            </p:txEl>
                                          </p:spTgt>
                                        </p:tgtEl>
                                        <p:attrNameLst>
                                          <p:attrName>style.visibility</p:attrName>
                                        </p:attrNameLst>
                                      </p:cBhvr>
                                      <p:to>
                                        <p:strVal val="visible"/>
                                      </p:to>
                                    </p:set>
                                    <p:animEffect transition="in" filter="dissolve">
                                      <p:cBhvr>
                                        <p:cTn id="14" dur="500"/>
                                        <p:tgtEl>
                                          <p:spTgt spid="1677315">
                                            <p:txEl>
                                              <p:pRg st="0" end="0"/>
                                            </p:txEl>
                                          </p:spTgt>
                                        </p:tgtEl>
                                      </p:cBhvr>
                                    </p:animEffect>
                                  </p:childTnLst>
                                </p:cTn>
                              </p:par>
                            </p:childTnLst>
                          </p:cTn>
                        </p:par>
                        <p:par>
                          <p:cTn id="15" fill="hold">
                            <p:stCondLst>
                              <p:cond delay="1500"/>
                            </p:stCondLst>
                            <p:childTnLst>
                              <p:par>
                                <p:cTn id="16" presetID="23" presetClass="entr" presetSubtype="528" fill="hold" nodeType="afterEffect">
                                  <p:stCondLst>
                                    <p:cond delay="0"/>
                                  </p:stCondLst>
                                  <p:childTnLst>
                                    <p:set>
                                      <p:cBhvr>
                                        <p:cTn id="17" dur="1" fill="hold">
                                          <p:stCondLst>
                                            <p:cond delay="0"/>
                                          </p:stCondLst>
                                        </p:cTn>
                                        <p:tgtEl>
                                          <p:spTgt spid="1677316"/>
                                        </p:tgtEl>
                                        <p:attrNameLst>
                                          <p:attrName>style.visibility</p:attrName>
                                        </p:attrNameLst>
                                      </p:cBhvr>
                                      <p:to>
                                        <p:strVal val="visible"/>
                                      </p:to>
                                    </p:set>
                                    <p:anim calcmode="lin" valueType="num">
                                      <p:cBhvr>
                                        <p:cTn id="18" dur="500" fill="hold"/>
                                        <p:tgtEl>
                                          <p:spTgt spid="1677316"/>
                                        </p:tgtEl>
                                        <p:attrNameLst>
                                          <p:attrName>ppt_w</p:attrName>
                                        </p:attrNameLst>
                                      </p:cBhvr>
                                      <p:tavLst>
                                        <p:tav tm="0">
                                          <p:val>
                                            <p:fltVal val="0"/>
                                          </p:val>
                                        </p:tav>
                                        <p:tav tm="100000">
                                          <p:val>
                                            <p:strVal val="#ppt_w"/>
                                          </p:val>
                                        </p:tav>
                                      </p:tavLst>
                                    </p:anim>
                                    <p:anim calcmode="lin" valueType="num">
                                      <p:cBhvr>
                                        <p:cTn id="19" dur="500" fill="hold"/>
                                        <p:tgtEl>
                                          <p:spTgt spid="1677316"/>
                                        </p:tgtEl>
                                        <p:attrNameLst>
                                          <p:attrName>ppt_h</p:attrName>
                                        </p:attrNameLst>
                                      </p:cBhvr>
                                      <p:tavLst>
                                        <p:tav tm="0">
                                          <p:val>
                                            <p:fltVal val="0"/>
                                          </p:val>
                                        </p:tav>
                                        <p:tav tm="100000">
                                          <p:val>
                                            <p:strVal val="#ppt_h"/>
                                          </p:val>
                                        </p:tav>
                                      </p:tavLst>
                                    </p:anim>
                                    <p:anim calcmode="lin" valueType="num">
                                      <p:cBhvr>
                                        <p:cTn id="20" dur="500" fill="hold"/>
                                        <p:tgtEl>
                                          <p:spTgt spid="1677316"/>
                                        </p:tgtEl>
                                        <p:attrNameLst>
                                          <p:attrName>ppt_x</p:attrName>
                                        </p:attrNameLst>
                                      </p:cBhvr>
                                      <p:tavLst>
                                        <p:tav tm="0">
                                          <p:val>
                                            <p:fltVal val="0.5"/>
                                          </p:val>
                                        </p:tav>
                                        <p:tav tm="100000">
                                          <p:val>
                                            <p:strVal val="#ppt_x"/>
                                          </p:val>
                                        </p:tav>
                                      </p:tavLst>
                                    </p:anim>
                                    <p:anim calcmode="lin" valueType="num">
                                      <p:cBhvr>
                                        <p:cTn id="21" dur="500" fill="hold"/>
                                        <p:tgtEl>
                                          <p:spTgt spid="1677316"/>
                                        </p:tgtEl>
                                        <p:attrNameLst>
                                          <p:attrName>ppt_y</p:attrName>
                                        </p:attrNameLst>
                                      </p:cBhvr>
                                      <p:tavLst>
                                        <p:tav tm="0">
                                          <p:val>
                                            <p:fltVal val="0.5"/>
                                          </p:val>
                                        </p:tav>
                                        <p:tav tm="100000">
                                          <p:val>
                                            <p:strVal val="#ppt_y"/>
                                          </p:val>
                                        </p:tav>
                                      </p:tavLst>
                                    </p:anim>
                                  </p:childTnLst>
                                </p:cTn>
                              </p:par>
                            </p:childTnLst>
                          </p:cTn>
                        </p:par>
                        <p:par>
                          <p:cTn id="22" fill="hold">
                            <p:stCondLst>
                              <p:cond delay="2000"/>
                            </p:stCondLst>
                            <p:childTnLst>
                              <p:par>
                                <p:cTn id="23" presetID="9" presetClass="entr" presetSubtype="0" fill="hold" grpId="0" nodeType="afterEffect">
                                  <p:stCondLst>
                                    <p:cond delay="0"/>
                                  </p:stCondLst>
                                  <p:childTnLst>
                                    <p:set>
                                      <p:cBhvr>
                                        <p:cTn id="24" dur="1" fill="hold">
                                          <p:stCondLst>
                                            <p:cond delay="0"/>
                                          </p:stCondLst>
                                        </p:cTn>
                                        <p:tgtEl>
                                          <p:spTgt spid="1677317">
                                            <p:txEl>
                                              <p:pRg st="0" end="0"/>
                                            </p:txEl>
                                          </p:spTgt>
                                        </p:tgtEl>
                                        <p:attrNameLst>
                                          <p:attrName>style.visibility</p:attrName>
                                        </p:attrNameLst>
                                      </p:cBhvr>
                                      <p:to>
                                        <p:strVal val="visible"/>
                                      </p:to>
                                    </p:set>
                                    <p:animEffect transition="in" filter="dissolve">
                                      <p:cBhvr>
                                        <p:cTn id="25" dur="500"/>
                                        <p:tgtEl>
                                          <p:spTgt spid="1677317">
                                            <p:txEl>
                                              <p:pRg st="0" end="0"/>
                                            </p:txEl>
                                          </p:spTgt>
                                        </p:tgtEl>
                                      </p:cBhvr>
                                    </p:animEffect>
                                  </p:childTnLst>
                                </p:cTn>
                              </p:par>
                            </p:childTnLst>
                          </p:cTn>
                        </p:par>
                        <p:par>
                          <p:cTn id="26" fill="hold">
                            <p:stCondLst>
                              <p:cond delay="2500"/>
                            </p:stCondLst>
                            <p:childTnLst>
                              <p:par>
                                <p:cTn id="27" presetID="12" presetClass="entr" presetSubtype="8" fill="hold" grpId="0" nodeType="afterEffect">
                                  <p:stCondLst>
                                    <p:cond delay="0"/>
                                  </p:stCondLst>
                                  <p:childTnLst>
                                    <p:set>
                                      <p:cBhvr>
                                        <p:cTn id="28" dur="1" fill="hold">
                                          <p:stCondLst>
                                            <p:cond delay="0"/>
                                          </p:stCondLst>
                                        </p:cTn>
                                        <p:tgtEl>
                                          <p:spTgt spid="1677318"/>
                                        </p:tgtEl>
                                        <p:attrNameLst>
                                          <p:attrName>style.visibility</p:attrName>
                                        </p:attrNameLst>
                                      </p:cBhvr>
                                      <p:to>
                                        <p:strVal val="visible"/>
                                      </p:to>
                                    </p:set>
                                    <p:animEffect transition="in" filter="slide(fromLeft)">
                                      <p:cBhvr>
                                        <p:cTn id="29" dur="500"/>
                                        <p:tgtEl>
                                          <p:spTgt spid="16773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7314" grpId="0" autoUpdateAnimBg="0"/>
      <p:bldP spid="1677315" grpId="0" build="p" autoUpdateAnimBg="0" advAuto="0"/>
      <p:bldP spid="1677317" grpId="0" build="p" autoUpdateAnimBg="0" advAuto="0"/>
      <p:bldP spid="1677318" grpId="0" animBg="1" autoUpdateAnimBg="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7793" name="Picture 2" descr="2004_Self-guide for people with Bipolar Disorder"/>
          <p:cNvPicPr>
            <a:picLocks noChangeAspect="1" noChangeArrowheads="1"/>
          </p:cNvPicPr>
          <p:nvPr/>
        </p:nvPicPr>
        <p:blipFill>
          <a:blip r:embed="rId3" cstate="print"/>
          <a:srcRect/>
          <a:stretch>
            <a:fillRect/>
          </a:stretch>
        </p:blipFill>
        <p:spPr bwMode="auto">
          <a:xfrm>
            <a:off x="4500563" y="17463"/>
            <a:ext cx="4643437" cy="6840537"/>
          </a:xfrm>
          <a:prstGeom prst="rect">
            <a:avLst/>
          </a:prstGeom>
          <a:noFill/>
          <a:ln w="9525">
            <a:noFill/>
            <a:miter lim="800000"/>
            <a:headEnd/>
            <a:tailEnd/>
          </a:ln>
        </p:spPr>
      </p:pic>
      <p:pic>
        <p:nvPicPr>
          <p:cNvPr id="1678339" name="Picture 3" descr="da self-guide for people with bipolar disorder"/>
          <p:cNvPicPr>
            <a:picLocks noChangeAspect="1" noChangeArrowheads="1"/>
          </p:cNvPicPr>
          <p:nvPr/>
        </p:nvPicPr>
        <p:blipFill>
          <a:blip r:embed="rId4" cstate="print"/>
          <a:srcRect/>
          <a:stretch>
            <a:fillRect/>
          </a:stretch>
        </p:blipFill>
        <p:spPr bwMode="auto">
          <a:xfrm>
            <a:off x="0" y="0"/>
            <a:ext cx="4494213" cy="6858000"/>
          </a:xfrm>
          <a:prstGeom prst="rect">
            <a:avLst/>
          </a:prstGeom>
          <a:noFill/>
          <a:ln w="9525">
            <a:noFill/>
            <a:miter lim="800000"/>
            <a:headEnd/>
            <a:tailEnd/>
          </a:ln>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678339"/>
                                        </p:tgtEl>
                                        <p:attrNameLst>
                                          <p:attrName>style.visibility</p:attrName>
                                        </p:attrNameLst>
                                      </p:cBhvr>
                                      <p:to>
                                        <p:strVal val="visible"/>
                                      </p:to>
                                    </p:set>
                                    <p:anim calcmode="lin" valueType="num">
                                      <p:cBhvr additive="base">
                                        <p:cTn id="7" dur="500" fill="hold"/>
                                        <p:tgtEl>
                                          <p:spTgt spid="1678339"/>
                                        </p:tgtEl>
                                        <p:attrNameLst>
                                          <p:attrName>ppt_x</p:attrName>
                                        </p:attrNameLst>
                                      </p:cBhvr>
                                      <p:tavLst>
                                        <p:tav tm="0">
                                          <p:val>
                                            <p:strVal val="0-#ppt_w/2"/>
                                          </p:val>
                                        </p:tav>
                                        <p:tav tm="100000">
                                          <p:val>
                                            <p:strVal val="#ppt_x"/>
                                          </p:val>
                                        </p:tav>
                                      </p:tavLst>
                                    </p:anim>
                                    <p:anim calcmode="lin" valueType="num">
                                      <p:cBhvr additive="base">
                                        <p:cTn id="8" dur="500" fill="hold"/>
                                        <p:tgtEl>
                                          <p:spTgt spid="16783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41" name="Rectangle 2"/>
          <p:cNvSpPr>
            <a:spLocks noGrp="1" noChangeArrowheads="1"/>
          </p:cNvSpPr>
          <p:nvPr>
            <p:ph type="title"/>
          </p:nvPr>
        </p:nvSpPr>
        <p:spPr>
          <a:xfrm>
            <a:off x="677863" y="304800"/>
            <a:ext cx="7772400" cy="1143000"/>
          </a:xfrm>
        </p:spPr>
        <p:txBody>
          <a:bodyPr/>
          <a:lstStyle/>
          <a:p>
            <a:r>
              <a:rPr lang="it-IT" sz="3600" b="1" smtClean="0">
                <a:solidFill>
                  <a:srgbClr val="FF9900"/>
                </a:solidFill>
                <a:latin typeface="Times New Roman" pitchFamily="18" charset="0"/>
              </a:rPr>
              <a:t>Lo spettro affettivo</a:t>
            </a:r>
          </a:p>
        </p:txBody>
      </p:sp>
      <p:pic>
        <p:nvPicPr>
          <p:cNvPr id="419842" name="Picture 3" descr="spettr bip 2"/>
          <p:cNvPicPr>
            <a:picLocks noChangeAspect="1" noChangeArrowheads="1"/>
          </p:cNvPicPr>
          <p:nvPr/>
        </p:nvPicPr>
        <p:blipFill>
          <a:blip r:embed="rId2" cstate="print"/>
          <a:srcRect/>
          <a:stretch>
            <a:fillRect/>
          </a:stretch>
        </p:blipFill>
        <p:spPr bwMode="auto">
          <a:xfrm>
            <a:off x="1042988" y="1773238"/>
            <a:ext cx="7056437" cy="4495800"/>
          </a:xfrm>
          <a:prstGeom prst="rect">
            <a:avLst/>
          </a:prstGeom>
          <a:noFill/>
          <a:ln w="50800">
            <a:solidFill>
              <a:srgbClr val="C08E00"/>
            </a:solidFill>
            <a:miter lim="800000"/>
            <a:headEnd/>
            <a:tailEnd/>
          </a:ln>
        </p:spPr>
      </p:pic>
      <p:sp>
        <p:nvSpPr>
          <p:cNvPr id="419843" name="Rectangle 4"/>
          <p:cNvSpPr>
            <a:spLocks noChangeArrowheads="1"/>
          </p:cNvSpPr>
          <p:nvPr/>
        </p:nvSpPr>
        <p:spPr bwMode="auto">
          <a:xfrm>
            <a:off x="3419475" y="2276475"/>
            <a:ext cx="2016125" cy="488950"/>
          </a:xfrm>
          <a:prstGeom prst="rect">
            <a:avLst/>
          </a:prstGeom>
          <a:noFill/>
          <a:ln w="9525">
            <a:noFill/>
            <a:miter lim="800000"/>
            <a:headEnd/>
            <a:tailEnd/>
          </a:ln>
        </p:spPr>
        <p:txBody>
          <a:bodyPr>
            <a:spAutoFit/>
          </a:bodyPr>
          <a:lstStyle/>
          <a:p>
            <a:r>
              <a:rPr lang="en-US" sz="2600" b="1">
                <a:latin typeface="Arial Narrow" pitchFamily="34" charset="0"/>
              </a:rPr>
              <a:t>mania grave</a:t>
            </a:r>
            <a:endParaRPr lang="it-IT" sz="2600" b="1">
              <a:latin typeface="Arial Narrow" pitchFamily="34" charset="0"/>
            </a:endParaRPr>
          </a:p>
        </p:txBody>
      </p:sp>
      <p:sp>
        <p:nvSpPr>
          <p:cNvPr id="419844" name="Rectangle 5"/>
          <p:cNvSpPr>
            <a:spLocks noChangeArrowheads="1"/>
          </p:cNvSpPr>
          <p:nvPr/>
        </p:nvSpPr>
        <p:spPr bwMode="auto">
          <a:xfrm>
            <a:off x="3419475" y="2997200"/>
            <a:ext cx="4465638" cy="488950"/>
          </a:xfrm>
          <a:prstGeom prst="rect">
            <a:avLst/>
          </a:prstGeom>
          <a:noFill/>
          <a:ln w="9525">
            <a:noFill/>
            <a:miter lim="800000"/>
            <a:headEnd/>
            <a:tailEnd/>
          </a:ln>
        </p:spPr>
        <p:txBody>
          <a:bodyPr>
            <a:spAutoFit/>
          </a:bodyPr>
          <a:lstStyle/>
          <a:p>
            <a:r>
              <a:rPr lang="it-IT" sz="2600" b="1">
                <a:latin typeface="Arial Narrow" pitchFamily="34" charset="0"/>
              </a:rPr>
              <a:t>ipomania (da lieve a moderata</a:t>
            </a:r>
            <a:r>
              <a:rPr lang="en-US" sz="2600" b="1">
                <a:latin typeface="Arial Narrow" pitchFamily="34" charset="0"/>
              </a:rPr>
              <a:t>)</a:t>
            </a:r>
            <a:endParaRPr lang="it-IT" sz="2600" b="1">
              <a:latin typeface="Arial Narrow" pitchFamily="34" charset="0"/>
            </a:endParaRPr>
          </a:p>
        </p:txBody>
      </p:sp>
      <p:sp>
        <p:nvSpPr>
          <p:cNvPr id="419845" name="Rectangle 6"/>
          <p:cNvSpPr>
            <a:spLocks noChangeArrowheads="1"/>
          </p:cNvSpPr>
          <p:nvPr/>
        </p:nvSpPr>
        <p:spPr bwMode="auto">
          <a:xfrm>
            <a:off x="3419475" y="3716338"/>
            <a:ext cx="4465638" cy="488950"/>
          </a:xfrm>
          <a:prstGeom prst="rect">
            <a:avLst/>
          </a:prstGeom>
          <a:noFill/>
          <a:ln w="9525">
            <a:noFill/>
            <a:miter lim="800000"/>
            <a:headEnd/>
            <a:tailEnd/>
          </a:ln>
        </p:spPr>
        <p:txBody>
          <a:bodyPr>
            <a:spAutoFit/>
          </a:bodyPr>
          <a:lstStyle/>
          <a:p>
            <a:r>
              <a:rPr lang="it-IT" sz="2600" b="1">
                <a:latin typeface="Arial Narrow" pitchFamily="34" charset="0"/>
              </a:rPr>
              <a:t>umore normale/in equilibrio</a:t>
            </a:r>
          </a:p>
        </p:txBody>
      </p:sp>
      <p:sp>
        <p:nvSpPr>
          <p:cNvPr id="419846" name="Rectangle 7"/>
          <p:cNvSpPr>
            <a:spLocks noChangeArrowheads="1"/>
          </p:cNvSpPr>
          <p:nvPr/>
        </p:nvSpPr>
        <p:spPr bwMode="auto">
          <a:xfrm>
            <a:off x="3419475" y="4365625"/>
            <a:ext cx="5113338" cy="488950"/>
          </a:xfrm>
          <a:prstGeom prst="rect">
            <a:avLst/>
          </a:prstGeom>
          <a:noFill/>
          <a:ln w="9525">
            <a:noFill/>
            <a:miter lim="800000"/>
            <a:headEnd/>
            <a:tailEnd/>
          </a:ln>
        </p:spPr>
        <p:txBody>
          <a:bodyPr>
            <a:spAutoFit/>
          </a:bodyPr>
          <a:lstStyle/>
          <a:p>
            <a:r>
              <a:rPr lang="it-IT" sz="2600" b="1">
                <a:latin typeface="Arial Narrow" pitchFamily="34" charset="0"/>
              </a:rPr>
              <a:t>depressione da lieve a moderata</a:t>
            </a:r>
          </a:p>
        </p:txBody>
      </p:sp>
      <p:sp>
        <p:nvSpPr>
          <p:cNvPr id="419847" name="Rectangle 8"/>
          <p:cNvSpPr>
            <a:spLocks noChangeArrowheads="1"/>
          </p:cNvSpPr>
          <p:nvPr/>
        </p:nvSpPr>
        <p:spPr bwMode="auto">
          <a:xfrm>
            <a:off x="3419475" y="5084763"/>
            <a:ext cx="3529013" cy="488950"/>
          </a:xfrm>
          <a:prstGeom prst="rect">
            <a:avLst/>
          </a:prstGeom>
          <a:noFill/>
          <a:ln w="9525">
            <a:noFill/>
            <a:miter lim="800000"/>
            <a:headEnd/>
            <a:tailEnd/>
          </a:ln>
        </p:spPr>
        <p:txBody>
          <a:bodyPr>
            <a:spAutoFit/>
          </a:bodyPr>
          <a:lstStyle/>
          <a:p>
            <a:r>
              <a:rPr lang="it-IT" sz="2600" b="1">
                <a:latin typeface="Arial Narrow" pitchFamily="34" charset="0"/>
              </a:rPr>
              <a:t>depressione grave</a:t>
            </a:r>
          </a:p>
        </p:txBody>
      </p:sp>
    </p:spTree>
  </p:cSld>
  <p:clrMapOvr>
    <a:masterClrMapping/>
  </p:clrMapOvr>
  <p:transition>
    <p:split/>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0865" name="Rectangle 2"/>
          <p:cNvSpPr>
            <a:spLocks noGrp="1" noChangeArrowheads="1"/>
          </p:cNvSpPr>
          <p:nvPr>
            <p:ph type="title"/>
          </p:nvPr>
        </p:nvSpPr>
        <p:spPr>
          <a:xfrm>
            <a:off x="5364163" y="1052513"/>
            <a:ext cx="3419475" cy="4586287"/>
          </a:xfrm>
        </p:spPr>
        <p:txBody>
          <a:bodyPr lIns="90000" tIns="46800" rIns="90000" bIns="46800"/>
          <a:lstStyle/>
          <a:p>
            <a:pPr algn="l" defTabSz="449263">
              <a:buClr>
                <a:srgbClr val="FF9900"/>
              </a:buClr>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4000" b="1" smtClean="0">
                <a:solidFill>
                  <a:srgbClr val="FF9900"/>
                </a:solidFill>
                <a:latin typeface="Times New Roman" pitchFamily="18" charset="0"/>
              </a:rPr>
              <a:t>Il paziente psicotico</a:t>
            </a:r>
          </a:p>
        </p:txBody>
      </p:sp>
      <p:pic>
        <p:nvPicPr>
          <p:cNvPr id="420866" name="Picture 3" descr="schizomainpica1"/>
          <p:cNvPicPr>
            <a:picLocks noChangeAspect="1" noChangeArrowheads="1"/>
          </p:cNvPicPr>
          <p:nvPr/>
        </p:nvPicPr>
        <p:blipFill>
          <a:blip r:embed="rId3" cstate="print"/>
          <a:srcRect/>
          <a:stretch>
            <a:fillRect/>
          </a:stretch>
        </p:blipFill>
        <p:spPr bwMode="auto">
          <a:xfrm>
            <a:off x="1187450" y="1341438"/>
            <a:ext cx="3175000" cy="3911600"/>
          </a:xfrm>
          <a:prstGeom prst="rect">
            <a:avLst/>
          </a:prstGeom>
          <a:noFill/>
          <a:ln w="57150">
            <a:solidFill>
              <a:srgbClr val="CCFFFF"/>
            </a:solidFill>
            <a:miter lim="800000"/>
            <a:headEnd/>
            <a:tailEnd/>
          </a:ln>
        </p:spPr>
      </p:pic>
    </p:spTree>
  </p:cSld>
  <p:clrMapOvr>
    <a:masterClrMapping/>
  </p:clrMapOvr>
  <p:transition spd="med">
    <p:split/>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2913" name="Rectangle 2"/>
          <p:cNvSpPr>
            <a:spLocks noGrp="1" noChangeArrowheads="1"/>
          </p:cNvSpPr>
          <p:nvPr>
            <p:ph type="title"/>
          </p:nvPr>
        </p:nvSpPr>
        <p:spPr>
          <a:xfrm>
            <a:off x="381000" y="282575"/>
            <a:ext cx="8229600" cy="1187450"/>
          </a:xfrm>
        </p:spPr>
        <p:txBody>
          <a:bodyPr lIns="90000" tIns="46800" rIns="90000" bIns="46800"/>
          <a:lstStyle/>
          <a:p>
            <a:pPr defTabSz="449263">
              <a:lnSpc>
                <a:spcPct val="95000"/>
              </a:lnSpc>
              <a:buClr>
                <a:srgbClr val="FF9900"/>
              </a:buClr>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4100" b="1" smtClean="0">
                <a:solidFill>
                  <a:srgbClr val="FF9900"/>
                </a:solidFill>
                <a:latin typeface="Times New Roman" pitchFamily="18" charset="0"/>
              </a:rPr>
              <a:t>Psicosi </a:t>
            </a:r>
          </a:p>
        </p:txBody>
      </p:sp>
      <p:sp>
        <p:nvSpPr>
          <p:cNvPr id="1291267" name="Text Box 3"/>
          <p:cNvSpPr txBox="1">
            <a:spLocks noChangeArrowheads="1"/>
          </p:cNvSpPr>
          <p:nvPr/>
        </p:nvSpPr>
        <p:spPr bwMode="auto">
          <a:xfrm>
            <a:off x="900113" y="1916113"/>
            <a:ext cx="7488237" cy="3813175"/>
          </a:xfrm>
          <a:prstGeom prst="rect">
            <a:avLst/>
          </a:prstGeom>
          <a:noFill/>
          <a:ln w="9525">
            <a:noFill/>
            <a:miter lim="800000"/>
            <a:headEnd/>
            <a:tailEnd/>
          </a:ln>
        </p:spPr>
        <p:txBody>
          <a:bodyPr lIns="90000" tIns="46800" rIns="90000" bIns="46800">
            <a:spAutoFit/>
          </a:bodyPr>
          <a:lstStyle/>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Termine ampio che comprende importante alterazione nel rapporto di realtà</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Segni e sintomi comprendono disturbi della percezione (es. allucinazioni), deliri, processi ideativi disorganizzati, condotta bizzarra</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E’ sintomo di diverse condizioni psichiatriche (in particolare schizofrenia) e un ampio ventaglio di condizioni mediche e disturbi indotti da sostanze</a:t>
            </a: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1291267">
                                            <p:txEl>
                                              <p:pRg st="0" end="0"/>
                                            </p:txEl>
                                          </p:spTgt>
                                        </p:tgtEl>
                                        <p:attrNameLst>
                                          <p:attrName>style.visibility</p:attrName>
                                        </p:attrNameLst>
                                      </p:cBhvr>
                                      <p:to>
                                        <p:strVal val="visible"/>
                                      </p:to>
                                    </p:set>
                                    <p:animEffect transition="in" filter="dissolve">
                                      <p:cBhvr>
                                        <p:cTn id="7" dur="500"/>
                                        <p:tgtEl>
                                          <p:spTgt spid="1291267">
                                            <p:txEl>
                                              <p:pRg st="0" end="0"/>
                                            </p:txEl>
                                          </p:spTgt>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1291267">
                                            <p:txEl>
                                              <p:pRg st="1" end="1"/>
                                            </p:txEl>
                                          </p:spTgt>
                                        </p:tgtEl>
                                        <p:attrNameLst>
                                          <p:attrName>style.visibility</p:attrName>
                                        </p:attrNameLst>
                                      </p:cBhvr>
                                      <p:to>
                                        <p:strVal val="visible"/>
                                      </p:to>
                                    </p:set>
                                    <p:animEffect transition="in" filter="dissolve">
                                      <p:cBhvr>
                                        <p:cTn id="11" dur="500"/>
                                        <p:tgtEl>
                                          <p:spTgt spid="1291267">
                                            <p:txEl>
                                              <p:pRg st="1" end="1"/>
                                            </p:txEl>
                                          </p:spTgt>
                                        </p:tgtEl>
                                      </p:cBhvr>
                                    </p:animEffect>
                                  </p:childTnLst>
                                </p:cTn>
                              </p:par>
                            </p:childTnLst>
                          </p:cTn>
                        </p:par>
                        <p:par>
                          <p:cTn id="12" fill="hold">
                            <p:stCondLst>
                              <p:cond delay="1000"/>
                            </p:stCondLst>
                            <p:childTnLst>
                              <p:par>
                                <p:cTn id="13" presetID="9" presetClass="entr" presetSubtype="0" fill="hold" grpId="0" nodeType="afterEffect">
                                  <p:stCondLst>
                                    <p:cond delay="0"/>
                                  </p:stCondLst>
                                  <p:childTnLst>
                                    <p:set>
                                      <p:cBhvr>
                                        <p:cTn id="14" dur="1" fill="hold">
                                          <p:stCondLst>
                                            <p:cond delay="0"/>
                                          </p:stCondLst>
                                        </p:cTn>
                                        <p:tgtEl>
                                          <p:spTgt spid="1291267">
                                            <p:txEl>
                                              <p:pRg st="2" end="2"/>
                                            </p:txEl>
                                          </p:spTgt>
                                        </p:tgtEl>
                                        <p:attrNameLst>
                                          <p:attrName>style.visibility</p:attrName>
                                        </p:attrNameLst>
                                      </p:cBhvr>
                                      <p:to>
                                        <p:strVal val="visible"/>
                                      </p:to>
                                    </p:set>
                                    <p:animEffect transition="in" filter="dissolve">
                                      <p:cBhvr>
                                        <p:cTn id="15" dur="500"/>
                                        <p:tgtEl>
                                          <p:spTgt spid="129126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91267" grpId="0" build="p" autoUpdateAnimBg="0" advAuto="0"/>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8115" name="Oval 3"/>
          <p:cNvSpPr>
            <a:spLocks noChangeArrowheads="1"/>
          </p:cNvSpPr>
          <p:nvPr/>
        </p:nvSpPr>
        <p:spPr bwMode="auto">
          <a:xfrm>
            <a:off x="539750" y="836613"/>
            <a:ext cx="7993063" cy="5327650"/>
          </a:xfrm>
          <a:prstGeom prst="ellipse">
            <a:avLst/>
          </a:prstGeom>
          <a:solidFill>
            <a:srgbClr val="FF3300"/>
          </a:solidFill>
          <a:ln w="9525">
            <a:solidFill>
              <a:schemeClr val="tx1"/>
            </a:solidFill>
            <a:round/>
            <a:headEnd/>
            <a:tailEnd/>
          </a:ln>
        </p:spPr>
        <p:txBody>
          <a:bodyPr wrap="none" anchor="ctr"/>
          <a:lstStyle/>
          <a:p>
            <a:pPr>
              <a:lnSpc>
                <a:spcPct val="70000"/>
              </a:lnSpc>
              <a:spcBef>
                <a:spcPct val="50000"/>
              </a:spcBef>
              <a:buClr>
                <a:schemeClr val="folHlink"/>
              </a:buClr>
              <a:buSzPct val="75000"/>
              <a:buFont typeface="Wingdings" pitchFamily="2" charset="2"/>
              <a:buNone/>
            </a:pPr>
            <a:endParaRPr lang="it-IT" altLang="en-US" sz="4000" b="1">
              <a:solidFill>
                <a:srgbClr val="FFFFFF"/>
              </a:solidFill>
              <a:latin typeface="Verdana" pitchFamily="34" charset="0"/>
            </a:endParaRPr>
          </a:p>
          <a:p>
            <a:pPr>
              <a:lnSpc>
                <a:spcPct val="70000"/>
              </a:lnSpc>
              <a:spcBef>
                <a:spcPct val="50000"/>
              </a:spcBef>
              <a:buClr>
                <a:schemeClr val="folHlink"/>
              </a:buClr>
              <a:buSzPct val="75000"/>
              <a:buFont typeface="Wingdings" pitchFamily="2" charset="2"/>
              <a:buNone/>
            </a:pPr>
            <a:r>
              <a:rPr lang="it-IT" altLang="en-US" sz="4000" b="1">
                <a:solidFill>
                  <a:srgbClr val="FFFFFF"/>
                </a:solidFill>
                <a:latin typeface="Verdana" pitchFamily="34" charset="0"/>
              </a:rPr>
              <a:t>Condizioni psicotiche</a:t>
            </a:r>
            <a:r>
              <a:rPr lang="it-IT" altLang="en-US" sz="1600" b="1">
                <a:solidFill>
                  <a:srgbClr val="FFFFFF"/>
                </a:solidFill>
                <a:latin typeface="Verdana" pitchFamily="34" charset="0"/>
              </a:rPr>
              <a:t/>
            </a:r>
            <a:br>
              <a:rPr lang="it-IT" altLang="en-US" sz="1600" b="1">
                <a:solidFill>
                  <a:srgbClr val="FFFFFF"/>
                </a:solidFill>
                <a:latin typeface="Verdana" pitchFamily="34" charset="0"/>
              </a:rPr>
            </a:br>
            <a:endParaRPr lang="it-IT" altLang="en-US" sz="1600" b="1">
              <a:solidFill>
                <a:srgbClr val="FFFFFF"/>
              </a:solidFill>
              <a:latin typeface="Verdana" pitchFamily="34" charset="0"/>
            </a:endParaRPr>
          </a:p>
          <a:p>
            <a:pPr>
              <a:lnSpc>
                <a:spcPct val="105000"/>
              </a:lnSpc>
              <a:spcBef>
                <a:spcPct val="50000"/>
              </a:spcBef>
              <a:buClr>
                <a:schemeClr val="folHlink"/>
              </a:buClr>
              <a:buSzPct val="75000"/>
              <a:buFont typeface="Wingdings" pitchFamily="2" charset="2"/>
              <a:buNone/>
            </a:pPr>
            <a:r>
              <a:rPr lang="en-US" altLang="en-US" sz="1600" b="1">
                <a:solidFill>
                  <a:srgbClr val="FFFFFF"/>
                </a:solidFill>
                <a:latin typeface="Verdana" pitchFamily="34" charset="0"/>
              </a:rPr>
              <a:t>- </a:t>
            </a:r>
            <a:r>
              <a:rPr lang="en-US" altLang="en-US" b="1">
                <a:solidFill>
                  <a:srgbClr val="FFFFFF"/>
                </a:solidFill>
                <a:latin typeface="Verdana" pitchFamily="34" charset="0"/>
              </a:rPr>
              <a:t>primitive </a:t>
            </a:r>
            <a:r>
              <a:rPr lang="en-US" altLang="en-US" sz="1600" b="1">
                <a:solidFill>
                  <a:srgbClr val="FFFFFF"/>
                </a:solidFill>
                <a:latin typeface="Verdana" pitchFamily="34" charset="0"/>
              </a:rPr>
              <a:t/>
            </a:r>
            <a:br>
              <a:rPr lang="en-US" altLang="en-US" sz="1600" b="1">
                <a:solidFill>
                  <a:srgbClr val="FFFFFF"/>
                </a:solidFill>
                <a:latin typeface="Verdana" pitchFamily="34" charset="0"/>
              </a:rPr>
            </a:br>
            <a:r>
              <a:rPr lang="en-US" altLang="en-US" sz="1600" b="1">
                <a:solidFill>
                  <a:srgbClr val="FFFFFF"/>
                </a:solidFill>
                <a:latin typeface="Verdana" pitchFamily="34" charset="0"/>
              </a:rPr>
              <a:t>             </a:t>
            </a:r>
            <a:r>
              <a:rPr lang="en-US" altLang="en-US" sz="1600">
                <a:solidFill>
                  <a:srgbClr val="FFFFFF"/>
                </a:solidFill>
                <a:latin typeface="Verdana" pitchFamily="34" charset="0"/>
              </a:rPr>
              <a:t>(schizofrenia, psicosi maniaco-depressiva, </a:t>
            </a:r>
            <a:br>
              <a:rPr lang="en-US" altLang="en-US" sz="1600">
                <a:solidFill>
                  <a:srgbClr val="FFFFFF"/>
                </a:solidFill>
                <a:latin typeface="Verdana" pitchFamily="34" charset="0"/>
              </a:rPr>
            </a:br>
            <a:r>
              <a:rPr lang="en-US" altLang="en-US" sz="1600">
                <a:solidFill>
                  <a:srgbClr val="FFFFFF"/>
                </a:solidFill>
                <a:latin typeface="Verdana" pitchFamily="34" charset="0"/>
              </a:rPr>
              <a:t>              depressione psicotica, paranoia)</a:t>
            </a:r>
            <a:r>
              <a:rPr lang="en-US" altLang="en-US" sz="1600" b="1">
                <a:solidFill>
                  <a:srgbClr val="FFFFFF"/>
                </a:solidFill>
                <a:latin typeface="Verdana" pitchFamily="34" charset="0"/>
              </a:rPr>
              <a:t/>
            </a:r>
            <a:br>
              <a:rPr lang="en-US" altLang="en-US" sz="1600" b="1">
                <a:solidFill>
                  <a:srgbClr val="FFFFFF"/>
                </a:solidFill>
                <a:latin typeface="Verdana" pitchFamily="34" charset="0"/>
              </a:rPr>
            </a:br>
            <a:r>
              <a:rPr lang="en-US" altLang="en-US" sz="1600" b="1">
                <a:solidFill>
                  <a:srgbClr val="FFFFFF"/>
                </a:solidFill>
                <a:latin typeface="Verdana" pitchFamily="34" charset="0"/>
              </a:rPr>
              <a:t>- </a:t>
            </a:r>
            <a:r>
              <a:rPr lang="en-US" altLang="en-US" b="1">
                <a:solidFill>
                  <a:srgbClr val="FFFFFF"/>
                </a:solidFill>
                <a:latin typeface="Verdana" pitchFamily="34" charset="0"/>
              </a:rPr>
              <a:t>secondarie</a:t>
            </a:r>
            <a:br>
              <a:rPr lang="en-US" altLang="en-US" b="1">
                <a:solidFill>
                  <a:srgbClr val="FFFFFF"/>
                </a:solidFill>
                <a:latin typeface="Verdana" pitchFamily="34" charset="0"/>
              </a:rPr>
            </a:br>
            <a:r>
              <a:rPr lang="en-US" altLang="en-US" sz="1600" b="1">
                <a:solidFill>
                  <a:srgbClr val="FFFFFF"/>
                </a:solidFill>
                <a:latin typeface="Verdana" pitchFamily="34" charset="0"/>
              </a:rPr>
              <a:t>             </a:t>
            </a:r>
            <a:r>
              <a:rPr lang="en-US" altLang="en-US" sz="1600">
                <a:solidFill>
                  <a:srgbClr val="FFFFFF"/>
                </a:solidFill>
                <a:latin typeface="Verdana" pitchFamily="34" charset="0"/>
              </a:rPr>
              <a:t>(confusioni di origine</a:t>
            </a:r>
            <a:br>
              <a:rPr lang="en-US" altLang="en-US" sz="1600">
                <a:solidFill>
                  <a:srgbClr val="FFFFFF"/>
                </a:solidFill>
                <a:latin typeface="Verdana" pitchFamily="34" charset="0"/>
              </a:rPr>
            </a:br>
            <a:r>
              <a:rPr lang="en-US" altLang="en-US" sz="1600">
                <a:solidFill>
                  <a:srgbClr val="FFFFFF"/>
                </a:solidFill>
                <a:latin typeface="Verdana" pitchFamily="34" charset="0"/>
              </a:rPr>
              <a:t>             tossica, metabolica,</a:t>
            </a:r>
            <a:br>
              <a:rPr lang="en-US" altLang="en-US" sz="1600">
                <a:solidFill>
                  <a:srgbClr val="FFFFFF"/>
                </a:solidFill>
                <a:latin typeface="Verdana" pitchFamily="34" charset="0"/>
              </a:rPr>
            </a:br>
            <a:r>
              <a:rPr lang="en-US" altLang="en-US" sz="1600">
                <a:solidFill>
                  <a:srgbClr val="FFFFFF"/>
                </a:solidFill>
                <a:latin typeface="Verdana" pitchFamily="34" charset="0"/>
              </a:rPr>
              <a:t>             neurologica, infettiva)</a:t>
            </a:r>
            <a:endParaRPr lang="it-IT" sz="1600"/>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1498115"/>
                                        </p:tgtEl>
                                        <p:attrNameLst>
                                          <p:attrName>style.visibility</p:attrName>
                                        </p:attrNameLst>
                                      </p:cBhvr>
                                      <p:to>
                                        <p:strVal val="visible"/>
                                      </p:to>
                                    </p:set>
                                    <p:animEffect transition="in" filter="strips(downLeft)">
                                      <p:cBhvr>
                                        <p:cTn id="7" dur="500"/>
                                        <p:tgtEl>
                                          <p:spTgt spid="14981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98115" grpId="0" animBg="1" autoUpdateAnimBg="0"/>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4867" name="Text Box 3"/>
          <p:cNvSpPr txBox="1">
            <a:spLocks noChangeArrowheads="1"/>
          </p:cNvSpPr>
          <p:nvPr/>
        </p:nvSpPr>
        <p:spPr bwMode="auto">
          <a:xfrm>
            <a:off x="395288" y="2708275"/>
            <a:ext cx="8424862" cy="3879850"/>
          </a:xfrm>
          <a:prstGeom prst="rect">
            <a:avLst/>
          </a:prstGeom>
          <a:noFill/>
          <a:ln w="31750">
            <a:solidFill>
              <a:schemeClr val="accent1"/>
            </a:solidFill>
            <a:miter lim="800000"/>
            <a:headEnd/>
            <a:tailEnd/>
          </a:ln>
        </p:spPr>
        <p:txBody>
          <a:bodyPr lIns="90000" tIns="46800" rIns="90000" bIns="46800">
            <a:spAutoFit/>
          </a:bodyPr>
          <a:lstStyle/>
          <a:p>
            <a:pPr marL="466725" indent="-466725">
              <a:lnSpc>
                <a:spcPts val="30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1800">
                <a:solidFill>
                  <a:srgbClr val="FFFFFF"/>
                </a:solidFill>
                <a:latin typeface="Verdana" pitchFamily="34" charset="0"/>
              </a:rPr>
              <a:t>1 su 20 persone (5,5%) nella popolazione generale riporta di aver sperimentato sintomi psicotici</a:t>
            </a:r>
          </a:p>
          <a:p>
            <a:pPr marL="466725" indent="-466725">
              <a:lnSpc>
                <a:spcPts val="30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1800">
                <a:solidFill>
                  <a:srgbClr val="FFFFFF"/>
                </a:solidFill>
                <a:latin typeface="Verdana" pitchFamily="34" charset="0"/>
              </a:rPr>
              <a:t>Essere maschi si associa a pensieri paranoidei, l’essere femmina predice esperienze allucinatorie</a:t>
            </a:r>
          </a:p>
          <a:p>
            <a:pPr marL="466725" indent="-466725">
              <a:lnSpc>
                <a:spcPts val="30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1800">
                <a:solidFill>
                  <a:srgbClr val="FFFFFF"/>
                </a:solidFill>
                <a:latin typeface="Verdana" pitchFamily="34" charset="0"/>
              </a:rPr>
              <a:t>Fra i fattori associati a sintomi psicotici: dipendenza da sostanze (soprattutto cannabis) e alcol, eventi di vita stressanti recenti</a:t>
            </a:r>
          </a:p>
          <a:p>
            <a:pPr marL="466725" indent="-466725">
              <a:lnSpc>
                <a:spcPts val="30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1800">
                <a:solidFill>
                  <a:srgbClr val="FFFFFF"/>
                </a:solidFill>
                <a:latin typeface="Verdana" pitchFamily="34" charset="0"/>
              </a:rPr>
              <a:t>I dati ottenuti con lo strumento utilizzato “The Psychosis Screening Questionnaire” (PSQ)  confermerebbero l’esistenza di un </a:t>
            </a:r>
            <a:r>
              <a:rPr lang="it-IT" sz="1800">
                <a:solidFill>
                  <a:srgbClr val="FFFF00"/>
                </a:solidFill>
                <a:latin typeface="Verdana" pitchFamily="34" charset="0"/>
              </a:rPr>
              <a:t>continuum di esperienze psicotiche nella popolazione generale</a:t>
            </a:r>
          </a:p>
          <a:p>
            <a:pPr marL="466725" indent="-466725">
              <a:lnSpc>
                <a:spcPts val="200"/>
              </a:lnSpc>
              <a:spcBef>
                <a:spcPts val="500"/>
              </a:spcBef>
              <a:buClr>
                <a:srgbClr val="FFFF00"/>
              </a:buClr>
              <a:buSzPct val="80000"/>
              <a:buFont typeface="Wingdings" pitchFamily="2" charset="2"/>
              <a:buNone/>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endParaRPr lang="it-IT" sz="1800">
              <a:solidFill>
                <a:srgbClr val="FFFFFF"/>
              </a:solidFill>
              <a:latin typeface="Verdana" pitchFamily="34" charset="0"/>
            </a:endParaRPr>
          </a:p>
        </p:txBody>
      </p:sp>
      <p:sp>
        <p:nvSpPr>
          <p:cNvPr id="427010" name="AutoShape 4"/>
          <p:cNvSpPr>
            <a:spLocks noChangeArrowheads="1"/>
          </p:cNvSpPr>
          <p:nvPr/>
        </p:nvSpPr>
        <p:spPr bwMode="auto">
          <a:xfrm>
            <a:off x="0" y="549275"/>
            <a:ext cx="8316913" cy="576263"/>
          </a:xfrm>
          <a:prstGeom prst="bevel">
            <a:avLst>
              <a:gd name="adj" fmla="val 12500"/>
            </a:avLst>
          </a:prstGeom>
          <a:solidFill>
            <a:srgbClr val="FF0000">
              <a:alpha val="50195"/>
            </a:srgbClr>
          </a:solidFill>
          <a:ln w="9525">
            <a:noFill/>
            <a:miter lim="800000"/>
            <a:headEnd/>
            <a:tailEnd/>
          </a:ln>
          <a:effectLst>
            <a:prstShdw prst="shdw17" dist="17961" dir="13500000">
              <a:srgbClr val="990000"/>
            </a:prstShdw>
          </a:effectLst>
        </p:spPr>
        <p:txBody>
          <a:bodyPr wrap="none" anchor="ctr"/>
          <a:lstStyle/>
          <a:p>
            <a:pPr algn="ctr"/>
            <a:r>
              <a:rPr lang="it-IT" b="1">
                <a:solidFill>
                  <a:srgbClr val="FFFFFF"/>
                </a:solidFill>
                <a:latin typeface="Times New Roman" pitchFamily="18" charset="0"/>
              </a:rPr>
              <a:t>Prevalenza dei sintomi psicotici nella popolazione generale</a:t>
            </a:r>
          </a:p>
        </p:txBody>
      </p:sp>
      <p:sp>
        <p:nvSpPr>
          <p:cNvPr id="427011" name="Rectangle 7"/>
          <p:cNvSpPr>
            <a:spLocks noChangeArrowheads="1"/>
          </p:cNvSpPr>
          <p:nvPr/>
        </p:nvSpPr>
        <p:spPr bwMode="auto">
          <a:xfrm>
            <a:off x="1763713" y="1412875"/>
            <a:ext cx="6480175" cy="1130300"/>
          </a:xfrm>
          <a:prstGeom prst="rect">
            <a:avLst/>
          </a:prstGeom>
          <a:noFill/>
          <a:ln w="9525">
            <a:noFill/>
            <a:miter lim="800000"/>
            <a:headEnd/>
            <a:tailEnd/>
          </a:ln>
        </p:spPr>
        <p:txBody>
          <a:bodyPr>
            <a:spAutoFit/>
          </a:bodyPr>
          <a:lstStyle/>
          <a:p>
            <a:r>
              <a:rPr lang="en-GB" sz="1800" b="1">
                <a:solidFill>
                  <a:schemeClr val="bg1"/>
                </a:solidFill>
              </a:rPr>
              <a:t>Prevalence and correlates of self-reported psychotic </a:t>
            </a:r>
            <a:br>
              <a:rPr lang="en-GB" sz="1800" b="1">
                <a:solidFill>
                  <a:schemeClr val="bg1"/>
                </a:solidFill>
              </a:rPr>
            </a:br>
            <a:r>
              <a:rPr lang="en-GB" sz="1800" b="1">
                <a:solidFill>
                  <a:schemeClr val="bg1"/>
                </a:solidFill>
              </a:rPr>
              <a:t>symptoms in the British population</a:t>
            </a:r>
          </a:p>
          <a:p>
            <a:r>
              <a:rPr lang="en-GB" sz="1600" b="1" i="1">
                <a:solidFill>
                  <a:schemeClr val="bg1"/>
                </a:solidFill>
              </a:rPr>
              <a:t>Johns LC et al</a:t>
            </a:r>
            <a:endParaRPr lang="it-IT" sz="1600" i="1">
              <a:solidFill>
                <a:schemeClr val="bg1"/>
              </a:solidFill>
            </a:endParaRPr>
          </a:p>
          <a:p>
            <a:r>
              <a:rPr lang="en-GB" sz="1600">
                <a:solidFill>
                  <a:schemeClr val="bg1"/>
                </a:solidFill>
              </a:rPr>
              <a:t>Br J Psychiatry 2004 185: 298-305</a:t>
            </a:r>
            <a:endParaRPr lang="it-IT" sz="1600">
              <a:solidFill>
                <a:schemeClr val="bg1"/>
              </a:solidFill>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1444867">
                                            <p:txEl>
                                              <p:pRg st="0" end="0"/>
                                            </p:txEl>
                                          </p:spTgt>
                                        </p:tgtEl>
                                        <p:attrNameLst>
                                          <p:attrName>style.visibility</p:attrName>
                                        </p:attrNameLst>
                                      </p:cBhvr>
                                      <p:to>
                                        <p:strVal val="visible"/>
                                      </p:to>
                                    </p:set>
                                    <p:animEffect transition="in" filter="dissolve">
                                      <p:cBhvr>
                                        <p:cTn id="7" dur="500"/>
                                        <p:tgtEl>
                                          <p:spTgt spid="1444867">
                                            <p:txEl>
                                              <p:pRg st="0" end="0"/>
                                            </p:txEl>
                                          </p:spTgt>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1444867">
                                            <p:txEl>
                                              <p:pRg st="1" end="1"/>
                                            </p:txEl>
                                          </p:spTgt>
                                        </p:tgtEl>
                                        <p:attrNameLst>
                                          <p:attrName>style.visibility</p:attrName>
                                        </p:attrNameLst>
                                      </p:cBhvr>
                                      <p:to>
                                        <p:strVal val="visible"/>
                                      </p:to>
                                    </p:set>
                                    <p:animEffect transition="in" filter="dissolve">
                                      <p:cBhvr>
                                        <p:cTn id="11" dur="500"/>
                                        <p:tgtEl>
                                          <p:spTgt spid="1444867">
                                            <p:txEl>
                                              <p:pRg st="1" end="1"/>
                                            </p:txEl>
                                          </p:spTgt>
                                        </p:tgtEl>
                                      </p:cBhvr>
                                    </p:animEffect>
                                  </p:childTnLst>
                                </p:cTn>
                              </p:par>
                            </p:childTnLst>
                          </p:cTn>
                        </p:par>
                        <p:par>
                          <p:cTn id="12" fill="hold">
                            <p:stCondLst>
                              <p:cond delay="1000"/>
                            </p:stCondLst>
                            <p:childTnLst>
                              <p:par>
                                <p:cTn id="13" presetID="9" presetClass="entr" presetSubtype="0" fill="hold" grpId="0" nodeType="afterEffect">
                                  <p:stCondLst>
                                    <p:cond delay="0"/>
                                  </p:stCondLst>
                                  <p:childTnLst>
                                    <p:set>
                                      <p:cBhvr>
                                        <p:cTn id="14" dur="1" fill="hold">
                                          <p:stCondLst>
                                            <p:cond delay="0"/>
                                          </p:stCondLst>
                                        </p:cTn>
                                        <p:tgtEl>
                                          <p:spTgt spid="1444867">
                                            <p:txEl>
                                              <p:pRg st="2" end="2"/>
                                            </p:txEl>
                                          </p:spTgt>
                                        </p:tgtEl>
                                        <p:attrNameLst>
                                          <p:attrName>style.visibility</p:attrName>
                                        </p:attrNameLst>
                                      </p:cBhvr>
                                      <p:to>
                                        <p:strVal val="visible"/>
                                      </p:to>
                                    </p:set>
                                    <p:animEffect transition="in" filter="dissolve">
                                      <p:cBhvr>
                                        <p:cTn id="15" dur="500"/>
                                        <p:tgtEl>
                                          <p:spTgt spid="1444867">
                                            <p:txEl>
                                              <p:pRg st="2" end="2"/>
                                            </p:txEl>
                                          </p:spTgt>
                                        </p:tgtEl>
                                      </p:cBhvr>
                                    </p:animEffect>
                                  </p:childTnLst>
                                </p:cTn>
                              </p:par>
                            </p:childTnLst>
                          </p:cTn>
                        </p:par>
                        <p:par>
                          <p:cTn id="16" fill="hold">
                            <p:stCondLst>
                              <p:cond delay="1500"/>
                            </p:stCondLst>
                            <p:childTnLst>
                              <p:par>
                                <p:cTn id="17" presetID="9" presetClass="entr" presetSubtype="0" fill="hold" grpId="0" nodeType="afterEffect">
                                  <p:stCondLst>
                                    <p:cond delay="0"/>
                                  </p:stCondLst>
                                  <p:childTnLst>
                                    <p:set>
                                      <p:cBhvr>
                                        <p:cTn id="18" dur="1" fill="hold">
                                          <p:stCondLst>
                                            <p:cond delay="0"/>
                                          </p:stCondLst>
                                        </p:cTn>
                                        <p:tgtEl>
                                          <p:spTgt spid="1444867">
                                            <p:txEl>
                                              <p:pRg st="3" end="3"/>
                                            </p:txEl>
                                          </p:spTgt>
                                        </p:tgtEl>
                                        <p:attrNameLst>
                                          <p:attrName>style.visibility</p:attrName>
                                        </p:attrNameLst>
                                      </p:cBhvr>
                                      <p:to>
                                        <p:strVal val="visible"/>
                                      </p:to>
                                    </p:set>
                                    <p:animEffect transition="in" filter="dissolve">
                                      <p:cBhvr>
                                        <p:cTn id="19" dur="500"/>
                                        <p:tgtEl>
                                          <p:spTgt spid="144486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4867" grpId="0" build="p" autoUpdateAnimBg="0" advAuto="0"/>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9057" name="Rectangle 2"/>
          <p:cNvSpPr>
            <a:spLocks noGrp="1" noChangeArrowheads="1"/>
          </p:cNvSpPr>
          <p:nvPr>
            <p:ph type="title"/>
          </p:nvPr>
        </p:nvSpPr>
        <p:spPr>
          <a:xfrm>
            <a:off x="381000" y="282575"/>
            <a:ext cx="8229600" cy="1187450"/>
          </a:xfrm>
        </p:spPr>
        <p:txBody>
          <a:bodyPr lIns="90000" tIns="46800" rIns="90000" bIns="46800"/>
          <a:lstStyle/>
          <a:p>
            <a:pPr defTabSz="449263">
              <a:lnSpc>
                <a:spcPct val="95000"/>
              </a:lnSpc>
              <a:buClr>
                <a:srgbClr val="FF9900"/>
              </a:buClr>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600" b="1" smtClean="0">
                <a:solidFill>
                  <a:srgbClr val="FF9900"/>
                </a:solidFill>
                <a:latin typeface="Times New Roman" pitchFamily="18" charset="0"/>
              </a:rPr>
              <a:t>Psicosi</a:t>
            </a:r>
            <a:r>
              <a:rPr lang="it-IT" sz="4100" b="1" smtClean="0">
                <a:solidFill>
                  <a:srgbClr val="FF9900"/>
                </a:solidFill>
                <a:latin typeface="Times New Roman" pitchFamily="18" charset="0"/>
              </a:rPr>
              <a:t> </a:t>
            </a:r>
          </a:p>
        </p:txBody>
      </p:sp>
      <p:sp>
        <p:nvSpPr>
          <p:cNvPr id="1410051" name="Text Box 3"/>
          <p:cNvSpPr txBox="1">
            <a:spLocks noChangeArrowheads="1"/>
          </p:cNvSpPr>
          <p:nvPr/>
        </p:nvSpPr>
        <p:spPr bwMode="auto">
          <a:xfrm>
            <a:off x="468313" y="1412875"/>
            <a:ext cx="8135937" cy="4711700"/>
          </a:xfrm>
          <a:prstGeom prst="rect">
            <a:avLst/>
          </a:prstGeom>
          <a:noFill/>
          <a:ln w="9525">
            <a:noFill/>
            <a:miter lim="800000"/>
            <a:headEnd/>
            <a:tailEnd/>
          </a:ln>
        </p:spPr>
        <p:txBody>
          <a:bodyPr lIns="90000" tIns="46800" rIns="90000" bIns="46800">
            <a:spAutoFit/>
          </a:bodyPr>
          <a:lstStyle/>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La </a:t>
            </a:r>
            <a:r>
              <a:rPr lang="it-IT" sz="2000" b="1">
                <a:solidFill>
                  <a:srgbClr val="FF3300"/>
                </a:solidFill>
                <a:latin typeface="Verdana" pitchFamily="34" charset="0"/>
              </a:rPr>
              <a:t>crisi psicotica acuta</a:t>
            </a:r>
            <a:r>
              <a:rPr lang="it-IT" sz="2000">
                <a:solidFill>
                  <a:srgbClr val="FFFFFF"/>
                </a:solidFill>
                <a:latin typeface="Verdana" pitchFamily="34" charset="0"/>
              </a:rPr>
              <a:t> rappresenta un evento improvviso e drammatico che determina le rottura di un equilibrio precario sia interno alla persona che nelle sue relazioni con le persone e l’ambiente circostante</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Si dovrà considerare, il livello di distorsione del giudizio di realtà, le alterazioni dello stato di coscienza, il coinvolgimento emotivo</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Frequentemente l’episodio è il </a:t>
            </a:r>
            <a:r>
              <a:rPr lang="it-IT" sz="2000" b="1">
                <a:solidFill>
                  <a:srgbClr val="FF3300"/>
                </a:solidFill>
                <a:latin typeface="Verdana" pitchFamily="34" charset="0"/>
              </a:rPr>
              <a:t>ripresentarsi di sintomatologia acuta</a:t>
            </a:r>
            <a:r>
              <a:rPr lang="it-IT" sz="2000">
                <a:solidFill>
                  <a:srgbClr val="FFFFFF"/>
                </a:solidFill>
                <a:latin typeface="Verdana" pitchFamily="34" charset="0"/>
              </a:rPr>
              <a:t> dopo un periodo di remissione (importanza dei segni precoci di ricaduta)</a:t>
            </a: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1410051">
                                            <p:txEl>
                                              <p:pRg st="0" end="0"/>
                                            </p:txEl>
                                          </p:spTgt>
                                        </p:tgtEl>
                                        <p:attrNameLst>
                                          <p:attrName>style.visibility</p:attrName>
                                        </p:attrNameLst>
                                      </p:cBhvr>
                                      <p:to>
                                        <p:strVal val="visible"/>
                                      </p:to>
                                    </p:set>
                                    <p:animEffect transition="in" filter="dissolve">
                                      <p:cBhvr>
                                        <p:cTn id="7" dur="500"/>
                                        <p:tgtEl>
                                          <p:spTgt spid="1410051">
                                            <p:txEl>
                                              <p:pRg st="0" end="0"/>
                                            </p:txEl>
                                          </p:spTgt>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1410051">
                                            <p:txEl>
                                              <p:pRg st="1" end="1"/>
                                            </p:txEl>
                                          </p:spTgt>
                                        </p:tgtEl>
                                        <p:attrNameLst>
                                          <p:attrName>style.visibility</p:attrName>
                                        </p:attrNameLst>
                                      </p:cBhvr>
                                      <p:to>
                                        <p:strVal val="visible"/>
                                      </p:to>
                                    </p:set>
                                    <p:animEffect transition="in" filter="dissolve">
                                      <p:cBhvr>
                                        <p:cTn id="11" dur="500"/>
                                        <p:tgtEl>
                                          <p:spTgt spid="1410051">
                                            <p:txEl>
                                              <p:pRg st="1" end="1"/>
                                            </p:txEl>
                                          </p:spTgt>
                                        </p:tgtEl>
                                      </p:cBhvr>
                                    </p:animEffect>
                                  </p:childTnLst>
                                </p:cTn>
                              </p:par>
                            </p:childTnLst>
                          </p:cTn>
                        </p:par>
                        <p:par>
                          <p:cTn id="12" fill="hold">
                            <p:stCondLst>
                              <p:cond delay="1000"/>
                            </p:stCondLst>
                            <p:childTnLst>
                              <p:par>
                                <p:cTn id="13" presetID="9" presetClass="entr" presetSubtype="0" fill="hold" grpId="0" nodeType="afterEffect">
                                  <p:stCondLst>
                                    <p:cond delay="0"/>
                                  </p:stCondLst>
                                  <p:childTnLst>
                                    <p:set>
                                      <p:cBhvr>
                                        <p:cTn id="14" dur="1" fill="hold">
                                          <p:stCondLst>
                                            <p:cond delay="0"/>
                                          </p:stCondLst>
                                        </p:cTn>
                                        <p:tgtEl>
                                          <p:spTgt spid="1410051">
                                            <p:txEl>
                                              <p:pRg st="2" end="2"/>
                                            </p:txEl>
                                          </p:spTgt>
                                        </p:tgtEl>
                                        <p:attrNameLst>
                                          <p:attrName>style.visibility</p:attrName>
                                        </p:attrNameLst>
                                      </p:cBhvr>
                                      <p:to>
                                        <p:strVal val="visible"/>
                                      </p:to>
                                    </p:set>
                                    <p:animEffect transition="in" filter="dissolve">
                                      <p:cBhvr>
                                        <p:cTn id="15" dur="500"/>
                                        <p:tgtEl>
                                          <p:spTgt spid="141005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0051" grpId="0" build="p" autoUpdateAnimBg="0" advAuto="0"/>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1105" name="Rectangle 2"/>
          <p:cNvSpPr>
            <a:spLocks noGrp="1" noChangeArrowheads="1"/>
          </p:cNvSpPr>
          <p:nvPr>
            <p:ph type="title"/>
          </p:nvPr>
        </p:nvSpPr>
        <p:spPr>
          <a:xfrm>
            <a:off x="381000" y="282575"/>
            <a:ext cx="8229600" cy="1187450"/>
          </a:xfrm>
        </p:spPr>
        <p:txBody>
          <a:bodyPr lIns="90000" tIns="46800" rIns="90000" bIns="46800"/>
          <a:lstStyle/>
          <a:p>
            <a:pPr defTabSz="449263">
              <a:lnSpc>
                <a:spcPct val="95000"/>
              </a:lnSpc>
              <a:buClr>
                <a:srgbClr val="FF9900"/>
              </a:buClr>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4100" b="1" smtClean="0">
                <a:solidFill>
                  <a:srgbClr val="FF9900"/>
                </a:solidFill>
                <a:latin typeface="Times New Roman" pitchFamily="18" charset="0"/>
              </a:rPr>
              <a:t>Psicosi Schizofrenica </a:t>
            </a:r>
          </a:p>
        </p:txBody>
      </p:sp>
      <p:sp>
        <p:nvSpPr>
          <p:cNvPr id="1350659" name="Text Box 3"/>
          <p:cNvSpPr txBox="1">
            <a:spLocks noChangeArrowheads="1"/>
          </p:cNvSpPr>
          <p:nvPr/>
        </p:nvSpPr>
        <p:spPr bwMode="auto">
          <a:xfrm>
            <a:off x="1143000" y="2514600"/>
            <a:ext cx="7086600" cy="1870075"/>
          </a:xfrm>
          <a:prstGeom prst="rect">
            <a:avLst/>
          </a:prstGeom>
          <a:noFill/>
          <a:ln w="9525">
            <a:noFill/>
            <a:miter lim="800000"/>
            <a:headEnd/>
            <a:tailEnd/>
          </a:ln>
        </p:spPr>
        <p:txBody>
          <a:bodyPr lIns="90000" tIns="46800" rIns="90000" bIns="46800">
            <a:spAutoFit/>
          </a:bodyPr>
          <a:lstStyle/>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La schizofrenia è un disturbo psichiatrico grave e disabilitante con effetti devastanti sui pazienti e le famiglie e con enormi costi economici per la società</a:t>
            </a: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1350659">
                                            <p:txEl>
                                              <p:pRg st="0" end="0"/>
                                            </p:txEl>
                                          </p:spTgt>
                                        </p:tgtEl>
                                        <p:attrNameLst>
                                          <p:attrName>style.visibility</p:attrName>
                                        </p:attrNameLst>
                                      </p:cBhvr>
                                      <p:to>
                                        <p:strVal val="visible"/>
                                      </p:to>
                                    </p:set>
                                    <p:animEffect transition="in" filter="dissolve">
                                      <p:cBhvr>
                                        <p:cTn id="7" dur="500"/>
                                        <p:tgtEl>
                                          <p:spTgt spid="135065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50659" grpId="0" build="p" autoUpdateAnimBg="0" advAuto="0"/>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6434" name="Rectangle 2"/>
          <p:cNvSpPr>
            <a:spLocks noChangeArrowheads="1"/>
          </p:cNvSpPr>
          <p:nvPr/>
        </p:nvSpPr>
        <p:spPr bwMode="auto">
          <a:xfrm>
            <a:off x="6516688" y="6308725"/>
            <a:ext cx="2438400" cy="339725"/>
          </a:xfrm>
          <a:prstGeom prst="rect">
            <a:avLst/>
          </a:prstGeom>
          <a:noFill/>
          <a:ln w="9525">
            <a:noFill/>
            <a:miter lim="800000"/>
            <a:headEnd/>
            <a:tailEnd/>
          </a:ln>
        </p:spPr>
        <p:txBody>
          <a:bodyPr>
            <a:spAutoFit/>
          </a:bodyPr>
          <a:lstStyle/>
          <a:p>
            <a:r>
              <a:rPr lang="it-IT" sz="1600" i="1">
                <a:solidFill>
                  <a:srgbClr val="FFFFFF"/>
                </a:solidFill>
              </a:rPr>
              <a:t>     </a:t>
            </a:r>
            <a:r>
              <a:rPr lang="it-IT" sz="1400" i="1">
                <a:solidFill>
                  <a:srgbClr val="FFFFFF"/>
                </a:solidFill>
              </a:rPr>
              <a:t>Da Strub &amp; Wise, 1997</a:t>
            </a:r>
          </a:p>
        </p:txBody>
      </p:sp>
      <p:sp>
        <p:nvSpPr>
          <p:cNvPr id="433154" name="Rectangle 3"/>
          <p:cNvSpPr>
            <a:spLocks noGrp="1" noChangeArrowheads="1"/>
          </p:cNvSpPr>
          <p:nvPr>
            <p:ph type="title"/>
          </p:nvPr>
        </p:nvSpPr>
        <p:spPr>
          <a:xfrm>
            <a:off x="533400" y="0"/>
            <a:ext cx="8077200" cy="1600200"/>
          </a:xfrm>
        </p:spPr>
        <p:txBody>
          <a:bodyPr lIns="90000" tIns="46800" rIns="90000" bIns="46800"/>
          <a:lstStyle/>
          <a:p>
            <a:pPr defTabSz="449263">
              <a:lnSpc>
                <a:spcPct val="95000"/>
              </a:lnSpc>
              <a:buClr>
                <a:srgbClr val="FF9900"/>
              </a:buClr>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700" b="1" smtClean="0">
                <a:solidFill>
                  <a:srgbClr val="FF9900"/>
                </a:solidFill>
                <a:latin typeface="Times New Roman" pitchFamily="18" charset="0"/>
              </a:rPr>
              <a:t>Età di esordio dei disturbi psichiatrici</a:t>
            </a:r>
            <a:br>
              <a:rPr lang="it-IT" sz="3700" b="1" smtClean="0">
                <a:solidFill>
                  <a:srgbClr val="FF9900"/>
                </a:solidFill>
                <a:latin typeface="Times New Roman" pitchFamily="18" charset="0"/>
              </a:rPr>
            </a:br>
            <a:endParaRPr lang="it-IT" sz="3700" b="1" smtClean="0">
              <a:solidFill>
                <a:srgbClr val="FF9900"/>
              </a:solidFill>
              <a:latin typeface="Times New Roman" pitchFamily="18" charset="0"/>
            </a:endParaRPr>
          </a:p>
        </p:txBody>
      </p:sp>
      <p:sp>
        <p:nvSpPr>
          <p:cNvPr id="433155" name="Rectangle 4"/>
          <p:cNvSpPr>
            <a:spLocks noChangeArrowheads="1"/>
          </p:cNvSpPr>
          <p:nvPr/>
        </p:nvSpPr>
        <p:spPr bwMode="auto">
          <a:xfrm>
            <a:off x="381000" y="6172200"/>
            <a:ext cx="3810000" cy="336550"/>
          </a:xfrm>
          <a:prstGeom prst="rect">
            <a:avLst/>
          </a:prstGeom>
          <a:noFill/>
          <a:ln w="9525">
            <a:noFill/>
            <a:miter lim="800000"/>
            <a:headEnd/>
            <a:tailEnd/>
          </a:ln>
        </p:spPr>
        <p:txBody>
          <a:bodyPr>
            <a:spAutoFit/>
          </a:bodyPr>
          <a:lstStyle/>
          <a:p>
            <a:r>
              <a:rPr lang="it-IT" sz="1600" i="1">
                <a:solidFill>
                  <a:srgbClr val="FFFFFF"/>
                </a:solidFill>
              </a:rPr>
              <a:t> </a:t>
            </a:r>
            <a:r>
              <a:rPr lang="it-IT" sz="1600">
                <a:solidFill>
                  <a:srgbClr val="FFFFFF"/>
                </a:solidFill>
              </a:rPr>
              <a:t>* insorgenza più precoce nei maschi</a:t>
            </a:r>
            <a:endParaRPr lang="it-IT" sz="1600" i="1">
              <a:solidFill>
                <a:srgbClr val="FFFFFF"/>
              </a:solidFill>
            </a:endParaRPr>
          </a:p>
        </p:txBody>
      </p:sp>
      <p:pic>
        <p:nvPicPr>
          <p:cNvPr id="433156" name="Picture 5" descr="Età di esordio dei disturbi psichiatrici 2"/>
          <p:cNvPicPr>
            <a:picLocks noChangeAspect="1" noChangeArrowheads="1"/>
          </p:cNvPicPr>
          <p:nvPr/>
        </p:nvPicPr>
        <p:blipFill>
          <a:blip r:embed="rId3" cstate="print"/>
          <a:srcRect/>
          <a:stretch>
            <a:fillRect/>
          </a:stretch>
        </p:blipFill>
        <p:spPr bwMode="auto">
          <a:xfrm>
            <a:off x="381000" y="1143000"/>
            <a:ext cx="8382000" cy="4873625"/>
          </a:xfrm>
          <a:prstGeom prst="rect">
            <a:avLst/>
          </a:prstGeom>
          <a:noFill/>
          <a:ln w="9525">
            <a:noFill/>
            <a:miter lim="800000"/>
            <a:headEnd/>
            <a:tailEnd/>
          </a:ln>
        </p:spPr>
      </p:pic>
      <p:sp>
        <p:nvSpPr>
          <p:cNvPr id="433157" name="Rectangle 6"/>
          <p:cNvSpPr>
            <a:spLocks noChangeArrowheads="1"/>
          </p:cNvSpPr>
          <p:nvPr/>
        </p:nvSpPr>
        <p:spPr bwMode="auto">
          <a:xfrm>
            <a:off x="609600" y="1371600"/>
            <a:ext cx="7924800" cy="3962400"/>
          </a:xfrm>
          <a:prstGeom prst="rect">
            <a:avLst/>
          </a:prstGeom>
          <a:noFill/>
          <a:ln w="101600">
            <a:solidFill>
              <a:srgbClr val="FF6600"/>
            </a:solidFill>
            <a:miter lim="800000"/>
            <a:headEnd/>
            <a:tailEnd/>
          </a:ln>
        </p:spPr>
        <p:txBody>
          <a:bodyPr wrap="none" anchor="ctr"/>
          <a:lstStyle/>
          <a:p>
            <a:endParaRPr lang="it-IT"/>
          </a:p>
        </p:txBody>
      </p:sp>
    </p:spTree>
  </p:cSld>
  <p:clrMapOvr>
    <a:masterClrMapping/>
  </p:clrMapOvr>
  <p:transition>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14264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6434" grpId="0" autoUpdateAnimBg="0"/>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5201" name="Rectangle 2"/>
          <p:cNvSpPr>
            <a:spLocks noGrp="1" noChangeArrowheads="1"/>
          </p:cNvSpPr>
          <p:nvPr>
            <p:ph type="title"/>
          </p:nvPr>
        </p:nvSpPr>
        <p:spPr>
          <a:xfrm>
            <a:off x="381000" y="282575"/>
            <a:ext cx="8229600" cy="1187450"/>
          </a:xfrm>
        </p:spPr>
        <p:txBody>
          <a:bodyPr lIns="90000" tIns="46800" rIns="90000" bIns="46800"/>
          <a:lstStyle/>
          <a:p>
            <a:pPr defTabSz="449263">
              <a:lnSpc>
                <a:spcPct val="95000"/>
              </a:lnSpc>
              <a:buClr>
                <a:srgbClr val="FF9900"/>
              </a:buClr>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4100" b="1" smtClean="0">
                <a:solidFill>
                  <a:srgbClr val="FF9900"/>
                </a:solidFill>
                <a:latin typeface="Times New Roman" pitchFamily="18" charset="0"/>
              </a:rPr>
              <a:t>Le psicosi funzionali esordiscono in età giovanile</a:t>
            </a:r>
          </a:p>
        </p:txBody>
      </p:sp>
      <p:sp>
        <p:nvSpPr>
          <p:cNvPr id="1504259" name="Text Box 3"/>
          <p:cNvSpPr txBox="1">
            <a:spLocks noChangeArrowheads="1"/>
          </p:cNvSpPr>
          <p:nvPr/>
        </p:nvSpPr>
        <p:spPr bwMode="auto">
          <a:xfrm>
            <a:off x="900113" y="2060575"/>
            <a:ext cx="7343775" cy="3813175"/>
          </a:xfrm>
          <a:prstGeom prst="rect">
            <a:avLst/>
          </a:prstGeom>
          <a:noFill/>
          <a:ln w="9525">
            <a:noFill/>
            <a:miter lim="800000"/>
            <a:headEnd/>
            <a:tailEnd/>
          </a:ln>
        </p:spPr>
        <p:txBody>
          <a:bodyPr lIns="90000" tIns="46800" rIns="90000" bIns="46800">
            <a:spAutoFit/>
          </a:bodyPr>
          <a:lstStyle/>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Come la maggior parte dei disturbi mentali le psicosi funzionali (quali schizofrenia e disturbo bipolare) compaiono quando i soggetti sono giovani, cioè in un periodo critico del loro sviluppo intellettivo e sociale</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L’80% dei primi episodi di psicosi si verifica tra 16 e 30 anni</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endParaRPr lang="it-IT" sz="2200">
              <a:solidFill>
                <a:srgbClr val="FFFFFF"/>
              </a:solidFill>
              <a:latin typeface="Verdana" pitchFamily="34" charset="0"/>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1504259">
                                            <p:txEl>
                                              <p:pRg st="0" end="0"/>
                                            </p:txEl>
                                          </p:spTgt>
                                        </p:tgtEl>
                                        <p:attrNameLst>
                                          <p:attrName>style.visibility</p:attrName>
                                        </p:attrNameLst>
                                      </p:cBhvr>
                                      <p:to>
                                        <p:strVal val="visible"/>
                                      </p:to>
                                    </p:set>
                                    <p:animEffect transition="in" filter="dissolve">
                                      <p:cBhvr>
                                        <p:cTn id="7" dur="500"/>
                                        <p:tgtEl>
                                          <p:spTgt spid="1504259">
                                            <p:txEl>
                                              <p:pRg st="0" end="0"/>
                                            </p:txEl>
                                          </p:spTgt>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1504259">
                                            <p:txEl>
                                              <p:pRg st="1" end="1"/>
                                            </p:txEl>
                                          </p:spTgt>
                                        </p:tgtEl>
                                        <p:attrNameLst>
                                          <p:attrName>style.visibility</p:attrName>
                                        </p:attrNameLst>
                                      </p:cBhvr>
                                      <p:to>
                                        <p:strVal val="visible"/>
                                      </p:to>
                                    </p:set>
                                    <p:animEffect transition="in" filter="dissolve">
                                      <p:cBhvr>
                                        <p:cTn id="11" dur="500"/>
                                        <p:tgtEl>
                                          <p:spTgt spid="150425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04259" grpId="0" build="p" autoUpdateAnimBg="0" advAuto="0"/>
    </p:bldLst>
  </p:timing>
</p:sld>
</file>

<file path=ppt/slides/slide9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11746" name="Rectangle 2"/>
          <p:cNvSpPr>
            <a:spLocks noGrp="1" noChangeArrowheads="1"/>
          </p:cNvSpPr>
          <p:nvPr>
            <p:ph type="title"/>
          </p:nvPr>
        </p:nvSpPr>
        <p:spPr>
          <a:xfrm>
            <a:off x="474663" y="304800"/>
            <a:ext cx="8194675" cy="990600"/>
          </a:xfrm>
        </p:spPr>
        <p:txBody>
          <a:bodyPr/>
          <a:lstStyle/>
          <a:p>
            <a:r>
              <a:rPr lang="it-IT" sz="3600" b="1" smtClean="0">
                <a:solidFill>
                  <a:srgbClr val="FF9900"/>
                </a:solidFill>
                <a:latin typeface="Times New Roman" pitchFamily="18" charset="0"/>
              </a:rPr>
              <a:t>Sintomi caratteristici della schizofrenia</a:t>
            </a:r>
          </a:p>
        </p:txBody>
      </p:sp>
      <p:sp>
        <p:nvSpPr>
          <p:cNvPr id="1311747" name="Rectangle 3"/>
          <p:cNvSpPr>
            <a:spLocks noChangeArrowheads="1"/>
          </p:cNvSpPr>
          <p:nvPr/>
        </p:nvSpPr>
        <p:spPr bwMode="auto">
          <a:xfrm>
            <a:off x="395288" y="1484313"/>
            <a:ext cx="8207375" cy="444500"/>
          </a:xfrm>
          <a:prstGeom prst="rect">
            <a:avLst/>
          </a:prstGeom>
          <a:solidFill>
            <a:srgbClr val="FF9900"/>
          </a:solidFill>
          <a:ln w="12700">
            <a:noFill/>
            <a:miter lim="800000"/>
            <a:headEnd/>
            <a:tailEnd/>
          </a:ln>
        </p:spPr>
        <p:txBody>
          <a:bodyPr>
            <a:spAutoFit/>
          </a:bodyPr>
          <a:lstStyle/>
          <a:p>
            <a:pPr marL="476250" indent="-476250" defTabSz="762000">
              <a:lnSpc>
                <a:spcPct val="105000"/>
              </a:lnSpc>
              <a:spcBef>
                <a:spcPct val="50000"/>
              </a:spcBef>
              <a:buClr>
                <a:srgbClr val="CC3300"/>
              </a:buClr>
              <a:buSzPct val="75000"/>
              <a:buFontTx/>
              <a:buBlip>
                <a:blip r:embed="rId2"/>
              </a:buBlip>
            </a:pPr>
            <a:r>
              <a:rPr lang="it-IT" altLang="en-US" sz="2200">
                <a:solidFill>
                  <a:srgbClr val="FFFFFF"/>
                </a:solidFill>
                <a:latin typeface="Verdana" pitchFamily="34" charset="0"/>
              </a:rPr>
              <a:t>Le allucinazioni e i deliri</a:t>
            </a:r>
          </a:p>
        </p:txBody>
      </p:sp>
      <p:sp>
        <p:nvSpPr>
          <p:cNvPr id="1311748" name="Oval 4"/>
          <p:cNvSpPr>
            <a:spLocks noChangeArrowheads="1"/>
          </p:cNvSpPr>
          <p:nvPr/>
        </p:nvSpPr>
        <p:spPr bwMode="auto">
          <a:xfrm>
            <a:off x="5651500" y="1412875"/>
            <a:ext cx="2232025" cy="1143000"/>
          </a:xfrm>
          <a:prstGeom prst="ellipse">
            <a:avLst/>
          </a:prstGeom>
          <a:gradFill rotWithShape="0">
            <a:gsLst>
              <a:gs pos="0">
                <a:schemeClr val="accent1"/>
              </a:gs>
              <a:gs pos="100000">
                <a:schemeClr val="accent1">
                  <a:gamma/>
                  <a:shade val="46275"/>
                  <a:invGamma/>
                </a:schemeClr>
              </a:gs>
            </a:gsLst>
            <a:path path="shape">
              <a:fillToRect l="50000" t="50000" r="50000" b="50000"/>
            </a:path>
          </a:gradFill>
          <a:ln w="9525">
            <a:solidFill>
              <a:schemeClr val="tx1"/>
            </a:solidFill>
            <a:round/>
            <a:headEnd/>
            <a:tailEnd/>
          </a:ln>
          <a:effectLst/>
        </p:spPr>
        <p:txBody>
          <a:bodyPr wrap="none" anchor="ctr"/>
          <a:lstStyle/>
          <a:p>
            <a:pPr algn="ctr">
              <a:defRPr/>
            </a:pPr>
            <a:r>
              <a:rPr lang="it-IT" sz="1800"/>
              <a:t>Allucinazioni visive </a:t>
            </a:r>
            <a:br>
              <a:rPr lang="it-IT" sz="1800"/>
            </a:br>
            <a:r>
              <a:rPr lang="it-IT" sz="1800"/>
              <a:t>nel 15% dei soggetti</a:t>
            </a:r>
          </a:p>
        </p:txBody>
      </p:sp>
      <p:sp>
        <p:nvSpPr>
          <p:cNvPr id="1311749" name="Oval 5"/>
          <p:cNvSpPr>
            <a:spLocks noChangeArrowheads="1"/>
          </p:cNvSpPr>
          <p:nvPr/>
        </p:nvSpPr>
        <p:spPr bwMode="auto">
          <a:xfrm>
            <a:off x="6804025" y="2205038"/>
            <a:ext cx="2166938" cy="1143000"/>
          </a:xfrm>
          <a:prstGeom prst="ellipse">
            <a:avLst/>
          </a:prstGeom>
          <a:gradFill rotWithShape="0">
            <a:gsLst>
              <a:gs pos="0">
                <a:srgbClr val="FF3300"/>
              </a:gs>
              <a:gs pos="100000">
                <a:srgbClr val="761800"/>
              </a:gs>
            </a:gsLst>
            <a:path path="shape">
              <a:fillToRect l="50000" t="50000" r="50000" b="50000"/>
            </a:path>
          </a:gradFill>
          <a:ln w="9525">
            <a:solidFill>
              <a:schemeClr val="tx1"/>
            </a:solidFill>
            <a:round/>
            <a:headEnd/>
            <a:tailEnd/>
          </a:ln>
        </p:spPr>
        <p:txBody>
          <a:bodyPr wrap="none" anchor="ctr"/>
          <a:lstStyle/>
          <a:p>
            <a:pPr algn="ctr"/>
            <a:r>
              <a:rPr lang="it-IT" sz="1800"/>
              <a:t>Deliri in più del </a:t>
            </a:r>
            <a:br>
              <a:rPr lang="it-IT" sz="1800"/>
            </a:br>
            <a:r>
              <a:rPr lang="it-IT" sz="1800"/>
              <a:t>90% dei soggetti</a:t>
            </a:r>
          </a:p>
        </p:txBody>
      </p:sp>
      <p:pic>
        <p:nvPicPr>
          <p:cNvPr id="1311750" name="Picture 6" descr="uno che sente le voci"/>
          <p:cNvPicPr>
            <a:picLocks noChangeAspect="1" noChangeArrowheads="1"/>
          </p:cNvPicPr>
          <p:nvPr/>
        </p:nvPicPr>
        <p:blipFill>
          <a:blip r:embed="rId3" cstate="print"/>
          <a:srcRect/>
          <a:stretch>
            <a:fillRect/>
          </a:stretch>
        </p:blipFill>
        <p:spPr bwMode="auto">
          <a:xfrm>
            <a:off x="2700338" y="2060575"/>
            <a:ext cx="1252537" cy="1127125"/>
          </a:xfrm>
          <a:prstGeom prst="rect">
            <a:avLst/>
          </a:prstGeom>
          <a:noFill/>
          <a:ln w="9525">
            <a:noFill/>
            <a:miter lim="800000"/>
            <a:headEnd/>
            <a:tailEnd/>
          </a:ln>
        </p:spPr>
      </p:pic>
      <p:sp>
        <p:nvSpPr>
          <p:cNvPr id="1311751" name="Rectangle 7"/>
          <p:cNvSpPr>
            <a:spLocks noChangeArrowheads="1"/>
          </p:cNvSpPr>
          <p:nvPr/>
        </p:nvSpPr>
        <p:spPr bwMode="auto">
          <a:xfrm>
            <a:off x="395288" y="3429000"/>
            <a:ext cx="8280400" cy="796925"/>
          </a:xfrm>
          <a:prstGeom prst="rect">
            <a:avLst/>
          </a:prstGeom>
          <a:solidFill>
            <a:srgbClr val="FF9900"/>
          </a:solidFill>
          <a:ln w="12700">
            <a:noFill/>
            <a:miter lim="800000"/>
            <a:headEnd/>
            <a:tailEnd/>
          </a:ln>
        </p:spPr>
        <p:txBody>
          <a:bodyPr>
            <a:spAutoFit/>
          </a:bodyPr>
          <a:lstStyle/>
          <a:p>
            <a:pPr marL="476250" indent="-476250" defTabSz="762000">
              <a:lnSpc>
                <a:spcPct val="105000"/>
              </a:lnSpc>
              <a:spcBef>
                <a:spcPct val="50000"/>
              </a:spcBef>
              <a:buClr>
                <a:schemeClr val="folHlink"/>
              </a:buClr>
              <a:buSzPct val="75000"/>
              <a:buFont typeface="Wingdings" pitchFamily="2" charset="2"/>
              <a:buBlip>
                <a:blip r:embed="rId2"/>
              </a:buBlip>
            </a:pPr>
            <a:r>
              <a:rPr lang="it-IT" altLang="en-US" sz="2200">
                <a:solidFill>
                  <a:srgbClr val="FFFFFF"/>
                </a:solidFill>
                <a:latin typeface="Verdana" pitchFamily="34" charset="0"/>
              </a:rPr>
              <a:t>I disturbi del pensiero </a:t>
            </a:r>
            <a:r>
              <a:rPr lang="it-IT" altLang="en-US" sz="1800">
                <a:solidFill>
                  <a:srgbClr val="FFFFFF"/>
                </a:solidFill>
                <a:latin typeface="Verdana" pitchFamily="34" charset="0"/>
              </a:rPr>
              <a:t>(pensiero concreto, allentamento delle associazioni)</a:t>
            </a:r>
            <a:r>
              <a:rPr lang="it-IT" altLang="en-US" sz="2200">
                <a:solidFill>
                  <a:srgbClr val="FFFFFF"/>
                </a:solidFill>
                <a:latin typeface="Verdana" pitchFamily="34" charset="0"/>
              </a:rPr>
              <a:t> e del linguaggio</a:t>
            </a:r>
          </a:p>
        </p:txBody>
      </p:sp>
      <p:sp>
        <p:nvSpPr>
          <p:cNvPr id="1311752" name="Rectangle 8"/>
          <p:cNvSpPr>
            <a:spLocks noChangeArrowheads="1"/>
          </p:cNvSpPr>
          <p:nvPr/>
        </p:nvSpPr>
        <p:spPr bwMode="auto">
          <a:xfrm>
            <a:off x="395288" y="4508500"/>
            <a:ext cx="8280400" cy="444500"/>
          </a:xfrm>
          <a:prstGeom prst="rect">
            <a:avLst/>
          </a:prstGeom>
          <a:solidFill>
            <a:srgbClr val="FF9900"/>
          </a:solidFill>
          <a:ln w="12700">
            <a:noFill/>
            <a:miter lim="800000"/>
            <a:headEnd/>
            <a:tailEnd/>
          </a:ln>
        </p:spPr>
        <p:txBody>
          <a:bodyPr>
            <a:spAutoFit/>
          </a:bodyPr>
          <a:lstStyle/>
          <a:p>
            <a:pPr marL="476250" indent="-476250" defTabSz="762000">
              <a:lnSpc>
                <a:spcPct val="105000"/>
              </a:lnSpc>
              <a:spcBef>
                <a:spcPct val="50000"/>
              </a:spcBef>
              <a:buClr>
                <a:schemeClr val="folHlink"/>
              </a:buClr>
              <a:buSzPct val="75000"/>
              <a:buFont typeface="Wingdings" pitchFamily="2" charset="2"/>
              <a:buBlip>
                <a:blip r:embed="rId2"/>
              </a:buBlip>
            </a:pPr>
            <a:r>
              <a:rPr lang="it-IT" altLang="en-US" sz="2200">
                <a:solidFill>
                  <a:srgbClr val="FFFFFF"/>
                </a:solidFill>
                <a:latin typeface="Verdana" pitchFamily="34" charset="0"/>
              </a:rPr>
              <a:t>I disturbi del comportamento </a:t>
            </a:r>
            <a:r>
              <a:rPr lang="it-IT" altLang="en-US" sz="1800">
                <a:solidFill>
                  <a:srgbClr val="FFFFFF"/>
                </a:solidFill>
                <a:latin typeface="Verdana" pitchFamily="34" charset="0"/>
              </a:rPr>
              <a:t>(disorganizzato e catatonico)</a:t>
            </a:r>
          </a:p>
        </p:txBody>
      </p:sp>
      <p:sp>
        <p:nvSpPr>
          <p:cNvPr id="1311753" name="Rectangle 9"/>
          <p:cNvSpPr>
            <a:spLocks noChangeArrowheads="1"/>
          </p:cNvSpPr>
          <p:nvPr/>
        </p:nvSpPr>
        <p:spPr bwMode="auto">
          <a:xfrm>
            <a:off x="395288" y="5229225"/>
            <a:ext cx="8280400" cy="444500"/>
          </a:xfrm>
          <a:prstGeom prst="rect">
            <a:avLst/>
          </a:prstGeom>
          <a:solidFill>
            <a:srgbClr val="FF9900"/>
          </a:solidFill>
          <a:ln w="12700">
            <a:noFill/>
            <a:miter lim="800000"/>
            <a:headEnd/>
            <a:tailEnd/>
          </a:ln>
        </p:spPr>
        <p:txBody>
          <a:bodyPr>
            <a:spAutoFit/>
          </a:bodyPr>
          <a:lstStyle/>
          <a:p>
            <a:pPr marL="476250" indent="-476250" defTabSz="762000">
              <a:lnSpc>
                <a:spcPct val="105000"/>
              </a:lnSpc>
              <a:spcBef>
                <a:spcPct val="50000"/>
              </a:spcBef>
              <a:buClr>
                <a:schemeClr val="folHlink"/>
              </a:buClr>
              <a:buSzPct val="75000"/>
              <a:buFont typeface="Wingdings" pitchFamily="2" charset="2"/>
              <a:buBlip>
                <a:blip r:embed="rId2"/>
              </a:buBlip>
            </a:pPr>
            <a:r>
              <a:rPr lang="it-IT" altLang="en-US" sz="2200">
                <a:solidFill>
                  <a:srgbClr val="FFFFFF"/>
                </a:solidFill>
                <a:latin typeface="Verdana" pitchFamily="34" charset="0"/>
              </a:rPr>
              <a:t>I deficit cognitivi </a:t>
            </a:r>
            <a:r>
              <a:rPr lang="it-IT" altLang="en-US" sz="1800">
                <a:solidFill>
                  <a:srgbClr val="FFFFFF"/>
                </a:solidFill>
                <a:latin typeface="Verdana" pitchFamily="34" charset="0"/>
              </a:rPr>
              <a:t>(attenzione, memoria)</a:t>
            </a:r>
            <a:r>
              <a:rPr lang="it-IT" altLang="en-US" sz="2200">
                <a:solidFill>
                  <a:srgbClr val="FFFFFF"/>
                </a:solidFill>
                <a:latin typeface="Verdana" pitchFamily="34" charset="0"/>
              </a:rPr>
              <a:t>, l’avolizione</a:t>
            </a:r>
            <a:endParaRPr lang="it-IT" altLang="en-US" sz="1800">
              <a:solidFill>
                <a:srgbClr val="FFFFFF"/>
              </a:solidFill>
              <a:latin typeface="Verdana" pitchFamily="34" charset="0"/>
            </a:endParaRPr>
          </a:p>
        </p:txBody>
      </p:sp>
      <p:sp>
        <p:nvSpPr>
          <p:cNvPr id="1311754" name="Oval 10"/>
          <p:cNvSpPr>
            <a:spLocks noChangeArrowheads="1"/>
          </p:cNvSpPr>
          <p:nvPr/>
        </p:nvSpPr>
        <p:spPr bwMode="auto">
          <a:xfrm>
            <a:off x="3995738" y="2133600"/>
            <a:ext cx="2376487" cy="1143000"/>
          </a:xfrm>
          <a:prstGeom prst="ellipse">
            <a:avLst/>
          </a:prstGeom>
          <a:gradFill rotWithShape="0">
            <a:gsLst>
              <a:gs pos="0">
                <a:schemeClr val="accent1"/>
              </a:gs>
              <a:gs pos="100000">
                <a:schemeClr val="accent1">
                  <a:gamma/>
                  <a:shade val="46275"/>
                  <a:invGamma/>
                </a:schemeClr>
              </a:gs>
            </a:gsLst>
            <a:path path="shape">
              <a:fillToRect l="50000" t="50000" r="50000" b="50000"/>
            </a:path>
          </a:gradFill>
          <a:ln w="9525">
            <a:solidFill>
              <a:schemeClr val="tx1"/>
            </a:solidFill>
            <a:round/>
            <a:headEnd/>
            <a:tailEnd/>
          </a:ln>
          <a:effectLst/>
        </p:spPr>
        <p:txBody>
          <a:bodyPr wrap="none" anchor="ctr"/>
          <a:lstStyle/>
          <a:p>
            <a:pPr algn="ctr">
              <a:defRPr/>
            </a:pPr>
            <a:r>
              <a:rPr lang="it-IT" sz="1800"/>
              <a:t>Allucinazioni uditive </a:t>
            </a:r>
            <a:br>
              <a:rPr lang="it-IT" sz="1800"/>
            </a:br>
            <a:r>
              <a:rPr lang="it-IT" sz="1800"/>
              <a:t>nel 50% dei soggetti</a:t>
            </a:r>
          </a:p>
        </p:txBody>
      </p:sp>
      <p:sp>
        <p:nvSpPr>
          <p:cNvPr id="1311755" name="Oval 11"/>
          <p:cNvSpPr>
            <a:spLocks noChangeArrowheads="1"/>
          </p:cNvSpPr>
          <p:nvPr/>
        </p:nvSpPr>
        <p:spPr bwMode="auto">
          <a:xfrm>
            <a:off x="6659563" y="5589588"/>
            <a:ext cx="2484437" cy="1143000"/>
          </a:xfrm>
          <a:prstGeom prst="ellipse">
            <a:avLst/>
          </a:prstGeom>
          <a:gradFill rotWithShape="0">
            <a:gsLst>
              <a:gs pos="0">
                <a:srgbClr val="FFCC00"/>
              </a:gs>
              <a:gs pos="100000">
                <a:srgbClr val="765E00"/>
              </a:gs>
            </a:gsLst>
            <a:path path="shape">
              <a:fillToRect l="50000" t="50000" r="50000" b="50000"/>
            </a:path>
          </a:gradFill>
          <a:ln w="9525">
            <a:solidFill>
              <a:schemeClr val="tx1"/>
            </a:solidFill>
            <a:round/>
            <a:headEnd/>
            <a:tailEnd/>
          </a:ln>
        </p:spPr>
        <p:txBody>
          <a:bodyPr wrap="none" anchor="ctr"/>
          <a:lstStyle/>
          <a:p>
            <a:pPr algn="ctr"/>
            <a:r>
              <a:rPr lang="it-IT" sz="1800"/>
              <a:t>Appiattimento affettivo</a:t>
            </a:r>
            <a:br>
              <a:rPr lang="it-IT" sz="1800"/>
            </a:br>
            <a:r>
              <a:rPr lang="it-IT" sz="1800"/>
              <a:t>nel 50% dei soggetti</a:t>
            </a: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1311746"/>
                                        </p:tgtEl>
                                        <p:attrNameLst>
                                          <p:attrName>style.visibility</p:attrName>
                                        </p:attrNameLst>
                                      </p:cBhvr>
                                      <p:to>
                                        <p:strVal val="visible"/>
                                      </p:to>
                                    </p:set>
                                    <p:anim calcmode="lin" valueType="num">
                                      <p:cBhvr>
                                        <p:cTn id="7" dur="1000" fill="hold"/>
                                        <p:tgtEl>
                                          <p:spTgt spid="1311746"/>
                                        </p:tgtEl>
                                        <p:attrNameLst>
                                          <p:attrName>ppt_w</p:attrName>
                                        </p:attrNameLst>
                                      </p:cBhvr>
                                      <p:tavLst>
                                        <p:tav tm="0">
                                          <p:val>
                                            <p:fltVal val="0"/>
                                          </p:val>
                                        </p:tav>
                                        <p:tav tm="100000">
                                          <p:val>
                                            <p:strVal val="#ppt_w"/>
                                          </p:val>
                                        </p:tav>
                                      </p:tavLst>
                                    </p:anim>
                                    <p:anim calcmode="lin" valueType="num">
                                      <p:cBhvr>
                                        <p:cTn id="8" dur="1000" fill="hold"/>
                                        <p:tgtEl>
                                          <p:spTgt spid="1311746"/>
                                        </p:tgtEl>
                                        <p:attrNameLst>
                                          <p:attrName>ppt_h</p:attrName>
                                        </p:attrNameLst>
                                      </p:cBhvr>
                                      <p:tavLst>
                                        <p:tav tm="0">
                                          <p:val>
                                            <p:fltVal val="0"/>
                                          </p:val>
                                        </p:tav>
                                        <p:tav tm="100000">
                                          <p:val>
                                            <p:strVal val="#ppt_h"/>
                                          </p:val>
                                        </p:tav>
                                      </p:tavLst>
                                    </p:anim>
                                    <p:anim calcmode="lin" valueType="num">
                                      <p:cBhvr>
                                        <p:cTn id="9" dur="1000" fill="hold"/>
                                        <p:tgtEl>
                                          <p:spTgt spid="1311746"/>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311746"/>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000"/>
                            </p:stCondLst>
                            <p:childTnLst>
                              <p:par>
                                <p:cTn id="12" presetID="9" presetClass="entr" presetSubtype="0" fill="hold" grpId="0" nodeType="afterEffect">
                                  <p:stCondLst>
                                    <p:cond delay="0"/>
                                  </p:stCondLst>
                                  <p:childTnLst>
                                    <p:set>
                                      <p:cBhvr>
                                        <p:cTn id="13" dur="1" fill="hold">
                                          <p:stCondLst>
                                            <p:cond delay="0"/>
                                          </p:stCondLst>
                                        </p:cTn>
                                        <p:tgtEl>
                                          <p:spTgt spid="1311747">
                                            <p:txEl>
                                              <p:pRg st="0" end="0"/>
                                            </p:txEl>
                                          </p:spTgt>
                                        </p:tgtEl>
                                        <p:attrNameLst>
                                          <p:attrName>style.visibility</p:attrName>
                                        </p:attrNameLst>
                                      </p:cBhvr>
                                      <p:to>
                                        <p:strVal val="visible"/>
                                      </p:to>
                                    </p:set>
                                    <p:animEffect transition="in" filter="dissolve">
                                      <p:cBhvr>
                                        <p:cTn id="14" dur="500"/>
                                        <p:tgtEl>
                                          <p:spTgt spid="1311747">
                                            <p:txEl>
                                              <p:pRg st="0" end="0"/>
                                            </p:txEl>
                                          </p:spTgt>
                                        </p:tgtEl>
                                      </p:cBhvr>
                                    </p:animEffect>
                                  </p:childTnLst>
                                </p:cTn>
                              </p:par>
                            </p:childTnLst>
                          </p:cTn>
                        </p:par>
                        <p:par>
                          <p:cTn id="15" fill="hold">
                            <p:stCondLst>
                              <p:cond delay="1500"/>
                            </p:stCondLst>
                            <p:childTnLst>
                              <p:par>
                                <p:cTn id="16" presetID="9" presetClass="entr" presetSubtype="0" fill="hold" grpId="0" nodeType="afterEffect">
                                  <p:stCondLst>
                                    <p:cond delay="0"/>
                                  </p:stCondLst>
                                  <p:childTnLst>
                                    <p:set>
                                      <p:cBhvr>
                                        <p:cTn id="17" dur="1" fill="hold">
                                          <p:stCondLst>
                                            <p:cond delay="0"/>
                                          </p:stCondLst>
                                        </p:cTn>
                                        <p:tgtEl>
                                          <p:spTgt spid="1311748"/>
                                        </p:tgtEl>
                                        <p:attrNameLst>
                                          <p:attrName>style.visibility</p:attrName>
                                        </p:attrNameLst>
                                      </p:cBhvr>
                                      <p:to>
                                        <p:strVal val="visible"/>
                                      </p:to>
                                    </p:set>
                                    <p:animEffect transition="in" filter="dissolve">
                                      <p:cBhvr>
                                        <p:cTn id="18" dur="500"/>
                                        <p:tgtEl>
                                          <p:spTgt spid="1311748"/>
                                        </p:tgtEl>
                                      </p:cBhvr>
                                    </p:animEffect>
                                  </p:childTnLst>
                                </p:cTn>
                              </p:par>
                            </p:childTnLst>
                          </p:cTn>
                        </p:par>
                        <p:par>
                          <p:cTn id="19" fill="hold">
                            <p:stCondLst>
                              <p:cond delay="2000"/>
                            </p:stCondLst>
                            <p:childTnLst>
                              <p:par>
                                <p:cTn id="20" presetID="23" presetClass="entr" presetSubtype="528" fill="hold" nodeType="afterEffect">
                                  <p:stCondLst>
                                    <p:cond delay="0"/>
                                  </p:stCondLst>
                                  <p:childTnLst>
                                    <p:set>
                                      <p:cBhvr>
                                        <p:cTn id="21" dur="1" fill="hold">
                                          <p:stCondLst>
                                            <p:cond delay="0"/>
                                          </p:stCondLst>
                                        </p:cTn>
                                        <p:tgtEl>
                                          <p:spTgt spid="1311750"/>
                                        </p:tgtEl>
                                        <p:attrNameLst>
                                          <p:attrName>style.visibility</p:attrName>
                                        </p:attrNameLst>
                                      </p:cBhvr>
                                      <p:to>
                                        <p:strVal val="visible"/>
                                      </p:to>
                                    </p:set>
                                    <p:anim calcmode="lin" valueType="num">
                                      <p:cBhvr>
                                        <p:cTn id="22" dur="500" fill="hold"/>
                                        <p:tgtEl>
                                          <p:spTgt spid="1311750"/>
                                        </p:tgtEl>
                                        <p:attrNameLst>
                                          <p:attrName>ppt_w</p:attrName>
                                        </p:attrNameLst>
                                      </p:cBhvr>
                                      <p:tavLst>
                                        <p:tav tm="0">
                                          <p:val>
                                            <p:fltVal val="0"/>
                                          </p:val>
                                        </p:tav>
                                        <p:tav tm="100000">
                                          <p:val>
                                            <p:strVal val="#ppt_w"/>
                                          </p:val>
                                        </p:tav>
                                      </p:tavLst>
                                    </p:anim>
                                    <p:anim calcmode="lin" valueType="num">
                                      <p:cBhvr>
                                        <p:cTn id="23" dur="500" fill="hold"/>
                                        <p:tgtEl>
                                          <p:spTgt spid="1311750"/>
                                        </p:tgtEl>
                                        <p:attrNameLst>
                                          <p:attrName>ppt_h</p:attrName>
                                        </p:attrNameLst>
                                      </p:cBhvr>
                                      <p:tavLst>
                                        <p:tav tm="0">
                                          <p:val>
                                            <p:fltVal val="0"/>
                                          </p:val>
                                        </p:tav>
                                        <p:tav tm="100000">
                                          <p:val>
                                            <p:strVal val="#ppt_h"/>
                                          </p:val>
                                        </p:tav>
                                      </p:tavLst>
                                    </p:anim>
                                    <p:anim calcmode="lin" valueType="num">
                                      <p:cBhvr>
                                        <p:cTn id="24" dur="500" fill="hold"/>
                                        <p:tgtEl>
                                          <p:spTgt spid="1311750"/>
                                        </p:tgtEl>
                                        <p:attrNameLst>
                                          <p:attrName>ppt_x</p:attrName>
                                        </p:attrNameLst>
                                      </p:cBhvr>
                                      <p:tavLst>
                                        <p:tav tm="0">
                                          <p:val>
                                            <p:fltVal val="0.5"/>
                                          </p:val>
                                        </p:tav>
                                        <p:tav tm="100000">
                                          <p:val>
                                            <p:strVal val="#ppt_x"/>
                                          </p:val>
                                        </p:tav>
                                      </p:tavLst>
                                    </p:anim>
                                    <p:anim calcmode="lin" valueType="num">
                                      <p:cBhvr>
                                        <p:cTn id="25" dur="500" fill="hold"/>
                                        <p:tgtEl>
                                          <p:spTgt spid="1311750"/>
                                        </p:tgtEl>
                                        <p:attrNameLst>
                                          <p:attrName>ppt_y</p:attrName>
                                        </p:attrNameLst>
                                      </p:cBhvr>
                                      <p:tavLst>
                                        <p:tav tm="0">
                                          <p:val>
                                            <p:fltVal val="0.5"/>
                                          </p:val>
                                        </p:tav>
                                        <p:tav tm="100000">
                                          <p:val>
                                            <p:strVal val="#ppt_y"/>
                                          </p:val>
                                        </p:tav>
                                      </p:tavLst>
                                    </p:anim>
                                  </p:childTnLst>
                                </p:cTn>
                              </p:par>
                            </p:childTnLst>
                          </p:cTn>
                        </p:par>
                        <p:par>
                          <p:cTn id="26" fill="hold">
                            <p:stCondLst>
                              <p:cond delay="2500"/>
                            </p:stCondLst>
                            <p:childTnLst>
                              <p:par>
                                <p:cTn id="27" presetID="9" presetClass="entr" presetSubtype="0" fill="hold" grpId="0" nodeType="afterEffect">
                                  <p:stCondLst>
                                    <p:cond delay="0"/>
                                  </p:stCondLst>
                                  <p:childTnLst>
                                    <p:set>
                                      <p:cBhvr>
                                        <p:cTn id="28" dur="1" fill="hold">
                                          <p:stCondLst>
                                            <p:cond delay="0"/>
                                          </p:stCondLst>
                                        </p:cTn>
                                        <p:tgtEl>
                                          <p:spTgt spid="1311749"/>
                                        </p:tgtEl>
                                        <p:attrNameLst>
                                          <p:attrName>style.visibility</p:attrName>
                                        </p:attrNameLst>
                                      </p:cBhvr>
                                      <p:to>
                                        <p:strVal val="visible"/>
                                      </p:to>
                                    </p:set>
                                    <p:animEffect transition="in" filter="dissolve">
                                      <p:cBhvr>
                                        <p:cTn id="29" dur="500"/>
                                        <p:tgtEl>
                                          <p:spTgt spid="1311749"/>
                                        </p:tgtEl>
                                      </p:cBhvr>
                                    </p:animEffect>
                                  </p:childTnLst>
                                </p:cTn>
                              </p:par>
                            </p:childTnLst>
                          </p:cTn>
                        </p:par>
                        <p:par>
                          <p:cTn id="30" fill="hold">
                            <p:stCondLst>
                              <p:cond delay="3000"/>
                            </p:stCondLst>
                            <p:childTnLst>
                              <p:par>
                                <p:cTn id="31" presetID="9" presetClass="entr" presetSubtype="0" fill="hold" grpId="0" nodeType="afterEffect">
                                  <p:stCondLst>
                                    <p:cond delay="0"/>
                                  </p:stCondLst>
                                  <p:childTnLst>
                                    <p:set>
                                      <p:cBhvr>
                                        <p:cTn id="32" dur="1" fill="hold">
                                          <p:stCondLst>
                                            <p:cond delay="0"/>
                                          </p:stCondLst>
                                        </p:cTn>
                                        <p:tgtEl>
                                          <p:spTgt spid="1311754"/>
                                        </p:tgtEl>
                                        <p:attrNameLst>
                                          <p:attrName>style.visibility</p:attrName>
                                        </p:attrNameLst>
                                      </p:cBhvr>
                                      <p:to>
                                        <p:strVal val="visible"/>
                                      </p:to>
                                    </p:set>
                                    <p:animEffect transition="in" filter="dissolve">
                                      <p:cBhvr>
                                        <p:cTn id="33" dur="500"/>
                                        <p:tgtEl>
                                          <p:spTgt spid="1311754"/>
                                        </p:tgtEl>
                                      </p:cBhvr>
                                    </p:animEffect>
                                  </p:childTnLst>
                                </p:cTn>
                              </p:par>
                            </p:childTnLst>
                          </p:cTn>
                        </p:par>
                        <p:par>
                          <p:cTn id="34" fill="hold">
                            <p:stCondLst>
                              <p:cond delay="3500"/>
                            </p:stCondLst>
                            <p:childTnLst>
                              <p:par>
                                <p:cTn id="35" presetID="9" presetClass="entr" presetSubtype="0" fill="hold" grpId="0" nodeType="afterEffect">
                                  <p:stCondLst>
                                    <p:cond delay="0"/>
                                  </p:stCondLst>
                                  <p:childTnLst>
                                    <p:set>
                                      <p:cBhvr>
                                        <p:cTn id="36" dur="1" fill="hold">
                                          <p:stCondLst>
                                            <p:cond delay="0"/>
                                          </p:stCondLst>
                                        </p:cTn>
                                        <p:tgtEl>
                                          <p:spTgt spid="1311751">
                                            <p:txEl>
                                              <p:pRg st="0" end="0"/>
                                            </p:txEl>
                                          </p:spTgt>
                                        </p:tgtEl>
                                        <p:attrNameLst>
                                          <p:attrName>style.visibility</p:attrName>
                                        </p:attrNameLst>
                                      </p:cBhvr>
                                      <p:to>
                                        <p:strVal val="visible"/>
                                      </p:to>
                                    </p:set>
                                    <p:animEffect transition="in" filter="dissolve">
                                      <p:cBhvr>
                                        <p:cTn id="37" dur="500"/>
                                        <p:tgtEl>
                                          <p:spTgt spid="1311751">
                                            <p:txEl>
                                              <p:pRg st="0" end="0"/>
                                            </p:txEl>
                                          </p:spTgt>
                                        </p:tgtEl>
                                      </p:cBhvr>
                                    </p:animEffect>
                                  </p:childTnLst>
                                </p:cTn>
                              </p:par>
                            </p:childTnLst>
                          </p:cTn>
                        </p:par>
                        <p:par>
                          <p:cTn id="38" fill="hold">
                            <p:stCondLst>
                              <p:cond delay="4000"/>
                            </p:stCondLst>
                            <p:childTnLst>
                              <p:par>
                                <p:cTn id="39" presetID="9" presetClass="entr" presetSubtype="0" fill="hold" grpId="0" nodeType="afterEffect">
                                  <p:stCondLst>
                                    <p:cond delay="0"/>
                                  </p:stCondLst>
                                  <p:childTnLst>
                                    <p:set>
                                      <p:cBhvr>
                                        <p:cTn id="40" dur="1" fill="hold">
                                          <p:stCondLst>
                                            <p:cond delay="0"/>
                                          </p:stCondLst>
                                        </p:cTn>
                                        <p:tgtEl>
                                          <p:spTgt spid="1311752">
                                            <p:txEl>
                                              <p:pRg st="0" end="0"/>
                                            </p:txEl>
                                          </p:spTgt>
                                        </p:tgtEl>
                                        <p:attrNameLst>
                                          <p:attrName>style.visibility</p:attrName>
                                        </p:attrNameLst>
                                      </p:cBhvr>
                                      <p:to>
                                        <p:strVal val="visible"/>
                                      </p:to>
                                    </p:set>
                                    <p:animEffect transition="in" filter="dissolve">
                                      <p:cBhvr>
                                        <p:cTn id="41" dur="500"/>
                                        <p:tgtEl>
                                          <p:spTgt spid="1311752">
                                            <p:txEl>
                                              <p:pRg st="0" end="0"/>
                                            </p:txEl>
                                          </p:spTgt>
                                        </p:tgtEl>
                                      </p:cBhvr>
                                    </p:animEffect>
                                  </p:childTnLst>
                                </p:cTn>
                              </p:par>
                            </p:childTnLst>
                          </p:cTn>
                        </p:par>
                        <p:par>
                          <p:cTn id="42" fill="hold">
                            <p:stCondLst>
                              <p:cond delay="4500"/>
                            </p:stCondLst>
                            <p:childTnLst>
                              <p:par>
                                <p:cTn id="43" presetID="9" presetClass="entr" presetSubtype="0" fill="hold" grpId="0" nodeType="afterEffect">
                                  <p:stCondLst>
                                    <p:cond delay="0"/>
                                  </p:stCondLst>
                                  <p:childTnLst>
                                    <p:set>
                                      <p:cBhvr>
                                        <p:cTn id="44" dur="1" fill="hold">
                                          <p:stCondLst>
                                            <p:cond delay="0"/>
                                          </p:stCondLst>
                                        </p:cTn>
                                        <p:tgtEl>
                                          <p:spTgt spid="1311753">
                                            <p:txEl>
                                              <p:pRg st="0" end="0"/>
                                            </p:txEl>
                                          </p:spTgt>
                                        </p:tgtEl>
                                        <p:attrNameLst>
                                          <p:attrName>style.visibility</p:attrName>
                                        </p:attrNameLst>
                                      </p:cBhvr>
                                      <p:to>
                                        <p:strVal val="visible"/>
                                      </p:to>
                                    </p:set>
                                    <p:animEffect transition="in" filter="dissolve">
                                      <p:cBhvr>
                                        <p:cTn id="45" dur="500"/>
                                        <p:tgtEl>
                                          <p:spTgt spid="1311753">
                                            <p:txEl>
                                              <p:pRg st="0" end="0"/>
                                            </p:txEl>
                                          </p:spTgt>
                                        </p:tgtEl>
                                      </p:cBhvr>
                                    </p:animEffect>
                                  </p:childTnLst>
                                </p:cTn>
                              </p:par>
                            </p:childTnLst>
                          </p:cTn>
                        </p:par>
                        <p:par>
                          <p:cTn id="46" fill="hold">
                            <p:stCondLst>
                              <p:cond delay="5000"/>
                            </p:stCondLst>
                            <p:childTnLst>
                              <p:par>
                                <p:cTn id="47" presetID="9" presetClass="entr" presetSubtype="0" fill="hold" grpId="0" nodeType="afterEffect">
                                  <p:stCondLst>
                                    <p:cond delay="0"/>
                                  </p:stCondLst>
                                  <p:childTnLst>
                                    <p:set>
                                      <p:cBhvr>
                                        <p:cTn id="48" dur="1" fill="hold">
                                          <p:stCondLst>
                                            <p:cond delay="0"/>
                                          </p:stCondLst>
                                        </p:cTn>
                                        <p:tgtEl>
                                          <p:spTgt spid="1311755"/>
                                        </p:tgtEl>
                                        <p:attrNameLst>
                                          <p:attrName>style.visibility</p:attrName>
                                        </p:attrNameLst>
                                      </p:cBhvr>
                                      <p:to>
                                        <p:strVal val="visible"/>
                                      </p:to>
                                    </p:set>
                                    <p:animEffect transition="in" filter="dissolve">
                                      <p:cBhvr>
                                        <p:cTn id="49" dur="500"/>
                                        <p:tgtEl>
                                          <p:spTgt spid="13117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11746" grpId="0" autoUpdateAnimBg="0"/>
      <p:bldP spid="1311747" grpId="0" build="p" autoUpdateAnimBg="0" advAuto="0"/>
      <p:bldP spid="1311748" grpId="0" animBg="1" autoUpdateAnimBg="0"/>
      <p:bldP spid="1311749" grpId="0" animBg="1" autoUpdateAnimBg="0"/>
      <p:bldP spid="1311751" grpId="0" build="p" autoUpdateAnimBg="0" advAuto="0"/>
      <p:bldP spid="1311752" grpId="0" build="p" autoUpdateAnimBg="0" advAuto="0"/>
      <p:bldP spid="1311753" grpId="0" build="p" autoUpdateAnimBg="0" advAuto="0"/>
      <p:bldP spid="1311754" grpId="0" animBg="1" autoUpdateAnimBg="0"/>
      <p:bldP spid="1311755" grpId="0" animBg="1" autoUpdateAnimBg="0"/>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8273" name="Rectangle 2"/>
          <p:cNvSpPr>
            <a:spLocks noGrp="1" noChangeArrowheads="1"/>
          </p:cNvSpPr>
          <p:nvPr>
            <p:ph type="title"/>
          </p:nvPr>
        </p:nvSpPr>
        <p:spPr>
          <a:xfrm>
            <a:off x="381000" y="282575"/>
            <a:ext cx="8229600" cy="1187450"/>
          </a:xfrm>
        </p:spPr>
        <p:txBody>
          <a:bodyPr lIns="90000" tIns="46800" rIns="90000" bIns="46800"/>
          <a:lstStyle/>
          <a:p>
            <a:pPr defTabSz="449263">
              <a:lnSpc>
                <a:spcPct val="95000"/>
              </a:lnSpc>
              <a:buClr>
                <a:srgbClr val="FF9900"/>
              </a:buClr>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700" b="1" smtClean="0">
                <a:solidFill>
                  <a:srgbClr val="FF9900"/>
                </a:solidFill>
                <a:latin typeface="Times New Roman" pitchFamily="18" charset="0"/>
              </a:rPr>
              <a:t>Necessità di un riconoscimento precoce</a:t>
            </a:r>
          </a:p>
        </p:txBody>
      </p:sp>
      <p:sp>
        <p:nvSpPr>
          <p:cNvPr id="1412099" name="Text Box 3"/>
          <p:cNvSpPr txBox="1">
            <a:spLocks noChangeArrowheads="1"/>
          </p:cNvSpPr>
          <p:nvPr/>
        </p:nvSpPr>
        <p:spPr bwMode="auto">
          <a:xfrm>
            <a:off x="914400" y="2133600"/>
            <a:ext cx="7467600" cy="3775075"/>
          </a:xfrm>
          <a:prstGeom prst="rect">
            <a:avLst/>
          </a:prstGeom>
          <a:noFill/>
          <a:ln w="9525">
            <a:noFill/>
            <a:miter lim="800000"/>
            <a:headEnd/>
            <a:tailEnd/>
          </a:ln>
        </p:spPr>
        <p:txBody>
          <a:bodyPr lIns="90000" tIns="46800" rIns="90000" bIns="46800">
            <a:spAutoFit/>
          </a:bodyPr>
          <a:lstStyle/>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200">
                <a:solidFill>
                  <a:srgbClr val="FFFFFF"/>
                </a:solidFill>
                <a:latin typeface="Verdana" pitchFamily="34" charset="0"/>
              </a:rPr>
              <a:t>Più precocemente avviene il riconoscimento e tanto più tempestivo è il trattamento, migliori sono i risultati a lungo termine</a:t>
            </a:r>
          </a:p>
          <a:p>
            <a:pPr marL="466725" indent="-466725">
              <a:lnSpc>
                <a:spcPts val="2500"/>
              </a:lnSpc>
              <a:spcBef>
                <a:spcPts val="500"/>
              </a:spcBef>
              <a:buClr>
                <a:srgbClr val="FFFF00"/>
              </a:buClr>
              <a:buSzPct val="80000"/>
              <a:buFont typeface="Wingdings" pitchFamily="2" charset="2"/>
              <a:buNone/>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endParaRPr lang="it-IT" sz="2200">
              <a:solidFill>
                <a:srgbClr val="FFFFFF"/>
              </a:solidFill>
              <a:latin typeface="Verdana" pitchFamily="34" charset="0"/>
            </a:endParaRP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200">
                <a:solidFill>
                  <a:srgbClr val="FFFFFF"/>
                </a:solidFill>
                <a:latin typeface="Verdana" pitchFamily="34" charset="0"/>
              </a:rPr>
              <a:t>Un intervento precoce consente di ridurre il rischio di recidive e di cronicità</a:t>
            </a:r>
            <a:endParaRPr lang="it-IT" sz="2000">
              <a:solidFill>
                <a:srgbClr val="FFFFFF"/>
              </a:solidFill>
              <a:latin typeface="Verdana" pitchFamily="34" charset="0"/>
            </a:endParaRPr>
          </a:p>
          <a:p>
            <a:pPr marL="466725" indent="-466725">
              <a:lnSpc>
                <a:spcPts val="3500"/>
              </a:lnSpc>
              <a:spcBef>
                <a:spcPts val="500"/>
              </a:spcBef>
              <a:buClr>
                <a:srgbClr val="FFFF00"/>
              </a:buClr>
              <a:buSzPct val="80000"/>
              <a:buFont typeface="Wingdings" pitchFamily="2" charset="2"/>
              <a:buNone/>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endParaRPr lang="en-GB" sz="2200">
              <a:solidFill>
                <a:srgbClr val="FFFFFF"/>
              </a:solidFill>
              <a:latin typeface="Verdana" pitchFamily="34" charset="0"/>
            </a:endParaRPr>
          </a:p>
          <a:p>
            <a:pPr marL="466725" indent="-466725">
              <a:lnSpc>
                <a:spcPts val="3500"/>
              </a:lnSpc>
              <a:spcBef>
                <a:spcPts val="500"/>
              </a:spcBef>
              <a:buClr>
                <a:srgbClr val="FFFF00"/>
              </a:buClr>
              <a:buSzPct val="80000"/>
              <a:buFont typeface="Wingdings" pitchFamily="2" charset="2"/>
              <a:buNone/>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endParaRPr lang="en-GB" sz="2200">
              <a:solidFill>
                <a:srgbClr val="FFFFFF"/>
              </a:solidFill>
              <a:latin typeface="Verdana" pitchFamily="34" charset="0"/>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1412099">
                                            <p:txEl>
                                              <p:pRg st="0" end="0"/>
                                            </p:txEl>
                                          </p:spTgt>
                                        </p:tgtEl>
                                        <p:attrNameLst>
                                          <p:attrName>style.visibility</p:attrName>
                                        </p:attrNameLst>
                                      </p:cBhvr>
                                      <p:to>
                                        <p:strVal val="visible"/>
                                      </p:to>
                                    </p:set>
                                    <p:animEffect transition="in" filter="dissolve">
                                      <p:cBhvr>
                                        <p:cTn id="7" dur="500"/>
                                        <p:tgtEl>
                                          <p:spTgt spid="1412099">
                                            <p:txEl>
                                              <p:pRg st="0" end="0"/>
                                            </p:txEl>
                                          </p:spTgt>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1412099">
                                            <p:txEl>
                                              <p:pRg st="2" end="2"/>
                                            </p:txEl>
                                          </p:spTgt>
                                        </p:tgtEl>
                                        <p:attrNameLst>
                                          <p:attrName>style.visibility</p:attrName>
                                        </p:attrNameLst>
                                      </p:cBhvr>
                                      <p:to>
                                        <p:strVal val="visible"/>
                                      </p:to>
                                    </p:set>
                                    <p:animEffect transition="in" filter="dissolve">
                                      <p:cBhvr>
                                        <p:cTn id="11" dur="500"/>
                                        <p:tgtEl>
                                          <p:spTgt spid="141209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2099" grpId="0" build="p" autoUpdateAnimBg="0" advAuto="0"/>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2"/>
          <p:cNvSpPr>
            <a:spLocks noGrp="1" noChangeArrowheads="1"/>
          </p:cNvSpPr>
          <p:nvPr>
            <p:ph type="title"/>
          </p:nvPr>
        </p:nvSpPr>
        <p:spPr>
          <a:xfrm>
            <a:off x="381000" y="282575"/>
            <a:ext cx="8229600" cy="1187450"/>
          </a:xfrm>
        </p:spPr>
        <p:txBody>
          <a:bodyPr lIns="90000" tIns="46800" rIns="90000" bIns="46800"/>
          <a:lstStyle/>
          <a:p>
            <a:pPr defTabSz="449263">
              <a:lnSpc>
                <a:spcPct val="95000"/>
              </a:lnSpc>
              <a:buClr>
                <a:srgbClr val="FF9900"/>
              </a:buClr>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700" b="1" smtClean="0">
                <a:solidFill>
                  <a:srgbClr val="FF9900"/>
                </a:solidFill>
                <a:latin typeface="Times New Roman" pitchFamily="18" charset="0"/>
              </a:rPr>
              <a:t>Migliorare l’esito della schizofrenia</a:t>
            </a:r>
          </a:p>
        </p:txBody>
      </p:sp>
      <p:graphicFrame>
        <p:nvGraphicFramePr>
          <p:cNvPr id="2050" name="Object 2"/>
          <p:cNvGraphicFramePr>
            <a:graphicFrameLocks noChangeAspect="1"/>
          </p:cNvGraphicFramePr>
          <p:nvPr/>
        </p:nvGraphicFramePr>
        <p:xfrm>
          <a:off x="2819400" y="2362200"/>
          <a:ext cx="4876800" cy="2590800"/>
        </p:xfrm>
        <a:graphic>
          <a:graphicData uri="http://schemas.openxmlformats.org/presentationml/2006/ole">
            <p:oleObj spid="_x0000_s2050" name="Immagine bitmap" r:id="rId4" imgW="1952898" imgH="771429" progId="PBrush">
              <p:embed/>
            </p:oleObj>
          </a:graphicData>
        </a:graphic>
      </p:graphicFrame>
      <p:sp>
        <p:nvSpPr>
          <p:cNvPr id="2052" name="Rectangle 4"/>
          <p:cNvSpPr>
            <a:spLocks noChangeArrowheads="1"/>
          </p:cNvSpPr>
          <p:nvPr/>
        </p:nvSpPr>
        <p:spPr bwMode="auto">
          <a:xfrm>
            <a:off x="2895600" y="2819400"/>
            <a:ext cx="914400" cy="304800"/>
          </a:xfrm>
          <a:prstGeom prst="rect">
            <a:avLst/>
          </a:prstGeom>
          <a:noFill/>
          <a:ln w="9525">
            <a:noFill/>
            <a:miter lim="800000"/>
            <a:headEnd/>
            <a:tailEnd/>
          </a:ln>
        </p:spPr>
        <p:txBody>
          <a:bodyPr wrap="none" anchor="ctr"/>
          <a:lstStyle/>
          <a:p>
            <a:pPr algn="ctr"/>
            <a:r>
              <a:rPr lang="it-IT" sz="1200"/>
              <a:t>Premorboso</a:t>
            </a:r>
          </a:p>
        </p:txBody>
      </p:sp>
      <p:sp>
        <p:nvSpPr>
          <p:cNvPr id="2053" name="Rectangle 5"/>
          <p:cNvSpPr>
            <a:spLocks noChangeArrowheads="1"/>
          </p:cNvSpPr>
          <p:nvPr/>
        </p:nvSpPr>
        <p:spPr bwMode="auto">
          <a:xfrm>
            <a:off x="3810000" y="2819400"/>
            <a:ext cx="914400" cy="304800"/>
          </a:xfrm>
          <a:prstGeom prst="rect">
            <a:avLst/>
          </a:prstGeom>
          <a:noFill/>
          <a:ln w="9525">
            <a:noFill/>
            <a:miter lim="800000"/>
            <a:headEnd/>
            <a:tailEnd/>
          </a:ln>
        </p:spPr>
        <p:txBody>
          <a:bodyPr wrap="none" anchor="ctr"/>
          <a:lstStyle/>
          <a:p>
            <a:pPr algn="ctr"/>
            <a:r>
              <a:rPr lang="it-IT" sz="1200"/>
              <a:t>Prodromico</a:t>
            </a:r>
          </a:p>
        </p:txBody>
      </p:sp>
      <p:sp>
        <p:nvSpPr>
          <p:cNvPr id="2054" name="Rectangle 6"/>
          <p:cNvSpPr>
            <a:spLocks noChangeArrowheads="1"/>
          </p:cNvSpPr>
          <p:nvPr/>
        </p:nvSpPr>
        <p:spPr bwMode="auto">
          <a:xfrm>
            <a:off x="4800600" y="2895600"/>
            <a:ext cx="914400" cy="304800"/>
          </a:xfrm>
          <a:prstGeom prst="rect">
            <a:avLst/>
          </a:prstGeom>
          <a:noFill/>
          <a:ln w="9525">
            <a:noFill/>
            <a:miter lim="800000"/>
            <a:headEnd/>
            <a:tailEnd/>
          </a:ln>
        </p:spPr>
        <p:txBody>
          <a:bodyPr wrap="none" anchor="ctr"/>
          <a:lstStyle/>
          <a:p>
            <a:pPr algn="ctr"/>
            <a:r>
              <a:rPr lang="it-IT" sz="1200"/>
              <a:t>Inizio/</a:t>
            </a:r>
            <a:br>
              <a:rPr lang="it-IT" sz="1200"/>
            </a:br>
            <a:r>
              <a:rPr lang="it-IT" sz="1200"/>
              <a:t>deterioramento</a:t>
            </a:r>
          </a:p>
        </p:txBody>
      </p:sp>
      <p:sp>
        <p:nvSpPr>
          <p:cNvPr id="2055" name="Rectangle 7"/>
          <p:cNvSpPr>
            <a:spLocks noChangeArrowheads="1"/>
          </p:cNvSpPr>
          <p:nvPr/>
        </p:nvSpPr>
        <p:spPr bwMode="auto">
          <a:xfrm>
            <a:off x="6400800" y="2895600"/>
            <a:ext cx="990600" cy="304800"/>
          </a:xfrm>
          <a:prstGeom prst="rect">
            <a:avLst/>
          </a:prstGeom>
          <a:noFill/>
          <a:ln w="9525">
            <a:noFill/>
            <a:miter lim="800000"/>
            <a:headEnd/>
            <a:tailEnd/>
          </a:ln>
        </p:spPr>
        <p:txBody>
          <a:bodyPr wrap="none" anchor="ctr"/>
          <a:lstStyle/>
          <a:p>
            <a:pPr algn="ctr"/>
            <a:r>
              <a:rPr lang="it-IT" sz="1200"/>
              <a:t>Residuale/</a:t>
            </a:r>
            <a:br>
              <a:rPr lang="it-IT" sz="1200"/>
            </a:br>
            <a:r>
              <a:rPr lang="it-IT" sz="1200"/>
              <a:t>stabile</a:t>
            </a:r>
          </a:p>
        </p:txBody>
      </p:sp>
      <p:sp>
        <p:nvSpPr>
          <p:cNvPr id="2056" name="Rectangle 8"/>
          <p:cNvSpPr>
            <a:spLocks noChangeArrowheads="1"/>
          </p:cNvSpPr>
          <p:nvPr/>
        </p:nvSpPr>
        <p:spPr bwMode="auto">
          <a:xfrm>
            <a:off x="2895600" y="5257800"/>
            <a:ext cx="685800" cy="304800"/>
          </a:xfrm>
          <a:prstGeom prst="rect">
            <a:avLst/>
          </a:prstGeom>
          <a:noFill/>
          <a:ln w="9525">
            <a:noFill/>
            <a:miter lim="800000"/>
            <a:headEnd/>
            <a:tailEnd/>
          </a:ln>
        </p:spPr>
        <p:txBody>
          <a:bodyPr wrap="none" anchor="ctr"/>
          <a:lstStyle/>
          <a:p>
            <a:pPr algn="ctr"/>
            <a:r>
              <a:rPr lang="it-IT" sz="1800">
                <a:solidFill>
                  <a:schemeClr val="bg1"/>
                </a:solidFill>
              </a:rPr>
              <a:t>10</a:t>
            </a:r>
          </a:p>
        </p:txBody>
      </p:sp>
      <p:sp>
        <p:nvSpPr>
          <p:cNvPr id="2057" name="Rectangle 9"/>
          <p:cNvSpPr>
            <a:spLocks noChangeArrowheads="1"/>
          </p:cNvSpPr>
          <p:nvPr/>
        </p:nvSpPr>
        <p:spPr bwMode="auto">
          <a:xfrm>
            <a:off x="3886200" y="5257800"/>
            <a:ext cx="685800" cy="304800"/>
          </a:xfrm>
          <a:prstGeom prst="rect">
            <a:avLst/>
          </a:prstGeom>
          <a:noFill/>
          <a:ln w="9525">
            <a:noFill/>
            <a:miter lim="800000"/>
            <a:headEnd/>
            <a:tailEnd/>
          </a:ln>
        </p:spPr>
        <p:txBody>
          <a:bodyPr wrap="none" anchor="ctr"/>
          <a:lstStyle/>
          <a:p>
            <a:pPr algn="ctr"/>
            <a:r>
              <a:rPr lang="it-IT" sz="2000">
                <a:solidFill>
                  <a:schemeClr val="bg1"/>
                </a:solidFill>
              </a:rPr>
              <a:t> </a:t>
            </a:r>
            <a:r>
              <a:rPr lang="it-IT" sz="1800">
                <a:solidFill>
                  <a:schemeClr val="bg1"/>
                </a:solidFill>
              </a:rPr>
              <a:t> 20</a:t>
            </a:r>
          </a:p>
        </p:txBody>
      </p:sp>
      <p:sp>
        <p:nvSpPr>
          <p:cNvPr id="2058" name="Rectangle 10"/>
          <p:cNvSpPr>
            <a:spLocks noChangeArrowheads="1"/>
          </p:cNvSpPr>
          <p:nvPr/>
        </p:nvSpPr>
        <p:spPr bwMode="auto">
          <a:xfrm>
            <a:off x="5029200" y="5257800"/>
            <a:ext cx="685800" cy="304800"/>
          </a:xfrm>
          <a:prstGeom prst="rect">
            <a:avLst/>
          </a:prstGeom>
          <a:noFill/>
          <a:ln w="9525">
            <a:noFill/>
            <a:miter lim="800000"/>
            <a:headEnd/>
            <a:tailEnd/>
          </a:ln>
        </p:spPr>
        <p:txBody>
          <a:bodyPr wrap="none" anchor="ctr"/>
          <a:lstStyle/>
          <a:p>
            <a:pPr algn="ctr"/>
            <a:r>
              <a:rPr lang="it-IT" sz="2000">
                <a:solidFill>
                  <a:schemeClr val="bg1"/>
                </a:solidFill>
              </a:rPr>
              <a:t>    </a:t>
            </a:r>
            <a:r>
              <a:rPr lang="it-IT" sz="1800">
                <a:solidFill>
                  <a:schemeClr val="bg1"/>
                </a:solidFill>
              </a:rPr>
              <a:t>30</a:t>
            </a:r>
          </a:p>
        </p:txBody>
      </p:sp>
      <p:sp>
        <p:nvSpPr>
          <p:cNvPr id="2059" name="Rectangle 11"/>
          <p:cNvSpPr>
            <a:spLocks noChangeArrowheads="1"/>
          </p:cNvSpPr>
          <p:nvPr/>
        </p:nvSpPr>
        <p:spPr bwMode="auto">
          <a:xfrm>
            <a:off x="6172200" y="5257800"/>
            <a:ext cx="685800" cy="304800"/>
          </a:xfrm>
          <a:prstGeom prst="rect">
            <a:avLst/>
          </a:prstGeom>
          <a:noFill/>
          <a:ln w="9525">
            <a:noFill/>
            <a:miter lim="800000"/>
            <a:headEnd/>
            <a:tailEnd/>
          </a:ln>
        </p:spPr>
        <p:txBody>
          <a:bodyPr wrap="none" anchor="ctr"/>
          <a:lstStyle/>
          <a:p>
            <a:pPr algn="ctr"/>
            <a:r>
              <a:rPr lang="it-IT" sz="1800">
                <a:solidFill>
                  <a:schemeClr val="bg1"/>
                </a:solidFill>
              </a:rPr>
              <a:t>40</a:t>
            </a:r>
          </a:p>
        </p:txBody>
      </p:sp>
      <p:sp>
        <p:nvSpPr>
          <p:cNvPr id="2060" name="Rectangle 12"/>
          <p:cNvSpPr>
            <a:spLocks noChangeArrowheads="1"/>
          </p:cNvSpPr>
          <p:nvPr/>
        </p:nvSpPr>
        <p:spPr bwMode="auto">
          <a:xfrm>
            <a:off x="6934200" y="5257800"/>
            <a:ext cx="685800" cy="304800"/>
          </a:xfrm>
          <a:prstGeom prst="rect">
            <a:avLst/>
          </a:prstGeom>
          <a:noFill/>
          <a:ln w="9525">
            <a:noFill/>
            <a:miter lim="800000"/>
            <a:headEnd/>
            <a:tailEnd/>
          </a:ln>
        </p:spPr>
        <p:txBody>
          <a:bodyPr wrap="none" anchor="ctr"/>
          <a:lstStyle/>
          <a:p>
            <a:pPr algn="ctr"/>
            <a:r>
              <a:rPr lang="it-IT" sz="2000">
                <a:solidFill>
                  <a:schemeClr val="bg1"/>
                </a:solidFill>
              </a:rPr>
              <a:t> </a:t>
            </a:r>
            <a:r>
              <a:rPr lang="it-IT" sz="1800">
                <a:solidFill>
                  <a:schemeClr val="bg1"/>
                </a:solidFill>
              </a:rPr>
              <a:t> 50</a:t>
            </a:r>
          </a:p>
        </p:txBody>
      </p:sp>
      <p:sp>
        <p:nvSpPr>
          <p:cNvPr id="2061" name="Rectangle 13"/>
          <p:cNvSpPr>
            <a:spLocks noChangeArrowheads="1"/>
          </p:cNvSpPr>
          <p:nvPr/>
        </p:nvSpPr>
        <p:spPr bwMode="auto">
          <a:xfrm>
            <a:off x="1143000" y="3352800"/>
            <a:ext cx="1600200" cy="1600200"/>
          </a:xfrm>
          <a:prstGeom prst="rect">
            <a:avLst/>
          </a:prstGeom>
          <a:noFill/>
          <a:ln w="9525">
            <a:noFill/>
            <a:miter lim="800000"/>
            <a:headEnd/>
            <a:tailEnd/>
          </a:ln>
        </p:spPr>
        <p:txBody>
          <a:bodyPr wrap="none" anchor="ctr"/>
          <a:lstStyle/>
          <a:p>
            <a:pPr>
              <a:lnSpc>
                <a:spcPct val="110000"/>
              </a:lnSpc>
            </a:pPr>
            <a:r>
              <a:rPr lang="it-IT" sz="1300">
                <a:solidFill>
                  <a:schemeClr val="bg1"/>
                </a:solidFill>
              </a:rPr>
              <a:t>Sani</a:t>
            </a:r>
          </a:p>
          <a:p>
            <a:pPr>
              <a:lnSpc>
                <a:spcPct val="120000"/>
              </a:lnSpc>
            </a:pPr>
            <a:endParaRPr lang="it-IT" sz="1300">
              <a:solidFill>
                <a:schemeClr val="bg1"/>
              </a:solidFill>
            </a:endParaRPr>
          </a:p>
          <a:p>
            <a:pPr>
              <a:lnSpc>
                <a:spcPct val="110000"/>
              </a:lnSpc>
            </a:pPr>
            <a:endParaRPr lang="it-IT" sz="1300">
              <a:solidFill>
                <a:schemeClr val="bg1"/>
              </a:solidFill>
            </a:endParaRPr>
          </a:p>
          <a:p>
            <a:pPr>
              <a:lnSpc>
                <a:spcPct val="110000"/>
              </a:lnSpc>
            </a:pPr>
            <a:r>
              <a:rPr lang="it-IT" sz="1300">
                <a:solidFill>
                  <a:schemeClr val="bg1"/>
                </a:solidFill>
              </a:rPr>
              <a:t>Peggioramento</a:t>
            </a:r>
            <a:br>
              <a:rPr lang="it-IT" sz="1300">
                <a:solidFill>
                  <a:schemeClr val="bg1"/>
                </a:solidFill>
              </a:rPr>
            </a:br>
            <a:r>
              <a:rPr lang="it-IT" sz="1300">
                <a:solidFill>
                  <a:schemeClr val="bg1"/>
                </a:solidFill>
              </a:rPr>
              <a:t>della gravità</a:t>
            </a:r>
            <a:br>
              <a:rPr lang="it-IT" sz="1300">
                <a:solidFill>
                  <a:schemeClr val="bg1"/>
                </a:solidFill>
              </a:rPr>
            </a:br>
            <a:r>
              <a:rPr lang="it-IT" sz="1300">
                <a:solidFill>
                  <a:schemeClr val="bg1"/>
                </a:solidFill>
              </a:rPr>
              <a:t>di segni e sintomi</a:t>
            </a:r>
          </a:p>
          <a:p>
            <a:pPr>
              <a:lnSpc>
                <a:spcPct val="130000"/>
              </a:lnSpc>
            </a:pPr>
            <a:endParaRPr lang="it-IT" sz="1300">
              <a:solidFill>
                <a:schemeClr val="bg1"/>
              </a:solidFill>
            </a:endParaRPr>
          </a:p>
        </p:txBody>
      </p:sp>
      <p:sp>
        <p:nvSpPr>
          <p:cNvPr id="2062" name="Rectangle 14"/>
          <p:cNvSpPr>
            <a:spLocks noChangeArrowheads="1"/>
          </p:cNvSpPr>
          <p:nvPr/>
        </p:nvSpPr>
        <p:spPr bwMode="auto">
          <a:xfrm>
            <a:off x="5029200" y="5715000"/>
            <a:ext cx="685800" cy="304800"/>
          </a:xfrm>
          <a:prstGeom prst="rect">
            <a:avLst/>
          </a:prstGeom>
          <a:noFill/>
          <a:ln w="9525">
            <a:noFill/>
            <a:miter lim="800000"/>
            <a:headEnd/>
            <a:tailEnd/>
          </a:ln>
        </p:spPr>
        <p:txBody>
          <a:bodyPr wrap="none" anchor="ctr"/>
          <a:lstStyle/>
          <a:p>
            <a:pPr algn="ctr"/>
            <a:r>
              <a:rPr lang="it-IT" sz="1800">
                <a:solidFill>
                  <a:schemeClr val="bg1"/>
                </a:solidFill>
              </a:rPr>
              <a:t>Anni</a:t>
            </a:r>
          </a:p>
        </p:txBody>
      </p:sp>
      <p:sp>
        <p:nvSpPr>
          <p:cNvPr id="2063" name="Rectangle 15"/>
          <p:cNvSpPr>
            <a:spLocks noChangeArrowheads="1"/>
          </p:cNvSpPr>
          <p:nvPr/>
        </p:nvSpPr>
        <p:spPr bwMode="auto">
          <a:xfrm>
            <a:off x="3200400" y="5029200"/>
            <a:ext cx="914400" cy="228600"/>
          </a:xfrm>
          <a:prstGeom prst="rect">
            <a:avLst/>
          </a:prstGeom>
          <a:noFill/>
          <a:ln w="9525">
            <a:noFill/>
            <a:miter lim="800000"/>
            <a:headEnd/>
            <a:tailEnd/>
          </a:ln>
        </p:spPr>
        <p:txBody>
          <a:bodyPr wrap="none" anchor="ctr"/>
          <a:lstStyle/>
          <a:p>
            <a:pPr algn="ctr"/>
            <a:r>
              <a:rPr lang="it-IT" sz="2000">
                <a:solidFill>
                  <a:schemeClr val="bg1"/>
                </a:solidFill>
              </a:rPr>
              <a:t>    </a:t>
            </a:r>
            <a:r>
              <a:rPr lang="it-IT" sz="1400">
                <a:solidFill>
                  <a:srgbClr val="FFFF00"/>
                </a:solidFill>
              </a:rPr>
              <a:t>Pubertà</a:t>
            </a:r>
          </a:p>
        </p:txBody>
      </p:sp>
      <p:sp>
        <p:nvSpPr>
          <p:cNvPr id="2064" name="Rectangle 16"/>
          <p:cNvSpPr>
            <a:spLocks noChangeArrowheads="1"/>
          </p:cNvSpPr>
          <p:nvPr/>
        </p:nvSpPr>
        <p:spPr bwMode="auto">
          <a:xfrm>
            <a:off x="1066800" y="4953000"/>
            <a:ext cx="1371600" cy="304800"/>
          </a:xfrm>
          <a:prstGeom prst="rect">
            <a:avLst/>
          </a:prstGeom>
          <a:noFill/>
          <a:ln w="9525">
            <a:noFill/>
            <a:miter lim="800000"/>
            <a:headEnd/>
            <a:tailEnd/>
          </a:ln>
        </p:spPr>
        <p:txBody>
          <a:bodyPr wrap="none" anchor="ctr"/>
          <a:lstStyle/>
          <a:p>
            <a:pPr algn="ctr"/>
            <a:r>
              <a:rPr lang="it-IT" sz="2000">
                <a:solidFill>
                  <a:schemeClr val="bg1"/>
                </a:solidFill>
              </a:rPr>
              <a:t>           </a:t>
            </a:r>
            <a:r>
              <a:rPr lang="it-IT" sz="1800">
                <a:solidFill>
                  <a:schemeClr val="bg1"/>
                </a:solidFill>
              </a:rPr>
              <a:t> </a:t>
            </a:r>
            <a:r>
              <a:rPr lang="it-IT" sz="1400">
                <a:solidFill>
                  <a:srgbClr val="FFFF00"/>
                </a:solidFill>
              </a:rPr>
              <a:t>Gravidanza/nascita</a:t>
            </a:r>
          </a:p>
        </p:txBody>
      </p:sp>
      <p:sp>
        <p:nvSpPr>
          <p:cNvPr id="2065" name="Rectangle 17"/>
          <p:cNvSpPr>
            <a:spLocks noChangeArrowheads="1"/>
          </p:cNvSpPr>
          <p:nvPr/>
        </p:nvSpPr>
        <p:spPr bwMode="auto">
          <a:xfrm>
            <a:off x="4800600" y="1828800"/>
            <a:ext cx="685800" cy="304800"/>
          </a:xfrm>
          <a:prstGeom prst="rect">
            <a:avLst/>
          </a:prstGeom>
          <a:noFill/>
          <a:ln w="9525">
            <a:noFill/>
            <a:miter lim="800000"/>
            <a:headEnd/>
            <a:tailEnd/>
          </a:ln>
        </p:spPr>
        <p:txBody>
          <a:bodyPr wrap="none" anchor="ctr"/>
          <a:lstStyle/>
          <a:p>
            <a:pPr algn="ctr"/>
            <a:r>
              <a:rPr lang="it-IT" sz="2000">
                <a:solidFill>
                  <a:schemeClr val="bg1"/>
                </a:solidFill>
              </a:rPr>
              <a:t> </a:t>
            </a:r>
            <a:r>
              <a:rPr lang="it-IT" sz="1800">
                <a:solidFill>
                  <a:schemeClr val="bg1"/>
                </a:solidFill>
              </a:rPr>
              <a:t> Stadi della malattia</a:t>
            </a:r>
          </a:p>
        </p:txBody>
      </p:sp>
      <p:sp>
        <p:nvSpPr>
          <p:cNvPr id="2066" name="Rectangle 18"/>
          <p:cNvSpPr>
            <a:spLocks noChangeArrowheads="1"/>
          </p:cNvSpPr>
          <p:nvPr/>
        </p:nvSpPr>
        <p:spPr bwMode="auto">
          <a:xfrm>
            <a:off x="990600" y="1600200"/>
            <a:ext cx="7239000" cy="4648200"/>
          </a:xfrm>
          <a:prstGeom prst="rect">
            <a:avLst/>
          </a:prstGeom>
          <a:noFill/>
          <a:ln w="50800">
            <a:solidFill>
              <a:srgbClr val="FF3300"/>
            </a:solidFill>
            <a:miter lim="800000"/>
            <a:headEnd/>
            <a:tailEnd/>
          </a:ln>
        </p:spPr>
        <p:txBody>
          <a:bodyPr wrap="none" anchor="ctr"/>
          <a:lstStyle/>
          <a:p>
            <a:endParaRPr lang="it-IT"/>
          </a:p>
        </p:txBody>
      </p:sp>
      <p:sp>
        <p:nvSpPr>
          <p:cNvPr id="2067" name="AutoShape 19"/>
          <p:cNvSpPr>
            <a:spLocks noChangeArrowheads="1"/>
          </p:cNvSpPr>
          <p:nvPr/>
        </p:nvSpPr>
        <p:spPr bwMode="auto">
          <a:xfrm>
            <a:off x="1371600" y="3657600"/>
            <a:ext cx="76200" cy="152400"/>
          </a:xfrm>
          <a:prstGeom prst="upArrow">
            <a:avLst>
              <a:gd name="adj1" fmla="val 50000"/>
              <a:gd name="adj2" fmla="val 50000"/>
            </a:avLst>
          </a:prstGeom>
          <a:solidFill>
            <a:schemeClr val="bg1"/>
          </a:solidFill>
          <a:ln w="12700">
            <a:solidFill>
              <a:schemeClr val="bg1"/>
            </a:solidFill>
            <a:miter lim="800000"/>
            <a:headEnd/>
            <a:tailEnd/>
          </a:ln>
        </p:spPr>
        <p:txBody>
          <a:bodyPr wrap="none" anchor="ctr"/>
          <a:lstStyle/>
          <a:p>
            <a:endParaRPr lang="it-IT"/>
          </a:p>
        </p:txBody>
      </p:sp>
      <p:sp>
        <p:nvSpPr>
          <p:cNvPr id="2068" name="AutoShape 20"/>
          <p:cNvSpPr>
            <a:spLocks noChangeArrowheads="1"/>
          </p:cNvSpPr>
          <p:nvPr/>
        </p:nvSpPr>
        <p:spPr bwMode="auto">
          <a:xfrm rot="10800000">
            <a:off x="1371600" y="3886200"/>
            <a:ext cx="76200" cy="152400"/>
          </a:xfrm>
          <a:prstGeom prst="upArrow">
            <a:avLst>
              <a:gd name="adj1" fmla="val 50000"/>
              <a:gd name="adj2" fmla="val 50000"/>
            </a:avLst>
          </a:prstGeom>
          <a:solidFill>
            <a:schemeClr val="bg1"/>
          </a:solidFill>
          <a:ln w="12700">
            <a:solidFill>
              <a:schemeClr val="bg1"/>
            </a:solidFill>
            <a:miter lim="800000"/>
            <a:headEnd/>
            <a:tailEnd/>
          </a:ln>
        </p:spPr>
        <p:txBody>
          <a:bodyPr wrap="none" anchor="ctr"/>
          <a:lstStyle/>
          <a:p>
            <a:endParaRPr lang="it-IT"/>
          </a:p>
        </p:txBody>
      </p:sp>
      <p:sp>
        <p:nvSpPr>
          <p:cNvPr id="2069" name="Rectangle 21"/>
          <p:cNvSpPr>
            <a:spLocks noChangeArrowheads="1"/>
          </p:cNvSpPr>
          <p:nvPr/>
        </p:nvSpPr>
        <p:spPr bwMode="auto">
          <a:xfrm>
            <a:off x="3048000" y="4876800"/>
            <a:ext cx="304800" cy="381000"/>
          </a:xfrm>
          <a:prstGeom prst="rect">
            <a:avLst/>
          </a:prstGeom>
          <a:noFill/>
          <a:ln w="9525">
            <a:noFill/>
            <a:miter lim="800000"/>
            <a:headEnd/>
            <a:tailEnd/>
          </a:ln>
        </p:spPr>
        <p:txBody>
          <a:bodyPr wrap="none" anchor="ctr"/>
          <a:lstStyle/>
          <a:p>
            <a:pPr algn="ctr"/>
            <a:r>
              <a:rPr lang="it-IT" sz="1200" b="1">
                <a:solidFill>
                  <a:srgbClr val="FFFF00"/>
                </a:solidFill>
              </a:rPr>
              <a:t>I</a:t>
            </a:r>
          </a:p>
        </p:txBody>
      </p:sp>
      <p:sp>
        <p:nvSpPr>
          <p:cNvPr id="2070" name="Rectangle 22"/>
          <p:cNvSpPr>
            <a:spLocks noChangeArrowheads="1"/>
          </p:cNvSpPr>
          <p:nvPr/>
        </p:nvSpPr>
        <p:spPr bwMode="auto">
          <a:xfrm>
            <a:off x="4191000" y="4876800"/>
            <a:ext cx="304800" cy="381000"/>
          </a:xfrm>
          <a:prstGeom prst="rect">
            <a:avLst/>
          </a:prstGeom>
          <a:noFill/>
          <a:ln w="9525">
            <a:noFill/>
            <a:miter lim="800000"/>
            <a:headEnd/>
            <a:tailEnd/>
          </a:ln>
        </p:spPr>
        <p:txBody>
          <a:bodyPr wrap="none" anchor="ctr"/>
          <a:lstStyle/>
          <a:p>
            <a:pPr algn="ctr"/>
            <a:r>
              <a:rPr lang="it-IT" sz="1200" b="1">
                <a:solidFill>
                  <a:srgbClr val="FFFF00"/>
                </a:solidFill>
              </a:rPr>
              <a:t>I</a:t>
            </a:r>
          </a:p>
        </p:txBody>
      </p:sp>
      <p:sp>
        <p:nvSpPr>
          <p:cNvPr id="2071" name="Rectangle 23"/>
          <p:cNvSpPr>
            <a:spLocks noChangeArrowheads="1"/>
          </p:cNvSpPr>
          <p:nvPr/>
        </p:nvSpPr>
        <p:spPr bwMode="auto">
          <a:xfrm>
            <a:off x="6400800" y="4876800"/>
            <a:ext cx="304800" cy="381000"/>
          </a:xfrm>
          <a:prstGeom prst="rect">
            <a:avLst/>
          </a:prstGeom>
          <a:noFill/>
          <a:ln w="9525">
            <a:noFill/>
            <a:miter lim="800000"/>
            <a:headEnd/>
            <a:tailEnd/>
          </a:ln>
        </p:spPr>
        <p:txBody>
          <a:bodyPr wrap="none" anchor="ctr"/>
          <a:lstStyle/>
          <a:p>
            <a:pPr algn="ctr"/>
            <a:r>
              <a:rPr lang="it-IT" sz="1200" b="1">
                <a:solidFill>
                  <a:srgbClr val="FFFF00"/>
                </a:solidFill>
              </a:rPr>
              <a:t>I</a:t>
            </a:r>
          </a:p>
        </p:txBody>
      </p:sp>
      <p:sp>
        <p:nvSpPr>
          <p:cNvPr id="2072" name="Rectangle 24"/>
          <p:cNvSpPr>
            <a:spLocks noChangeArrowheads="1"/>
          </p:cNvSpPr>
          <p:nvPr/>
        </p:nvSpPr>
        <p:spPr bwMode="auto">
          <a:xfrm>
            <a:off x="5410200" y="4876800"/>
            <a:ext cx="304800" cy="381000"/>
          </a:xfrm>
          <a:prstGeom prst="rect">
            <a:avLst/>
          </a:prstGeom>
          <a:noFill/>
          <a:ln w="9525">
            <a:noFill/>
            <a:miter lim="800000"/>
            <a:headEnd/>
            <a:tailEnd/>
          </a:ln>
        </p:spPr>
        <p:txBody>
          <a:bodyPr wrap="none" anchor="ctr"/>
          <a:lstStyle/>
          <a:p>
            <a:pPr algn="ctr"/>
            <a:r>
              <a:rPr lang="it-IT" sz="1200" b="1">
                <a:solidFill>
                  <a:srgbClr val="FFFF00"/>
                </a:solidFill>
              </a:rPr>
              <a:t>I</a:t>
            </a:r>
          </a:p>
        </p:txBody>
      </p:sp>
      <p:sp>
        <p:nvSpPr>
          <p:cNvPr id="2073" name="Rectangle 25"/>
          <p:cNvSpPr>
            <a:spLocks noChangeArrowheads="1"/>
          </p:cNvSpPr>
          <p:nvPr/>
        </p:nvSpPr>
        <p:spPr bwMode="auto">
          <a:xfrm>
            <a:off x="7239000" y="4876800"/>
            <a:ext cx="304800" cy="381000"/>
          </a:xfrm>
          <a:prstGeom prst="rect">
            <a:avLst/>
          </a:prstGeom>
          <a:noFill/>
          <a:ln w="9525">
            <a:noFill/>
            <a:miter lim="800000"/>
            <a:headEnd/>
            <a:tailEnd/>
          </a:ln>
        </p:spPr>
        <p:txBody>
          <a:bodyPr wrap="none" anchor="ctr"/>
          <a:lstStyle/>
          <a:p>
            <a:pPr algn="ctr"/>
            <a:r>
              <a:rPr lang="it-IT" sz="1200" b="1">
                <a:solidFill>
                  <a:srgbClr val="FFFF00"/>
                </a:solidFill>
              </a:rPr>
              <a:t>I</a:t>
            </a:r>
          </a:p>
        </p:txBody>
      </p:sp>
    </p:spTree>
  </p:cSld>
  <p:clrMapOvr>
    <a:masterClrMapping/>
  </p:clrMapOvr>
  <p:transition spd="med">
    <p:split/>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3393" name="Rectangle 2"/>
          <p:cNvSpPr>
            <a:spLocks noGrp="1" noChangeArrowheads="1"/>
          </p:cNvSpPr>
          <p:nvPr>
            <p:ph type="title"/>
          </p:nvPr>
        </p:nvSpPr>
        <p:spPr>
          <a:xfrm>
            <a:off x="5364163" y="1052513"/>
            <a:ext cx="3419475" cy="4586287"/>
          </a:xfrm>
        </p:spPr>
        <p:txBody>
          <a:bodyPr lIns="90000" tIns="46800" rIns="90000" bIns="46800"/>
          <a:lstStyle/>
          <a:p>
            <a:pPr algn="l" defTabSz="449263">
              <a:buClr>
                <a:srgbClr val="FF9900"/>
              </a:buClr>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4000" b="1" smtClean="0">
                <a:solidFill>
                  <a:srgbClr val="FF9900"/>
                </a:solidFill>
                <a:latin typeface="Times New Roman" pitchFamily="18" charset="0"/>
              </a:rPr>
              <a:t>Di fronte al disagio emotivo giovanile</a:t>
            </a:r>
          </a:p>
        </p:txBody>
      </p:sp>
      <p:pic>
        <p:nvPicPr>
          <p:cNvPr id="443394" name="Picture 3" descr="adolescente - e genitori in un altra immagine"/>
          <p:cNvPicPr>
            <a:picLocks noChangeAspect="1" noChangeArrowheads="1"/>
          </p:cNvPicPr>
          <p:nvPr/>
        </p:nvPicPr>
        <p:blipFill>
          <a:blip r:embed="rId3" cstate="print"/>
          <a:srcRect/>
          <a:stretch>
            <a:fillRect/>
          </a:stretch>
        </p:blipFill>
        <p:spPr bwMode="auto">
          <a:xfrm>
            <a:off x="1331913" y="1268413"/>
            <a:ext cx="3276600" cy="4103687"/>
          </a:xfrm>
          <a:prstGeom prst="rect">
            <a:avLst/>
          </a:prstGeom>
          <a:noFill/>
          <a:ln w="57150">
            <a:solidFill>
              <a:srgbClr val="CC9900"/>
            </a:solidFill>
            <a:miter lim="800000"/>
            <a:headEnd/>
            <a:tailEnd/>
          </a:ln>
        </p:spPr>
      </p:pic>
    </p:spTree>
  </p:cSld>
  <p:clrMapOvr>
    <a:masterClrMapping/>
  </p:clrMapOvr>
  <p:transition spd="med">
    <p:split/>
  </p:transition>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19938" name="Picture 2" descr="cover di Time May,10 2004"/>
          <p:cNvPicPr>
            <a:picLocks noChangeAspect="1" noChangeArrowheads="1"/>
          </p:cNvPicPr>
          <p:nvPr/>
        </p:nvPicPr>
        <p:blipFill>
          <a:blip r:embed="rId3" cstate="print"/>
          <a:srcRect/>
          <a:stretch>
            <a:fillRect/>
          </a:stretch>
        </p:blipFill>
        <p:spPr bwMode="auto">
          <a:xfrm>
            <a:off x="381000" y="381000"/>
            <a:ext cx="4572000" cy="6022975"/>
          </a:xfrm>
          <a:prstGeom prst="rect">
            <a:avLst/>
          </a:prstGeom>
          <a:noFill/>
          <a:ln w="9525">
            <a:noFill/>
            <a:miter lim="800000"/>
            <a:headEnd/>
            <a:tailEnd/>
          </a:ln>
        </p:spPr>
      </p:pic>
      <p:sp>
        <p:nvSpPr>
          <p:cNvPr id="1319939" name="Text Box 3"/>
          <p:cNvSpPr txBox="1">
            <a:spLocks noChangeArrowheads="1"/>
          </p:cNvSpPr>
          <p:nvPr/>
        </p:nvSpPr>
        <p:spPr bwMode="auto">
          <a:xfrm>
            <a:off x="4953000" y="228600"/>
            <a:ext cx="4038600" cy="6772275"/>
          </a:xfrm>
          <a:prstGeom prst="rect">
            <a:avLst/>
          </a:prstGeom>
          <a:noFill/>
          <a:ln w="9525">
            <a:noFill/>
            <a:miter lim="800000"/>
            <a:headEnd/>
            <a:tailEnd/>
          </a:ln>
        </p:spPr>
        <p:txBody>
          <a:bodyPr lIns="90000" tIns="46800" rIns="90000" bIns="46800">
            <a:spAutoFit/>
          </a:bodyPr>
          <a:lstStyle/>
          <a:p>
            <a:pPr marL="466725" indent="-466725">
              <a:lnSpc>
                <a:spcPts val="3500"/>
              </a:lnSpc>
              <a:spcBef>
                <a:spcPts val="500"/>
              </a:spcBef>
              <a:buClr>
                <a:srgbClr val="FFFF00"/>
              </a:buClr>
              <a:buSzPct val="80000"/>
              <a:buFont typeface="Wingdings" pitchFamily="2" charset="2"/>
              <a:buNone/>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200">
                <a:solidFill>
                  <a:srgbClr val="FFFFFF"/>
                </a:solidFill>
                <a:latin typeface="Verdana" pitchFamily="34" charset="0"/>
              </a:rPr>
              <a:t>     </a:t>
            </a:r>
            <a:r>
              <a:rPr lang="it-IT" sz="1900">
                <a:solidFill>
                  <a:schemeClr val="bg1"/>
                </a:solidFill>
                <a:latin typeface="Verdana" pitchFamily="34" charset="0"/>
              </a:rPr>
              <a:t>Time </a:t>
            </a:r>
            <a:r>
              <a:rPr lang="it-IT" sz="1800">
                <a:solidFill>
                  <a:schemeClr val="bg1"/>
                </a:solidFill>
                <a:cs typeface="Arial" charset="0"/>
              </a:rPr>
              <a:t>(10 Maggio 2004)</a:t>
            </a:r>
            <a:endParaRPr lang="it-IT" sz="2200">
              <a:solidFill>
                <a:schemeClr val="bg1"/>
              </a:solidFill>
              <a:latin typeface="Verdana" pitchFamily="34" charset="0"/>
            </a:endParaRPr>
          </a:p>
          <a:p>
            <a:pPr marL="466725" indent="-466725">
              <a:lnSpc>
                <a:spcPts val="3500"/>
              </a:lnSpc>
              <a:spcBef>
                <a:spcPts val="500"/>
              </a:spcBef>
              <a:buClr>
                <a:srgbClr val="FFFF00"/>
              </a:buClr>
              <a:buSzPct val="80000"/>
              <a:buFont typeface="Wingdings" pitchFamily="2" charset="2"/>
              <a:buNone/>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chemeClr val="bg1"/>
                </a:solidFill>
                <a:latin typeface="Verdana" pitchFamily="34" charset="0"/>
              </a:rPr>
              <a:t>     </a:t>
            </a:r>
            <a:r>
              <a:rPr lang="it-IT" sz="1900">
                <a:solidFill>
                  <a:schemeClr val="bg1"/>
                </a:solidFill>
                <a:latin typeface="Verdana" pitchFamily="34" charset="0"/>
              </a:rPr>
              <a:t>ha dedicato una copertina ai “segreti del cervello nei teenager” </a:t>
            </a:r>
          </a:p>
          <a:p>
            <a:pPr marL="466725" indent="-466725">
              <a:lnSpc>
                <a:spcPts val="1600"/>
              </a:lnSpc>
              <a:spcBef>
                <a:spcPts val="500"/>
              </a:spcBef>
              <a:buClr>
                <a:srgbClr val="FFFF00"/>
              </a:buClr>
              <a:buSzPct val="80000"/>
              <a:buFont typeface="Wingdings" pitchFamily="2" charset="2"/>
              <a:buNone/>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endParaRPr lang="it-IT" sz="1900">
              <a:solidFill>
                <a:schemeClr val="bg1"/>
              </a:solidFill>
              <a:latin typeface="Verdana" pitchFamily="34" charset="0"/>
            </a:endParaRPr>
          </a:p>
          <a:p>
            <a:pPr marL="466725" indent="-466725">
              <a:lnSpc>
                <a:spcPts val="3500"/>
              </a:lnSpc>
              <a:spcBef>
                <a:spcPts val="500"/>
              </a:spcBef>
              <a:buClr>
                <a:srgbClr val="FFFF00"/>
              </a:buClr>
              <a:buSzPct val="80000"/>
              <a:buFont typeface="Wingdings" pitchFamily="2" charset="2"/>
              <a:buNone/>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100">
                <a:solidFill>
                  <a:srgbClr val="FFFFFF"/>
                </a:solidFill>
                <a:latin typeface="Verdana" pitchFamily="34" charset="0"/>
              </a:rPr>
              <a:t>    </a:t>
            </a:r>
            <a:r>
              <a:rPr lang="it-IT" sz="1900">
                <a:solidFill>
                  <a:srgbClr val="FFFFFF"/>
                </a:solidFill>
                <a:latin typeface="Verdana" pitchFamily="34" charset="0"/>
              </a:rPr>
              <a:t>“Un flusso di ormoni, certo. Ma anche una moltitudine di cambiamenti strutturali nel cervello. Sono questi in grado di spiegare i comportamenti che rendono i teenager così vitali ma anche così esasperanti?”</a:t>
            </a:r>
          </a:p>
          <a:p>
            <a:pPr marL="466725" indent="-466725">
              <a:lnSpc>
                <a:spcPts val="3500"/>
              </a:lnSpc>
              <a:spcBef>
                <a:spcPts val="500"/>
              </a:spcBef>
              <a:buClr>
                <a:srgbClr val="FFFF00"/>
              </a:buClr>
              <a:buSzPct val="80000"/>
              <a:buFont typeface="Wingdings" pitchFamily="2" charset="2"/>
              <a:buNone/>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endParaRPr lang="it-IT" sz="1900">
              <a:solidFill>
                <a:srgbClr val="FFFFFF"/>
              </a:solidFill>
              <a:latin typeface="Verdana" pitchFamily="34" charset="0"/>
            </a:endParaRP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1319938"/>
                                        </p:tgtEl>
                                        <p:attrNameLst>
                                          <p:attrName>style.visibility</p:attrName>
                                        </p:attrNameLst>
                                      </p:cBhvr>
                                      <p:to>
                                        <p:strVal val="visible"/>
                                      </p:to>
                                    </p:set>
                                    <p:animEffect transition="in" filter="strips(downLeft)">
                                      <p:cBhvr>
                                        <p:cTn id="7" dur="500"/>
                                        <p:tgtEl>
                                          <p:spTgt spid="1319938"/>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1319939">
                                            <p:txEl>
                                              <p:pRg st="0" end="0"/>
                                            </p:txEl>
                                          </p:spTgt>
                                        </p:tgtEl>
                                        <p:attrNameLst>
                                          <p:attrName>style.visibility</p:attrName>
                                        </p:attrNameLst>
                                      </p:cBhvr>
                                      <p:to>
                                        <p:strVal val="visible"/>
                                      </p:to>
                                    </p:set>
                                    <p:animEffect transition="in" filter="dissolve">
                                      <p:cBhvr>
                                        <p:cTn id="11" dur="500"/>
                                        <p:tgtEl>
                                          <p:spTgt spid="1319939">
                                            <p:txEl>
                                              <p:pRg st="0" end="0"/>
                                            </p:txEl>
                                          </p:spTgt>
                                        </p:tgtEl>
                                      </p:cBhvr>
                                    </p:animEffect>
                                  </p:childTnLst>
                                </p:cTn>
                              </p:par>
                            </p:childTnLst>
                          </p:cTn>
                        </p:par>
                        <p:par>
                          <p:cTn id="12" fill="hold">
                            <p:stCondLst>
                              <p:cond delay="1000"/>
                            </p:stCondLst>
                            <p:childTnLst>
                              <p:par>
                                <p:cTn id="13" presetID="9" presetClass="entr" presetSubtype="0" fill="hold" grpId="0" nodeType="afterEffect">
                                  <p:stCondLst>
                                    <p:cond delay="0"/>
                                  </p:stCondLst>
                                  <p:childTnLst>
                                    <p:set>
                                      <p:cBhvr>
                                        <p:cTn id="14" dur="1" fill="hold">
                                          <p:stCondLst>
                                            <p:cond delay="0"/>
                                          </p:stCondLst>
                                        </p:cTn>
                                        <p:tgtEl>
                                          <p:spTgt spid="1319939">
                                            <p:txEl>
                                              <p:pRg st="1" end="1"/>
                                            </p:txEl>
                                          </p:spTgt>
                                        </p:tgtEl>
                                        <p:attrNameLst>
                                          <p:attrName>style.visibility</p:attrName>
                                        </p:attrNameLst>
                                      </p:cBhvr>
                                      <p:to>
                                        <p:strVal val="visible"/>
                                      </p:to>
                                    </p:set>
                                    <p:animEffect transition="in" filter="dissolve">
                                      <p:cBhvr>
                                        <p:cTn id="15" dur="500"/>
                                        <p:tgtEl>
                                          <p:spTgt spid="1319939">
                                            <p:txEl>
                                              <p:pRg st="1" end="1"/>
                                            </p:txEl>
                                          </p:spTgt>
                                        </p:tgtEl>
                                      </p:cBhvr>
                                    </p:animEffect>
                                  </p:childTnLst>
                                </p:cTn>
                              </p:par>
                            </p:childTnLst>
                          </p:cTn>
                        </p:par>
                        <p:par>
                          <p:cTn id="16" fill="hold">
                            <p:stCondLst>
                              <p:cond delay="1500"/>
                            </p:stCondLst>
                            <p:childTnLst>
                              <p:par>
                                <p:cTn id="17" presetID="9" presetClass="entr" presetSubtype="0" fill="hold" grpId="0" nodeType="afterEffect">
                                  <p:stCondLst>
                                    <p:cond delay="0"/>
                                  </p:stCondLst>
                                  <p:childTnLst>
                                    <p:set>
                                      <p:cBhvr>
                                        <p:cTn id="18" dur="1" fill="hold">
                                          <p:stCondLst>
                                            <p:cond delay="0"/>
                                          </p:stCondLst>
                                        </p:cTn>
                                        <p:tgtEl>
                                          <p:spTgt spid="1319939">
                                            <p:txEl>
                                              <p:pRg st="3" end="3"/>
                                            </p:txEl>
                                          </p:spTgt>
                                        </p:tgtEl>
                                        <p:attrNameLst>
                                          <p:attrName>style.visibility</p:attrName>
                                        </p:attrNameLst>
                                      </p:cBhvr>
                                      <p:to>
                                        <p:strVal val="visible"/>
                                      </p:to>
                                    </p:set>
                                    <p:animEffect transition="in" filter="dissolve">
                                      <p:cBhvr>
                                        <p:cTn id="19" dur="500"/>
                                        <p:tgtEl>
                                          <p:spTgt spid="131993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19939" grpId="0" build="p" autoUpdateAnimBg="0" advAuto="0"/>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1986" name="Rectangle 2"/>
          <p:cNvSpPr>
            <a:spLocks noChangeArrowheads="1"/>
          </p:cNvSpPr>
          <p:nvPr/>
        </p:nvSpPr>
        <p:spPr bwMode="auto">
          <a:xfrm>
            <a:off x="6516688" y="6381750"/>
            <a:ext cx="2438400" cy="336550"/>
          </a:xfrm>
          <a:prstGeom prst="rect">
            <a:avLst/>
          </a:prstGeom>
          <a:noFill/>
          <a:ln w="9525">
            <a:noFill/>
            <a:miter lim="800000"/>
            <a:headEnd/>
            <a:tailEnd/>
          </a:ln>
        </p:spPr>
        <p:txBody>
          <a:bodyPr>
            <a:spAutoFit/>
          </a:bodyPr>
          <a:lstStyle/>
          <a:p>
            <a:r>
              <a:rPr lang="it-IT" sz="1600" i="1">
                <a:solidFill>
                  <a:srgbClr val="FFFFFF"/>
                </a:solidFill>
              </a:rPr>
              <a:t> Da Strub &amp; Wise, 1997</a:t>
            </a:r>
          </a:p>
        </p:txBody>
      </p:sp>
      <p:sp>
        <p:nvSpPr>
          <p:cNvPr id="447490" name="Rectangle 3"/>
          <p:cNvSpPr>
            <a:spLocks noGrp="1" noChangeArrowheads="1"/>
          </p:cNvSpPr>
          <p:nvPr>
            <p:ph type="title"/>
          </p:nvPr>
        </p:nvSpPr>
        <p:spPr>
          <a:xfrm>
            <a:off x="533400" y="0"/>
            <a:ext cx="8077200" cy="1600200"/>
          </a:xfrm>
        </p:spPr>
        <p:txBody>
          <a:bodyPr lIns="90000" tIns="46800" rIns="90000" bIns="46800"/>
          <a:lstStyle/>
          <a:p>
            <a:pPr defTabSz="449263">
              <a:lnSpc>
                <a:spcPct val="95000"/>
              </a:lnSpc>
              <a:buClr>
                <a:srgbClr val="FF9900"/>
              </a:buClr>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700" b="1" smtClean="0">
                <a:solidFill>
                  <a:srgbClr val="FF9900"/>
                </a:solidFill>
                <a:latin typeface="Times New Roman" pitchFamily="18" charset="0"/>
              </a:rPr>
              <a:t>Età di esordio dei disturbi psichiatrici</a:t>
            </a:r>
            <a:br>
              <a:rPr lang="it-IT" sz="3700" b="1" smtClean="0">
                <a:solidFill>
                  <a:srgbClr val="FF9900"/>
                </a:solidFill>
                <a:latin typeface="Times New Roman" pitchFamily="18" charset="0"/>
              </a:rPr>
            </a:br>
            <a:endParaRPr lang="it-IT" sz="3700" b="1" smtClean="0">
              <a:solidFill>
                <a:srgbClr val="FF9900"/>
              </a:solidFill>
              <a:latin typeface="Times New Roman" pitchFamily="18" charset="0"/>
            </a:endParaRPr>
          </a:p>
        </p:txBody>
      </p:sp>
      <p:sp>
        <p:nvSpPr>
          <p:cNvPr id="447491" name="Rectangle 4"/>
          <p:cNvSpPr>
            <a:spLocks noChangeArrowheads="1"/>
          </p:cNvSpPr>
          <p:nvPr/>
        </p:nvSpPr>
        <p:spPr bwMode="auto">
          <a:xfrm>
            <a:off x="381000" y="6172200"/>
            <a:ext cx="3810000" cy="336550"/>
          </a:xfrm>
          <a:prstGeom prst="rect">
            <a:avLst/>
          </a:prstGeom>
          <a:noFill/>
          <a:ln w="9525">
            <a:noFill/>
            <a:miter lim="800000"/>
            <a:headEnd/>
            <a:tailEnd/>
          </a:ln>
        </p:spPr>
        <p:txBody>
          <a:bodyPr>
            <a:spAutoFit/>
          </a:bodyPr>
          <a:lstStyle/>
          <a:p>
            <a:r>
              <a:rPr lang="it-IT" sz="1600" i="1">
                <a:solidFill>
                  <a:srgbClr val="FFFFFF"/>
                </a:solidFill>
              </a:rPr>
              <a:t> </a:t>
            </a:r>
            <a:r>
              <a:rPr lang="it-IT" sz="1600">
                <a:solidFill>
                  <a:srgbClr val="FFFFFF"/>
                </a:solidFill>
              </a:rPr>
              <a:t>* insorgenza più precoce nei maschi</a:t>
            </a:r>
            <a:endParaRPr lang="it-IT" sz="1600" i="1">
              <a:solidFill>
                <a:srgbClr val="FFFFFF"/>
              </a:solidFill>
            </a:endParaRPr>
          </a:p>
        </p:txBody>
      </p:sp>
      <p:pic>
        <p:nvPicPr>
          <p:cNvPr id="447492" name="Picture 5" descr="Età di esordio dei disturbi psichiatrici 2"/>
          <p:cNvPicPr>
            <a:picLocks noChangeAspect="1" noChangeArrowheads="1"/>
          </p:cNvPicPr>
          <p:nvPr/>
        </p:nvPicPr>
        <p:blipFill>
          <a:blip r:embed="rId3" cstate="print"/>
          <a:srcRect/>
          <a:stretch>
            <a:fillRect/>
          </a:stretch>
        </p:blipFill>
        <p:spPr bwMode="auto">
          <a:xfrm>
            <a:off x="381000" y="1143000"/>
            <a:ext cx="8382000" cy="4873625"/>
          </a:xfrm>
          <a:prstGeom prst="rect">
            <a:avLst/>
          </a:prstGeom>
          <a:noFill/>
          <a:ln w="9525">
            <a:noFill/>
            <a:miter lim="800000"/>
            <a:headEnd/>
            <a:tailEnd/>
          </a:ln>
        </p:spPr>
      </p:pic>
      <p:sp>
        <p:nvSpPr>
          <p:cNvPr id="447493" name="Rectangle 6"/>
          <p:cNvSpPr>
            <a:spLocks noChangeArrowheads="1"/>
          </p:cNvSpPr>
          <p:nvPr/>
        </p:nvSpPr>
        <p:spPr bwMode="auto">
          <a:xfrm>
            <a:off x="609600" y="1371600"/>
            <a:ext cx="7924800" cy="3962400"/>
          </a:xfrm>
          <a:prstGeom prst="rect">
            <a:avLst/>
          </a:prstGeom>
          <a:noFill/>
          <a:ln w="101600">
            <a:solidFill>
              <a:srgbClr val="FF6600"/>
            </a:solidFill>
            <a:miter lim="800000"/>
            <a:headEnd/>
            <a:tailEnd/>
          </a:ln>
        </p:spPr>
        <p:txBody>
          <a:bodyPr wrap="none" anchor="ctr"/>
          <a:lstStyle/>
          <a:p>
            <a:endParaRPr lang="it-IT"/>
          </a:p>
        </p:txBody>
      </p:sp>
    </p:spTree>
  </p:cSld>
  <p:clrMapOvr>
    <a:masterClrMapping/>
  </p:clrMapOvr>
  <p:transition>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132198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1986" grpId="0" autoUpdateAnimBg="0"/>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9537" name="Rectangle 2"/>
          <p:cNvSpPr>
            <a:spLocks noGrp="1" noChangeArrowheads="1"/>
          </p:cNvSpPr>
          <p:nvPr>
            <p:ph type="title"/>
          </p:nvPr>
        </p:nvSpPr>
        <p:spPr>
          <a:xfrm>
            <a:off x="685800" y="6248400"/>
            <a:ext cx="2057400" cy="381000"/>
          </a:xfrm>
        </p:spPr>
        <p:txBody>
          <a:bodyPr lIns="90000" tIns="46800" rIns="90000" bIns="46800"/>
          <a:lstStyle/>
          <a:p>
            <a:pPr defTabSz="449263">
              <a:lnSpc>
                <a:spcPct val="95000"/>
              </a:lnSpc>
              <a:buClr>
                <a:srgbClr val="FF9900"/>
              </a:buClr>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2000" smtClean="0">
                <a:solidFill>
                  <a:schemeClr val="bg1"/>
                </a:solidFill>
              </a:rPr>
              <a:t>In età giovanile</a:t>
            </a:r>
            <a:endParaRPr lang="it-IT" sz="1600" b="1" smtClean="0">
              <a:solidFill>
                <a:schemeClr val="bg1"/>
              </a:solidFill>
            </a:endParaRPr>
          </a:p>
        </p:txBody>
      </p:sp>
      <p:pic>
        <p:nvPicPr>
          <p:cNvPr id="449538" name="Picture 3" descr="melanie con abuse"/>
          <p:cNvPicPr>
            <a:picLocks noChangeAspect="1" noChangeArrowheads="1"/>
          </p:cNvPicPr>
          <p:nvPr/>
        </p:nvPicPr>
        <p:blipFill>
          <a:blip r:embed="rId3" cstate="print"/>
          <a:srcRect/>
          <a:stretch>
            <a:fillRect/>
          </a:stretch>
        </p:blipFill>
        <p:spPr bwMode="auto">
          <a:xfrm>
            <a:off x="228600" y="228600"/>
            <a:ext cx="8686800" cy="5943600"/>
          </a:xfrm>
          <a:prstGeom prst="rect">
            <a:avLst/>
          </a:prstGeom>
          <a:noFill/>
          <a:ln w="9525">
            <a:noFill/>
            <a:miter lim="800000"/>
            <a:headEnd/>
            <a:tailEnd/>
          </a:ln>
        </p:spPr>
      </p:pic>
    </p:spTree>
  </p:cSld>
  <p:clrMapOvr>
    <a:masterClrMapping/>
  </p:clrMapOvr>
  <p:transition>
    <p:split/>
  </p:transition>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1585" name="Rectangle 2"/>
          <p:cNvSpPr>
            <a:spLocks noChangeArrowheads="1"/>
          </p:cNvSpPr>
          <p:nvPr/>
        </p:nvSpPr>
        <p:spPr bwMode="auto">
          <a:xfrm>
            <a:off x="0" y="274638"/>
            <a:ext cx="9144000" cy="1143000"/>
          </a:xfrm>
          <a:prstGeom prst="rect">
            <a:avLst/>
          </a:prstGeom>
          <a:noFill/>
          <a:ln w="9525">
            <a:noFill/>
            <a:miter lim="800000"/>
            <a:headEnd/>
            <a:tailEnd/>
          </a:ln>
        </p:spPr>
        <p:txBody>
          <a:bodyPr anchor="ctr"/>
          <a:lstStyle/>
          <a:p>
            <a:pPr algn="ctr" defTabSz="449263">
              <a:lnSpc>
                <a:spcPct val="95000"/>
              </a:lnSpc>
              <a:buClr>
                <a:srgbClr val="FF9900"/>
              </a:buClr>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700" b="1">
                <a:solidFill>
                  <a:srgbClr val="FF9900"/>
                </a:solidFill>
                <a:latin typeface="Times New Roman" pitchFamily="18" charset="0"/>
              </a:rPr>
              <a:t>Condizioni psichiatriche nell’adolescente e giovane adulto</a:t>
            </a:r>
            <a:endParaRPr lang="it-IT" sz="2800" i="1">
              <a:solidFill>
                <a:srgbClr val="FAFD00"/>
              </a:solidFill>
              <a:latin typeface="Arial Black" pitchFamily="34" charset="0"/>
            </a:endParaRPr>
          </a:p>
        </p:txBody>
      </p:sp>
      <p:sp>
        <p:nvSpPr>
          <p:cNvPr id="451586" name="Text Box 3"/>
          <p:cNvSpPr txBox="1">
            <a:spLocks noChangeArrowheads="1"/>
          </p:cNvSpPr>
          <p:nvPr/>
        </p:nvSpPr>
        <p:spPr bwMode="auto">
          <a:xfrm>
            <a:off x="1258888" y="1628775"/>
            <a:ext cx="5976937" cy="4651375"/>
          </a:xfrm>
          <a:prstGeom prst="rect">
            <a:avLst/>
          </a:prstGeom>
          <a:noFill/>
          <a:ln w="9525">
            <a:noFill/>
            <a:miter lim="800000"/>
            <a:headEnd/>
            <a:tailEnd/>
          </a:ln>
        </p:spPr>
        <p:txBody>
          <a:bodyPr lIns="90000" tIns="46800" rIns="90000" bIns="46800">
            <a:spAutoFit/>
          </a:bodyPr>
          <a:lstStyle/>
          <a:p>
            <a:pPr marL="466725" indent="-466725">
              <a:lnSpc>
                <a:spcPct val="150000"/>
              </a:lnSpc>
              <a:spcBef>
                <a:spcPts val="6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altLang="en-US" sz="2200">
                <a:solidFill>
                  <a:srgbClr val="FFFFFF"/>
                </a:solidFill>
                <a:latin typeface="Verdana" pitchFamily="34" charset="0"/>
              </a:rPr>
              <a:t>Disturbi Depressivi </a:t>
            </a:r>
          </a:p>
          <a:p>
            <a:pPr marL="466725" indent="-466725">
              <a:lnSpc>
                <a:spcPct val="150000"/>
              </a:lnSpc>
              <a:spcBef>
                <a:spcPts val="6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200">
                <a:solidFill>
                  <a:srgbClr val="FFFFFF"/>
                </a:solidFill>
                <a:latin typeface="Verdana" pitchFamily="34" charset="0"/>
              </a:rPr>
              <a:t>Disturbo Bipolare</a:t>
            </a:r>
            <a:endParaRPr lang="en-GB">
              <a:solidFill>
                <a:srgbClr val="FFFFFF"/>
              </a:solidFill>
              <a:latin typeface="Verdana" pitchFamily="34" charset="0"/>
            </a:endParaRPr>
          </a:p>
          <a:p>
            <a:pPr marL="466725" indent="-466725">
              <a:lnSpc>
                <a:spcPct val="150000"/>
              </a:lnSpc>
              <a:spcBef>
                <a:spcPts val="6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200">
                <a:solidFill>
                  <a:srgbClr val="FFFFFF"/>
                </a:solidFill>
                <a:latin typeface="Verdana" pitchFamily="34" charset="0"/>
              </a:rPr>
              <a:t>Disturbi d’Ansia</a:t>
            </a:r>
          </a:p>
          <a:p>
            <a:pPr marL="466725" indent="-466725">
              <a:lnSpc>
                <a:spcPct val="150000"/>
              </a:lnSpc>
              <a:spcBef>
                <a:spcPts val="6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200">
                <a:solidFill>
                  <a:srgbClr val="FFFFFF"/>
                </a:solidFill>
                <a:latin typeface="Verdana" pitchFamily="34" charset="0"/>
              </a:rPr>
              <a:t>Disturbi del comportamento</a:t>
            </a:r>
          </a:p>
          <a:p>
            <a:pPr marL="466725" indent="-466725">
              <a:lnSpc>
                <a:spcPct val="150000"/>
              </a:lnSpc>
              <a:spcBef>
                <a:spcPts val="6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200">
                <a:solidFill>
                  <a:srgbClr val="FFFFFF"/>
                </a:solidFill>
                <a:latin typeface="Verdana" pitchFamily="34" charset="0"/>
              </a:rPr>
              <a:t>Disturbi di personalità</a:t>
            </a:r>
          </a:p>
          <a:p>
            <a:pPr marL="466725" indent="-466725">
              <a:lnSpc>
                <a:spcPct val="150000"/>
              </a:lnSpc>
              <a:spcBef>
                <a:spcPts val="6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200">
                <a:solidFill>
                  <a:srgbClr val="FFFFFF"/>
                </a:solidFill>
                <a:latin typeface="Verdana" pitchFamily="34" charset="0"/>
              </a:rPr>
              <a:t>Disturbi della condotta alimentare</a:t>
            </a:r>
          </a:p>
          <a:p>
            <a:pPr marL="466725" indent="-466725">
              <a:lnSpc>
                <a:spcPct val="150000"/>
              </a:lnSpc>
              <a:spcBef>
                <a:spcPts val="6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200">
                <a:solidFill>
                  <a:srgbClr val="FFFFFF"/>
                </a:solidFill>
                <a:latin typeface="Verdana" pitchFamily="34" charset="0"/>
              </a:rPr>
              <a:t>Disturbi da abuso di sostanze</a:t>
            </a:r>
          </a:p>
          <a:p>
            <a:pPr marL="466725" indent="-466725">
              <a:lnSpc>
                <a:spcPct val="150000"/>
              </a:lnSpc>
              <a:spcBef>
                <a:spcPts val="6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200">
                <a:solidFill>
                  <a:srgbClr val="FFFFFF"/>
                </a:solidFill>
                <a:latin typeface="Verdana" pitchFamily="34" charset="0"/>
              </a:rPr>
              <a:t>Disturbi Psicotici</a:t>
            </a:r>
            <a:endParaRPr lang="en-GB">
              <a:solidFill>
                <a:srgbClr val="FFFFFF"/>
              </a:solidFill>
              <a:latin typeface="Verdana" pitchFamily="34" charset="0"/>
            </a:endParaRPr>
          </a:p>
        </p:txBody>
      </p:sp>
    </p:spTree>
  </p:cSld>
  <p:clrMapOvr>
    <a:masterClrMapping/>
  </p:clrMapOvr>
  <p:transition>
    <p:strips dir="ru"/>
  </p:transition>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3633" name="Rectangle 2"/>
          <p:cNvSpPr>
            <a:spLocks noGrp="1" noChangeArrowheads="1"/>
          </p:cNvSpPr>
          <p:nvPr>
            <p:ph type="title"/>
          </p:nvPr>
        </p:nvSpPr>
        <p:spPr>
          <a:xfrm>
            <a:off x="2590800" y="5486400"/>
            <a:ext cx="6172200" cy="762000"/>
          </a:xfrm>
        </p:spPr>
        <p:txBody>
          <a:bodyPr lIns="90000" tIns="46800" rIns="90000" bIns="46800"/>
          <a:lstStyle/>
          <a:p>
            <a:pPr algn="l" defTabSz="449263">
              <a:lnSpc>
                <a:spcPct val="95000"/>
              </a:lnSpc>
              <a:buClr>
                <a:srgbClr val="FF9900"/>
              </a:buClr>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2000" b="1" smtClean="0">
                <a:solidFill>
                  <a:schemeClr val="bg1"/>
                </a:solidFill>
              </a:rPr>
              <a:t>International Conference. Cannabis and Mental Health. 2-3 Dicembre 2004 - Institute of Psychiatry London</a:t>
            </a:r>
            <a:endParaRPr lang="it-IT" sz="1600" b="1" smtClean="0">
              <a:solidFill>
                <a:schemeClr val="bg1"/>
              </a:solidFill>
            </a:endParaRPr>
          </a:p>
        </p:txBody>
      </p:sp>
      <p:pic>
        <p:nvPicPr>
          <p:cNvPr id="453634" name="Picture 3" descr="International Conference - Cannabis and Mental Health 2-3 Dicembre 2004 Institute of Psychiatry, London"/>
          <p:cNvPicPr>
            <a:picLocks noChangeAspect="1" noChangeArrowheads="1"/>
          </p:cNvPicPr>
          <p:nvPr/>
        </p:nvPicPr>
        <p:blipFill>
          <a:blip r:embed="rId3" cstate="print"/>
          <a:srcRect/>
          <a:stretch>
            <a:fillRect/>
          </a:stretch>
        </p:blipFill>
        <p:spPr bwMode="auto">
          <a:xfrm>
            <a:off x="685800" y="533400"/>
            <a:ext cx="5334000" cy="4440238"/>
          </a:xfrm>
          <a:prstGeom prst="rect">
            <a:avLst/>
          </a:prstGeom>
          <a:noFill/>
          <a:ln w="9525">
            <a:noFill/>
            <a:miter lim="800000"/>
            <a:headEnd/>
            <a:tailEnd/>
          </a:ln>
        </p:spPr>
      </p:pic>
    </p:spTree>
  </p:cSld>
  <p:clrMapOvr>
    <a:masterClrMapping/>
  </p:clrMapOvr>
  <p:transition>
    <p:split/>
  </p:transition>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5681" name="Rectangle 2"/>
          <p:cNvSpPr>
            <a:spLocks noGrp="1" noChangeArrowheads="1"/>
          </p:cNvSpPr>
          <p:nvPr>
            <p:ph type="title"/>
          </p:nvPr>
        </p:nvSpPr>
        <p:spPr>
          <a:xfrm>
            <a:off x="3352800" y="6019800"/>
            <a:ext cx="5410200" cy="609600"/>
          </a:xfrm>
        </p:spPr>
        <p:txBody>
          <a:bodyPr lIns="90000" tIns="46800" rIns="90000" bIns="46800"/>
          <a:lstStyle/>
          <a:p>
            <a:pPr algn="l" defTabSz="449263">
              <a:lnSpc>
                <a:spcPct val="95000"/>
              </a:lnSpc>
              <a:buClr>
                <a:srgbClr val="FF9900"/>
              </a:buClr>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2000" b="1" smtClean="0">
                <a:solidFill>
                  <a:schemeClr val="bg1"/>
                </a:solidFill>
              </a:rPr>
              <a:t>Smart Drugs, Disco Drugs, Designer Drugs</a:t>
            </a:r>
            <a:endParaRPr lang="it-IT" sz="1600" b="1" smtClean="0">
              <a:solidFill>
                <a:schemeClr val="bg1"/>
              </a:solidFill>
            </a:endParaRPr>
          </a:p>
        </p:txBody>
      </p:sp>
      <p:pic>
        <p:nvPicPr>
          <p:cNvPr id="455682" name="Picture 3" descr="Smart drugs - Disco drugs - Designer drugs"/>
          <p:cNvPicPr>
            <a:picLocks noChangeAspect="1" noChangeArrowheads="1"/>
          </p:cNvPicPr>
          <p:nvPr/>
        </p:nvPicPr>
        <p:blipFill>
          <a:blip r:embed="rId3" cstate="print"/>
          <a:srcRect/>
          <a:stretch>
            <a:fillRect/>
          </a:stretch>
        </p:blipFill>
        <p:spPr bwMode="auto">
          <a:xfrm>
            <a:off x="533400" y="457200"/>
            <a:ext cx="6542088" cy="5229225"/>
          </a:xfrm>
          <a:prstGeom prst="rect">
            <a:avLst/>
          </a:prstGeom>
          <a:noFill/>
          <a:ln w="9525">
            <a:noFill/>
            <a:miter lim="800000"/>
            <a:headEnd/>
            <a:tailEnd/>
          </a:ln>
        </p:spPr>
      </p:pic>
    </p:spTree>
  </p:cSld>
  <p:clrMapOvr>
    <a:masterClrMapping/>
  </p:clrMapOvr>
  <p:transition>
    <p:split/>
  </p:transition>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7346" name="Rectangle 2"/>
          <p:cNvSpPr>
            <a:spLocks noGrp="1" noChangeArrowheads="1"/>
          </p:cNvSpPr>
          <p:nvPr>
            <p:ph type="title"/>
          </p:nvPr>
        </p:nvSpPr>
        <p:spPr>
          <a:xfrm>
            <a:off x="474663" y="304800"/>
            <a:ext cx="8194675" cy="1143000"/>
          </a:xfrm>
        </p:spPr>
        <p:txBody>
          <a:bodyPr/>
          <a:lstStyle/>
          <a:p>
            <a:r>
              <a:rPr lang="it-IT" sz="3600" b="1" smtClean="0">
                <a:solidFill>
                  <a:srgbClr val="FF9900"/>
                </a:solidFill>
                <a:latin typeface="Times New Roman" pitchFamily="18" charset="0"/>
              </a:rPr>
              <a:t>Il Disturbo Borderline di Personalità</a:t>
            </a:r>
          </a:p>
        </p:txBody>
      </p:sp>
      <p:sp>
        <p:nvSpPr>
          <p:cNvPr id="1337347" name="Rectangle 3"/>
          <p:cNvSpPr>
            <a:spLocks noChangeArrowheads="1"/>
          </p:cNvSpPr>
          <p:nvPr/>
        </p:nvSpPr>
        <p:spPr bwMode="auto">
          <a:xfrm>
            <a:off x="250825" y="1485900"/>
            <a:ext cx="8497888" cy="1433513"/>
          </a:xfrm>
          <a:prstGeom prst="rect">
            <a:avLst/>
          </a:prstGeom>
          <a:noFill/>
          <a:ln w="12700">
            <a:noFill/>
            <a:miter lim="800000"/>
            <a:headEnd/>
            <a:tailEnd/>
          </a:ln>
        </p:spPr>
        <p:txBody>
          <a:bodyPr>
            <a:spAutoFit/>
          </a:bodyPr>
          <a:lstStyle/>
          <a:p>
            <a:pPr marL="476250" indent="-476250" defTabSz="762000">
              <a:spcBef>
                <a:spcPct val="50000"/>
              </a:spcBef>
              <a:buClr>
                <a:schemeClr val="folHlink"/>
              </a:buClr>
              <a:buSzPct val="75000"/>
              <a:buFont typeface="Wingdings" pitchFamily="2" charset="2"/>
              <a:buNone/>
            </a:pPr>
            <a:r>
              <a:rPr lang="it-IT" altLang="en-US" sz="2800">
                <a:solidFill>
                  <a:srgbClr val="FFFFFF"/>
                </a:solidFill>
                <a:latin typeface="Verdana" pitchFamily="34" charset="0"/>
              </a:rPr>
              <a:t>    </a:t>
            </a:r>
            <a:r>
              <a:rPr lang="it-IT" altLang="en-US" sz="2000">
                <a:solidFill>
                  <a:srgbClr val="FFFFFF"/>
                </a:solidFill>
                <a:latin typeface="Verdana" pitchFamily="34" charset="0"/>
              </a:rPr>
              <a:t>Modalità pervasiva di instabilità delle relazioni interpersonali </a:t>
            </a:r>
            <a:r>
              <a:rPr lang="it-IT" altLang="en-US" sz="1600">
                <a:solidFill>
                  <a:srgbClr val="FFFFFF"/>
                </a:solidFill>
                <a:latin typeface="Verdana" pitchFamily="34" charset="0"/>
              </a:rPr>
              <a:t>(con alternanza tra gli estremi di ipereidealizzazione e svalutazione),</a:t>
            </a:r>
            <a:r>
              <a:rPr lang="it-IT" altLang="en-US" sz="2000">
                <a:solidFill>
                  <a:srgbClr val="FFFFFF"/>
                </a:solidFill>
                <a:latin typeface="Verdana" pitchFamily="34" charset="0"/>
              </a:rPr>
              <a:t> </a:t>
            </a:r>
            <a:br>
              <a:rPr lang="it-IT" altLang="en-US" sz="2000">
                <a:solidFill>
                  <a:srgbClr val="FFFFFF"/>
                </a:solidFill>
                <a:latin typeface="Verdana" pitchFamily="34" charset="0"/>
              </a:rPr>
            </a:br>
            <a:r>
              <a:rPr lang="it-IT" altLang="en-US" sz="2000">
                <a:solidFill>
                  <a:srgbClr val="FFFFFF"/>
                </a:solidFill>
                <a:latin typeface="Verdana" pitchFamily="34" charset="0"/>
              </a:rPr>
              <a:t>dell’immagine di sé e dell’umore, </a:t>
            </a:r>
            <a:br>
              <a:rPr lang="it-IT" altLang="en-US" sz="2000">
                <a:solidFill>
                  <a:srgbClr val="FFFFFF"/>
                </a:solidFill>
                <a:latin typeface="Verdana" pitchFamily="34" charset="0"/>
              </a:rPr>
            </a:br>
            <a:r>
              <a:rPr lang="it-IT" altLang="en-US" sz="2000">
                <a:solidFill>
                  <a:srgbClr val="FFFFFF"/>
                </a:solidFill>
                <a:latin typeface="Verdana" pitchFamily="34" charset="0"/>
              </a:rPr>
              <a:t>come indicato da:</a:t>
            </a:r>
          </a:p>
        </p:txBody>
      </p:sp>
      <p:sp>
        <p:nvSpPr>
          <p:cNvPr id="1337348" name="Rectangle 4"/>
          <p:cNvSpPr>
            <a:spLocks noChangeArrowheads="1"/>
          </p:cNvSpPr>
          <p:nvPr/>
        </p:nvSpPr>
        <p:spPr bwMode="auto">
          <a:xfrm>
            <a:off x="755650" y="3141663"/>
            <a:ext cx="7777163" cy="2932112"/>
          </a:xfrm>
          <a:prstGeom prst="rect">
            <a:avLst/>
          </a:prstGeom>
          <a:noFill/>
          <a:ln w="38100">
            <a:solidFill>
              <a:srgbClr val="FF6600"/>
            </a:solidFill>
            <a:miter lim="800000"/>
            <a:headEnd/>
            <a:tailEnd/>
          </a:ln>
        </p:spPr>
        <p:txBody>
          <a:bodyPr>
            <a:spAutoFit/>
          </a:bodyPr>
          <a:lstStyle/>
          <a:p>
            <a:pPr marL="476250" indent="-476250" defTabSz="762000">
              <a:lnSpc>
                <a:spcPct val="110000"/>
              </a:lnSpc>
              <a:spcBef>
                <a:spcPct val="50000"/>
              </a:spcBef>
              <a:buClr>
                <a:schemeClr val="folHlink"/>
              </a:buClr>
              <a:buSzPct val="75000"/>
              <a:buFont typeface="Wingdings" pitchFamily="2" charset="2"/>
              <a:buChar char="n"/>
            </a:pPr>
            <a:r>
              <a:rPr lang="it-IT" altLang="en-US" sz="2000">
                <a:solidFill>
                  <a:srgbClr val="FFFFFF"/>
                </a:solidFill>
                <a:latin typeface="Verdana" pitchFamily="34" charset="0"/>
              </a:rPr>
              <a:t>Marcata impulsività: rabbia immotivata, intensa o difficoltà al controllo </a:t>
            </a:r>
            <a:r>
              <a:rPr lang="it-IT" altLang="en-US" sz="1800">
                <a:solidFill>
                  <a:srgbClr val="FFFFFF"/>
                </a:solidFill>
                <a:latin typeface="Verdana" pitchFamily="34" charset="0"/>
              </a:rPr>
              <a:t>(accessi di ira, ricorrenti scontri fisici)</a:t>
            </a:r>
          </a:p>
          <a:p>
            <a:pPr marL="476250" indent="-476250" defTabSz="762000">
              <a:lnSpc>
                <a:spcPct val="110000"/>
              </a:lnSpc>
              <a:spcBef>
                <a:spcPct val="50000"/>
              </a:spcBef>
              <a:buClr>
                <a:schemeClr val="folHlink"/>
              </a:buClr>
              <a:buSzPct val="75000"/>
              <a:buFont typeface="Wingdings" pitchFamily="2" charset="2"/>
              <a:buChar char="n"/>
            </a:pPr>
            <a:r>
              <a:rPr lang="it-IT" altLang="en-US" sz="2000">
                <a:solidFill>
                  <a:srgbClr val="FFFFFF"/>
                </a:solidFill>
                <a:latin typeface="Verdana" pitchFamily="34" charset="0"/>
              </a:rPr>
              <a:t>Ricorrenti minacce, gesti, comportamenti suicidari o automutilante</a:t>
            </a:r>
          </a:p>
          <a:p>
            <a:pPr marL="476250" indent="-476250" defTabSz="762000">
              <a:lnSpc>
                <a:spcPct val="110000"/>
              </a:lnSpc>
              <a:spcBef>
                <a:spcPct val="50000"/>
              </a:spcBef>
              <a:buClr>
                <a:schemeClr val="folHlink"/>
              </a:buClr>
              <a:buSzPct val="75000"/>
              <a:buFont typeface="Wingdings" pitchFamily="2" charset="2"/>
              <a:buChar char="n"/>
            </a:pPr>
            <a:r>
              <a:rPr lang="it-IT" altLang="en-US" sz="2000">
                <a:solidFill>
                  <a:srgbClr val="FFFFFF"/>
                </a:solidFill>
                <a:latin typeface="Verdana" pitchFamily="34" charset="0"/>
              </a:rPr>
              <a:t>Instabilità affettiva </a:t>
            </a:r>
            <a:r>
              <a:rPr lang="it-IT" altLang="en-US" sz="1800">
                <a:solidFill>
                  <a:srgbClr val="FFFFFF"/>
                </a:solidFill>
                <a:latin typeface="Verdana" pitchFamily="34" charset="0"/>
              </a:rPr>
              <a:t>(disforia, ansia).</a:t>
            </a:r>
            <a:r>
              <a:rPr lang="it-IT" altLang="en-US" sz="2000">
                <a:solidFill>
                  <a:srgbClr val="FFFFFF"/>
                </a:solidFill>
                <a:latin typeface="Verdana" pitchFamily="34" charset="0"/>
              </a:rPr>
              <a:t> Sentimenti di vuoto</a:t>
            </a:r>
          </a:p>
          <a:p>
            <a:pPr marL="476250" indent="-476250" defTabSz="762000">
              <a:lnSpc>
                <a:spcPct val="110000"/>
              </a:lnSpc>
              <a:spcBef>
                <a:spcPct val="50000"/>
              </a:spcBef>
              <a:buClr>
                <a:schemeClr val="folHlink"/>
              </a:buClr>
              <a:buSzPct val="75000"/>
              <a:buFont typeface="Wingdings" pitchFamily="2" charset="2"/>
              <a:buChar char="n"/>
            </a:pPr>
            <a:r>
              <a:rPr lang="it-IT" altLang="en-US" sz="2000">
                <a:solidFill>
                  <a:srgbClr val="FFFFFF"/>
                </a:solidFill>
                <a:latin typeface="Verdana" pitchFamily="34" charset="0"/>
              </a:rPr>
              <a:t>Ideazione paranoide, o gravi sintomi dissociativi transitori</a:t>
            </a: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1337346"/>
                                        </p:tgtEl>
                                        <p:attrNameLst>
                                          <p:attrName>style.visibility</p:attrName>
                                        </p:attrNameLst>
                                      </p:cBhvr>
                                      <p:to>
                                        <p:strVal val="visible"/>
                                      </p:to>
                                    </p:set>
                                    <p:anim calcmode="lin" valueType="num">
                                      <p:cBhvr>
                                        <p:cTn id="7" dur="1000" fill="hold"/>
                                        <p:tgtEl>
                                          <p:spTgt spid="1337346"/>
                                        </p:tgtEl>
                                        <p:attrNameLst>
                                          <p:attrName>ppt_w</p:attrName>
                                        </p:attrNameLst>
                                      </p:cBhvr>
                                      <p:tavLst>
                                        <p:tav tm="0">
                                          <p:val>
                                            <p:fltVal val="0"/>
                                          </p:val>
                                        </p:tav>
                                        <p:tav tm="100000">
                                          <p:val>
                                            <p:strVal val="#ppt_w"/>
                                          </p:val>
                                        </p:tav>
                                      </p:tavLst>
                                    </p:anim>
                                    <p:anim calcmode="lin" valueType="num">
                                      <p:cBhvr>
                                        <p:cTn id="8" dur="1000" fill="hold"/>
                                        <p:tgtEl>
                                          <p:spTgt spid="1337346"/>
                                        </p:tgtEl>
                                        <p:attrNameLst>
                                          <p:attrName>ppt_h</p:attrName>
                                        </p:attrNameLst>
                                      </p:cBhvr>
                                      <p:tavLst>
                                        <p:tav tm="0">
                                          <p:val>
                                            <p:fltVal val="0"/>
                                          </p:val>
                                        </p:tav>
                                        <p:tav tm="100000">
                                          <p:val>
                                            <p:strVal val="#ppt_h"/>
                                          </p:val>
                                        </p:tav>
                                      </p:tavLst>
                                    </p:anim>
                                    <p:anim calcmode="lin" valueType="num">
                                      <p:cBhvr>
                                        <p:cTn id="9" dur="1000" fill="hold"/>
                                        <p:tgtEl>
                                          <p:spTgt spid="1337346"/>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337346"/>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000"/>
                            </p:stCondLst>
                            <p:childTnLst>
                              <p:par>
                                <p:cTn id="12" presetID="9" presetClass="entr" presetSubtype="0" fill="hold" grpId="0" nodeType="afterEffect">
                                  <p:stCondLst>
                                    <p:cond delay="0"/>
                                  </p:stCondLst>
                                  <p:childTnLst>
                                    <p:set>
                                      <p:cBhvr>
                                        <p:cTn id="13" dur="1" fill="hold">
                                          <p:stCondLst>
                                            <p:cond delay="0"/>
                                          </p:stCondLst>
                                        </p:cTn>
                                        <p:tgtEl>
                                          <p:spTgt spid="1337347">
                                            <p:txEl>
                                              <p:pRg st="0" end="0"/>
                                            </p:txEl>
                                          </p:spTgt>
                                        </p:tgtEl>
                                        <p:attrNameLst>
                                          <p:attrName>style.visibility</p:attrName>
                                        </p:attrNameLst>
                                      </p:cBhvr>
                                      <p:to>
                                        <p:strVal val="visible"/>
                                      </p:to>
                                    </p:set>
                                    <p:animEffect transition="in" filter="dissolve">
                                      <p:cBhvr>
                                        <p:cTn id="14" dur="500"/>
                                        <p:tgtEl>
                                          <p:spTgt spid="1337347">
                                            <p:txEl>
                                              <p:pRg st="0" end="0"/>
                                            </p:txEl>
                                          </p:spTgt>
                                        </p:tgtEl>
                                      </p:cBhvr>
                                    </p:animEffect>
                                  </p:childTnLst>
                                </p:cTn>
                              </p:par>
                            </p:childTnLst>
                          </p:cTn>
                        </p:par>
                        <p:par>
                          <p:cTn id="15" fill="hold">
                            <p:stCondLst>
                              <p:cond delay="1500"/>
                            </p:stCondLst>
                            <p:childTnLst>
                              <p:par>
                                <p:cTn id="16" presetID="1" presetClass="entr" presetSubtype="0" fill="hold" grpId="0" nodeType="afterEffect">
                                  <p:stCondLst>
                                    <p:cond delay="0"/>
                                  </p:stCondLst>
                                  <p:childTnLst>
                                    <p:set>
                                      <p:cBhvr>
                                        <p:cTn id="17" dur="1" fill="hold">
                                          <p:stCondLst>
                                            <p:cond delay="499"/>
                                          </p:stCondLst>
                                        </p:cTn>
                                        <p:tgtEl>
                                          <p:spTgt spid="133734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7346" grpId="0" autoUpdateAnimBg="0"/>
      <p:bldP spid="1337347" grpId="0" build="p" autoUpdateAnimBg="0" advAuto="0"/>
      <p:bldP spid="1337348" grpId="0" animBg="1" autoUpdateAnimBg="0"/>
    </p:bldLst>
  </p:timing>
</p:sld>
</file>

<file path=ppt/slides/slide10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1378" name="Oval 2"/>
          <p:cNvSpPr>
            <a:spLocks noChangeArrowheads="1"/>
          </p:cNvSpPr>
          <p:nvPr/>
        </p:nvSpPr>
        <p:spPr bwMode="auto">
          <a:xfrm>
            <a:off x="1547813" y="1557338"/>
            <a:ext cx="6224587" cy="3435350"/>
          </a:xfrm>
          <a:prstGeom prst="ellipse">
            <a:avLst/>
          </a:prstGeom>
          <a:solidFill>
            <a:srgbClr val="FFEFCF"/>
          </a:solidFill>
          <a:ln w="12700">
            <a:solidFill>
              <a:srgbClr val="993300"/>
            </a:solidFill>
            <a:round/>
            <a:headEnd type="none" w="sm" len="sm"/>
            <a:tailEnd type="none" w="sm" len="sm"/>
          </a:ln>
          <a:effectLst>
            <a:outerShdw dist="183162" dir="2021404" algn="ctr" rotWithShape="0">
              <a:srgbClr val="AF5F09">
                <a:alpha val="50000"/>
              </a:srgbClr>
            </a:outerShdw>
          </a:effectLst>
        </p:spPr>
        <p:txBody>
          <a:bodyPr wrap="none" anchor="ctr"/>
          <a:lstStyle/>
          <a:p>
            <a:pPr defTabSz="449263">
              <a:spcBef>
                <a:spcPts val="1200"/>
              </a:spcBef>
              <a:buClr>
                <a:srgbClr val="000000"/>
              </a:buClr>
              <a:buSzPct val="100000"/>
              <a:buFont typeface="Times New Roman" pitchFamily="16" charset="0"/>
              <a:buNone/>
              <a:defRPr/>
            </a:pPr>
            <a:endParaRPr lang="en-US">
              <a:solidFill>
                <a:srgbClr val="FFFFFF"/>
              </a:solidFill>
              <a:latin typeface="Arial Black" pitchFamily="32" charset="0"/>
              <a:cs typeface="Lucida Sans Unicode" charset="0"/>
            </a:endParaRPr>
          </a:p>
        </p:txBody>
      </p:sp>
      <p:sp>
        <p:nvSpPr>
          <p:cNvPr id="74755" name="Text Box 3"/>
          <p:cNvSpPr txBox="1">
            <a:spLocks noChangeArrowheads="1"/>
          </p:cNvSpPr>
          <p:nvPr/>
        </p:nvSpPr>
        <p:spPr bwMode="auto">
          <a:xfrm>
            <a:off x="2051050" y="2492375"/>
            <a:ext cx="5184775" cy="1422400"/>
          </a:xfrm>
          <a:prstGeom prst="rect">
            <a:avLst/>
          </a:prstGeom>
          <a:noFill/>
          <a:ln w="12700">
            <a:noFill/>
            <a:miter lim="800000"/>
            <a:headEnd type="none" w="sm" len="sm"/>
            <a:tailEnd type="none" w="sm" len="sm"/>
          </a:ln>
        </p:spPr>
        <p:txBody>
          <a:bodyPr>
            <a:spAutoFit/>
          </a:bodyPr>
          <a:lstStyle/>
          <a:p>
            <a:pPr algn="ctr" defTabSz="762000" eaLnBrk="0" hangingPunct="0">
              <a:lnSpc>
                <a:spcPct val="120000"/>
              </a:lnSpc>
              <a:spcBef>
                <a:spcPct val="50000"/>
              </a:spcBef>
              <a:buClr>
                <a:srgbClr val="000000"/>
              </a:buClr>
              <a:buSzPct val="100000"/>
              <a:buFont typeface="Times New Roman" pitchFamily="18" charset="0"/>
              <a:buNone/>
            </a:pPr>
            <a:r>
              <a:rPr lang="it-IT" sz="3600">
                <a:solidFill>
                  <a:srgbClr val="AF5F09"/>
                </a:solidFill>
                <a:latin typeface="Arial Black" pitchFamily="34" charset="0"/>
                <a:cs typeface="Lucida Sans Unicode" pitchFamily="34" charset="0"/>
              </a:rPr>
              <a:t>I trattamenti psicofarmacologici</a:t>
            </a: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74755"/>
                                        </p:tgtEl>
                                        <p:attrNameLst>
                                          <p:attrName>style.visibility</p:attrName>
                                        </p:attrNameLst>
                                      </p:cBhvr>
                                      <p:to>
                                        <p:strVal val="visible"/>
                                      </p:to>
                                    </p:set>
                                    <p:animEffect transition="in" filter="dissolve">
                                      <p:cBhvr>
                                        <p:cTn id="7" dur="500"/>
                                        <p:tgtEl>
                                          <p:spTgt spid="747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5" grpId="0"/>
    </p:bld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01" name="Rectangle 2"/>
          <p:cNvSpPr>
            <a:spLocks noGrp="1" noChangeArrowheads="1"/>
          </p:cNvSpPr>
          <p:nvPr>
            <p:ph type="title"/>
          </p:nvPr>
        </p:nvSpPr>
        <p:spPr>
          <a:xfrm>
            <a:off x="381000" y="282575"/>
            <a:ext cx="8229600" cy="1187450"/>
          </a:xfrm>
        </p:spPr>
        <p:txBody>
          <a:bodyPr lIns="90000" tIns="46800" rIns="90000" bIns="46800"/>
          <a:lstStyle/>
          <a:p>
            <a:pPr defTabSz="449263" eaLnBrk="1" hangingPunct="1">
              <a:lnSpc>
                <a:spcPct val="95000"/>
              </a:lnSpc>
              <a:buClr>
                <a:srgbClr val="FF9900"/>
              </a:buClr>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600" b="1" smtClean="0">
                <a:solidFill>
                  <a:srgbClr val="FF9900"/>
                </a:solidFill>
                <a:latin typeface="Times New Roman" pitchFamily="18" charset="0"/>
              </a:rPr>
              <a:t>Gli Psicofarmaci e i professionisti </a:t>
            </a:r>
            <a:br>
              <a:rPr lang="it-IT" sz="3600" b="1" smtClean="0">
                <a:solidFill>
                  <a:srgbClr val="FF9900"/>
                </a:solidFill>
                <a:latin typeface="Times New Roman" pitchFamily="18" charset="0"/>
              </a:rPr>
            </a:br>
            <a:r>
              <a:rPr lang="it-IT" sz="3600" b="1" smtClean="0">
                <a:solidFill>
                  <a:srgbClr val="FF9900"/>
                </a:solidFill>
                <a:latin typeface="Times New Roman" pitchFamily="18" charset="0"/>
              </a:rPr>
              <a:t>della salute</a:t>
            </a:r>
          </a:p>
        </p:txBody>
      </p:sp>
      <p:sp>
        <p:nvSpPr>
          <p:cNvPr id="2461699" name="Text Box 3"/>
          <p:cNvSpPr txBox="1">
            <a:spLocks noChangeArrowheads="1"/>
          </p:cNvSpPr>
          <p:nvPr/>
        </p:nvSpPr>
        <p:spPr bwMode="auto">
          <a:xfrm>
            <a:off x="971550" y="2636838"/>
            <a:ext cx="7489825" cy="2851150"/>
          </a:xfrm>
          <a:prstGeom prst="rect">
            <a:avLst/>
          </a:prstGeom>
          <a:noFill/>
          <a:ln w="9525">
            <a:noFill/>
            <a:miter lim="800000"/>
            <a:headEnd/>
            <a:tailEnd/>
          </a:ln>
        </p:spPr>
        <p:txBody>
          <a:bodyPr lIns="90000" tIns="46800" rIns="90000" bIns="46800">
            <a:spAutoFit/>
          </a:bodyPr>
          <a:lstStyle/>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200">
                <a:solidFill>
                  <a:srgbClr val="FFFFFF"/>
                </a:solidFill>
                <a:latin typeface="Verdana" pitchFamily="34" charset="0"/>
              </a:rPr>
              <a:t>Gli psicofarmaci rappresentano uno strumento terapeutico che </a:t>
            </a:r>
            <a:r>
              <a:rPr lang="it-IT" sz="2200">
                <a:solidFill>
                  <a:srgbClr val="FFFF00"/>
                </a:solidFill>
                <a:latin typeface="Verdana" pitchFamily="34" charset="0"/>
              </a:rPr>
              <a:t>ogni</a:t>
            </a:r>
            <a:r>
              <a:rPr lang="it-IT" sz="2200">
                <a:solidFill>
                  <a:srgbClr val="FFFFFF"/>
                </a:solidFill>
                <a:latin typeface="Verdana" pitchFamily="34" charset="0"/>
              </a:rPr>
              <a:t> professionista della salute incrocia nella sua attività professionale</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200">
                <a:solidFill>
                  <a:srgbClr val="FFFFFF"/>
                </a:solidFill>
                <a:latin typeface="Verdana" pitchFamily="34" charset="0"/>
              </a:rPr>
              <a:t>Anche chi non è prescrittore di farmaci non è rende estraneo al procedimento farmacoterapeutico</a:t>
            </a: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2461699">
                                            <p:txEl>
                                              <p:pRg st="0" end="0"/>
                                            </p:txEl>
                                          </p:spTgt>
                                        </p:tgtEl>
                                        <p:attrNameLst>
                                          <p:attrName>style.visibility</p:attrName>
                                        </p:attrNameLst>
                                      </p:cBhvr>
                                      <p:to>
                                        <p:strVal val="visible"/>
                                      </p:to>
                                    </p:set>
                                    <p:animEffect transition="in" filter="dissolve">
                                      <p:cBhvr>
                                        <p:cTn id="7" dur="500"/>
                                        <p:tgtEl>
                                          <p:spTgt spid="2461699">
                                            <p:txEl>
                                              <p:pRg st="0" end="0"/>
                                            </p:txEl>
                                          </p:spTgt>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2461699">
                                            <p:txEl>
                                              <p:pRg st="1" end="1"/>
                                            </p:txEl>
                                          </p:spTgt>
                                        </p:tgtEl>
                                        <p:attrNameLst>
                                          <p:attrName>style.visibility</p:attrName>
                                        </p:attrNameLst>
                                      </p:cBhvr>
                                      <p:to>
                                        <p:strVal val="visible"/>
                                      </p:to>
                                    </p:set>
                                    <p:animEffect transition="in" filter="dissolve">
                                      <p:cBhvr>
                                        <p:cTn id="11" dur="500"/>
                                        <p:tgtEl>
                                          <p:spTgt spid="246169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61699" grpId="0" build="p" autoUpdateAnimBg="0" advAuto="0"/>
    </p:bld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2849" name="Rectangle 2"/>
          <p:cNvSpPr>
            <a:spLocks noGrp="1" noChangeArrowheads="1"/>
          </p:cNvSpPr>
          <p:nvPr>
            <p:ph type="title"/>
          </p:nvPr>
        </p:nvSpPr>
        <p:spPr>
          <a:xfrm>
            <a:off x="381000" y="282575"/>
            <a:ext cx="8229600" cy="1187450"/>
          </a:xfrm>
        </p:spPr>
        <p:txBody>
          <a:bodyPr lIns="90000" tIns="46800" rIns="90000" bIns="46800"/>
          <a:lstStyle/>
          <a:p>
            <a:pPr defTabSz="449263" eaLnBrk="1" hangingPunct="1">
              <a:lnSpc>
                <a:spcPct val="95000"/>
              </a:lnSpc>
              <a:buClr>
                <a:srgbClr val="FF9900"/>
              </a:buClr>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600" b="1" smtClean="0">
                <a:solidFill>
                  <a:srgbClr val="FF9900"/>
                </a:solidFill>
                <a:latin typeface="Times New Roman" pitchFamily="18" charset="0"/>
              </a:rPr>
              <a:t>Psicofarmaci e opinioni dei Pazienti</a:t>
            </a:r>
          </a:p>
        </p:txBody>
      </p:sp>
      <p:sp>
        <p:nvSpPr>
          <p:cNvPr id="4" name="AutoShape 13"/>
          <p:cNvSpPr>
            <a:spLocks noChangeArrowheads="1"/>
          </p:cNvSpPr>
          <p:nvPr/>
        </p:nvSpPr>
        <p:spPr bwMode="auto">
          <a:xfrm>
            <a:off x="1042988" y="2060575"/>
            <a:ext cx="3024187" cy="3889375"/>
          </a:xfrm>
          <a:prstGeom prst="roundRect">
            <a:avLst>
              <a:gd name="adj" fmla="val 16667"/>
            </a:avLst>
          </a:prstGeom>
          <a:solidFill>
            <a:srgbClr val="00B050">
              <a:alpha val="50195"/>
            </a:srgbClr>
          </a:solidFill>
          <a:ln w="57150">
            <a:solidFill>
              <a:srgbClr val="89CBEF"/>
            </a:solidFill>
            <a:round/>
            <a:headEnd/>
            <a:tailEnd/>
          </a:ln>
        </p:spPr>
        <p:txBody>
          <a:bodyPr anchor="ctr"/>
          <a:lstStyle/>
          <a:p>
            <a:pPr algn="ctr">
              <a:defRPr/>
            </a:pPr>
            <a:endParaRPr lang="it-IT" altLang="en-GB" sz="2000" b="1">
              <a:solidFill>
                <a:srgbClr val="FFFFFF"/>
              </a:solidFill>
              <a:effectLst>
                <a:outerShdw blurRad="38100" dist="38100" dir="2700000" algn="tl">
                  <a:srgbClr val="000000"/>
                </a:outerShdw>
              </a:effectLst>
              <a:latin typeface="Tahoma" pitchFamily="34" charset="0"/>
            </a:endParaRPr>
          </a:p>
          <a:p>
            <a:pPr algn="ctr">
              <a:defRPr/>
            </a:pPr>
            <a:r>
              <a:rPr lang="it-IT" altLang="en-GB" sz="2000" b="1">
                <a:solidFill>
                  <a:srgbClr val="FFFFFF"/>
                </a:solidFill>
                <a:effectLst>
                  <a:outerShdw blurRad="38100" dist="38100" dir="2700000" algn="tl">
                    <a:srgbClr val="000000"/>
                  </a:outerShdw>
                </a:effectLst>
                <a:latin typeface="Tahoma" pitchFamily="34" charset="0"/>
              </a:rPr>
              <a:t>E’ più frequente incontrare pazienti che dicono:</a:t>
            </a:r>
            <a:br>
              <a:rPr lang="it-IT" altLang="en-GB" sz="2000" b="1">
                <a:solidFill>
                  <a:srgbClr val="FFFFFF"/>
                </a:solidFill>
                <a:effectLst>
                  <a:outerShdw blurRad="38100" dist="38100" dir="2700000" algn="tl">
                    <a:srgbClr val="000000"/>
                  </a:outerShdw>
                </a:effectLst>
                <a:latin typeface="Tahoma" pitchFamily="34" charset="0"/>
              </a:rPr>
            </a:br>
            <a:endParaRPr lang="it-IT" altLang="en-GB" sz="2000" b="1">
              <a:solidFill>
                <a:srgbClr val="FFFFFF"/>
              </a:solidFill>
              <a:effectLst>
                <a:outerShdw blurRad="38100" dist="38100" dir="2700000" algn="tl">
                  <a:srgbClr val="000000"/>
                </a:outerShdw>
              </a:effectLst>
              <a:latin typeface="Tahoma" pitchFamily="34" charset="0"/>
            </a:endParaRPr>
          </a:p>
          <a:p>
            <a:pPr algn="ctr">
              <a:defRPr/>
            </a:pPr>
            <a:r>
              <a:rPr lang="it-IT" altLang="en-GB" sz="1900" b="1">
                <a:solidFill>
                  <a:srgbClr val="FFFFFF"/>
                </a:solidFill>
                <a:effectLst>
                  <a:outerShdw blurRad="38100" dist="38100" dir="2700000" algn="tl">
                    <a:srgbClr val="000000"/>
                  </a:outerShdw>
                </a:effectLst>
                <a:latin typeface="Tahoma" pitchFamily="34" charset="0"/>
              </a:rPr>
              <a:t>‘SONO CONTRARIO AGLI PSICOFARMACI’</a:t>
            </a:r>
          </a:p>
          <a:p>
            <a:pPr algn="ctr">
              <a:defRPr/>
            </a:pPr>
            <a:endParaRPr lang="it-IT" sz="1900" b="1">
              <a:solidFill>
                <a:srgbClr val="FFFFFF"/>
              </a:solidFill>
              <a:effectLst>
                <a:outerShdw blurRad="38100" dist="38100" dir="2700000" algn="tl">
                  <a:srgbClr val="000000"/>
                </a:outerShdw>
              </a:effectLst>
              <a:latin typeface="Tahoma" pitchFamily="34" charset="0"/>
            </a:endParaRPr>
          </a:p>
        </p:txBody>
      </p:sp>
      <p:sp>
        <p:nvSpPr>
          <p:cNvPr id="5" name="AutoShape 13"/>
          <p:cNvSpPr>
            <a:spLocks noChangeArrowheads="1"/>
          </p:cNvSpPr>
          <p:nvPr/>
        </p:nvSpPr>
        <p:spPr bwMode="auto">
          <a:xfrm>
            <a:off x="5148263" y="2133600"/>
            <a:ext cx="3024187" cy="3887788"/>
          </a:xfrm>
          <a:prstGeom prst="roundRect">
            <a:avLst>
              <a:gd name="adj" fmla="val 16667"/>
            </a:avLst>
          </a:prstGeom>
          <a:solidFill>
            <a:srgbClr val="00B050">
              <a:alpha val="50195"/>
            </a:srgbClr>
          </a:solidFill>
          <a:ln w="57150">
            <a:solidFill>
              <a:srgbClr val="89CBEF"/>
            </a:solidFill>
            <a:round/>
            <a:headEnd/>
            <a:tailEnd/>
          </a:ln>
        </p:spPr>
        <p:txBody>
          <a:bodyPr anchor="ctr"/>
          <a:lstStyle/>
          <a:p>
            <a:pPr algn="ctr">
              <a:defRPr/>
            </a:pPr>
            <a:endParaRPr lang="it-IT" altLang="en-GB" sz="2000" b="1">
              <a:solidFill>
                <a:srgbClr val="FFFFFF"/>
              </a:solidFill>
              <a:effectLst>
                <a:outerShdw blurRad="38100" dist="38100" dir="2700000" algn="tl">
                  <a:srgbClr val="000000"/>
                </a:outerShdw>
              </a:effectLst>
              <a:latin typeface="Tahoma" pitchFamily="34" charset="0"/>
            </a:endParaRPr>
          </a:p>
          <a:p>
            <a:pPr algn="ctr">
              <a:defRPr/>
            </a:pPr>
            <a:r>
              <a:rPr lang="it-IT" altLang="en-GB" sz="2000" b="1">
                <a:solidFill>
                  <a:srgbClr val="FFFFFF"/>
                </a:solidFill>
                <a:effectLst>
                  <a:outerShdw blurRad="38100" dist="38100" dir="2700000" algn="tl">
                    <a:srgbClr val="000000"/>
                  </a:outerShdw>
                </a:effectLst>
                <a:latin typeface="Tahoma" pitchFamily="34" charset="0"/>
              </a:rPr>
              <a:t>Piuttosto che:</a:t>
            </a:r>
            <a:br>
              <a:rPr lang="it-IT" altLang="en-GB" sz="2000" b="1">
                <a:solidFill>
                  <a:srgbClr val="FFFFFF"/>
                </a:solidFill>
                <a:effectLst>
                  <a:outerShdw blurRad="38100" dist="38100" dir="2700000" algn="tl">
                    <a:srgbClr val="000000"/>
                  </a:outerShdw>
                </a:effectLst>
                <a:latin typeface="Tahoma" pitchFamily="34" charset="0"/>
              </a:rPr>
            </a:br>
            <a:endParaRPr lang="it-IT" altLang="en-GB" sz="2000" b="1">
              <a:solidFill>
                <a:srgbClr val="FFFFFF"/>
              </a:solidFill>
              <a:effectLst>
                <a:outerShdw blurRad="38100" dist="38100" dir="2700000" algn="tl">
                  <a:srgbClr val="000000"/>
                </a:outerShdw>
              </a:effectLst>
              <a:latin typeface="Tahoma" pitchFamily="34" charset="0"/>
            </a:endParaRPr>
          </a:p>
          <a:p>
            <a:pPr algn="ctr">
              <a:defRPr/>
            </a:pPr>
            <a:r>
              <a:rPr lang="it-IT" altLang="en-GB" sz="1900" b="1">
                <a:solidFill>
                  <a:srgbClr val="FFFFFF"/>
                </a:solidFill>
                <a:effectLst>
                  <a:outerShdw blurRad="38100" dist="38100" dir="2700000" algn="tl">
                    <a:srgbClr val="000000"/>
                  </a:outerShdw>
                </a:effectLst>
                <a:latin typeface="Tahoma" pitchFamily="34" charset="0"/>
              </a:rPr>
              <a:t>‘SONO CONTRARIO AGLI INTERVENTI DI NEUROCHIRURGIA’</a:t>
            </a:r>
            <a:endParaRPr lang="it-IT" sz="1900" b="1">
              <a:solidFill>
                <a:srgbClr val="FFFFFF"/>
              </a:solidFill>
              <a:effectLst>
                <a:outerShdw blurRad="38100" dist="38100" dir="2700000" algn="tl">
                  <a:srgbClr val="000000"/>
                </a:outerShdw>
              </a:effectLst>
              <a:latin typeface="Tahoma" pitchFamily="34" charset="0"/>
            </a:endParaRPr>
          </a:p>
        </p:txBody>
      </p:sp>
      <p:sp>
        <p:nvSpPr>
          <p:cNvPr id="6" name="AutoShape 5"/>
          <p:cNvSpPr>
            <a:spLocks noChangeArrowheads="1"/>
          </p:cNvSpPr>
          <p:nvPr/>
        </p:nvSpPr>
        <p:spPr bwMode="auto">
          <a:xfrm>
            <a:off x="4284663" y="3789363"/>
            <a:ext cx="647700" cy="358775"/>
          </a:xfrm>
          <a:custGeom>
            <a:avLst/>
            <a:gdLst>
              <a:gd name="T0" fmla="*/ 702469 w 21600"/>
              <a:gd name="T1" fmla="*/ 0 h 21600"/>
              <a:gd name="T2" fmla="*/ 0 w 21600"/>
              <a:gd name="T3" fmla="*/ 293688 h 21600"/>
              <a:gd name="T4" fmla="*/ 702469 w 21600"/>
              <a:gd name="T5" fmla="*/ 587375 h 21600"/>
              <a:gd name="T6" fmla="*/ 936625 w 21600"/>
              <a:gd name="T7" fmla="*/ 293688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00B0F0"/>
          </a:solidFill>
          <a:ln w="9525">
            <a:solidFill>
              <a:schemeClr val="accent2"/>
            </a:solidFill>
            <a:miter lim="800000"/>
            <a:headEnd/>
            <a:tailEnd/>
          </a:ln>
        </p:spPr>
        <p:txBody>
          <a:bodyPr wrap="none" anchor="ctr"/>
          <a:lstStyle/>
          <a:p>
            <a:pPr algn="ctr" defTabSz="449263">
              <a:spcBef>
                <a:spcPts val="1200"/>
              </a:spcBef>
              <a:buClr>
                <a:srgbClr val="000000"/>
              </a:buClr>
              <a:buSzPct val="100000"/>
              <a:buFont typeface="Times New Roman" pitchFamily="16" charset="0"/>
              <a:buNone/>
              <a:defRPr/>
            </a:pPr>
            <a:endParaRPr lang="it-IT">
              <a:solidFill>
                <a:srgbClr val="FFFFFF"/>
              </a:solidFill>
              <a:effectLst>
                <a:outerShdw blurRad="38100" dist="38100" dir="2700000" algn="tl">
                  <a:srgbClr val="000000">
                    <a:alpha val="43137"/>
                  </a:srgbClr>
                </a:outerShdw>
              </a:effectLst>
              <a:latin typeface="Arial Black" pitchFamily="32" charset="0"/>
              <a:cs typeface="Lucida Sans Unicode" charset="0"/>
            </a:endParaRP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dissolv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4897" name="Picture 2"/>
          <p:cNvPicPr>
            <a:picLocks noChangeAspect="1" noChangeArrowheads="1"/>
          </p:cNvPicPr>
          <p:nvPr/>
        </p:nvPicPr>
        <p:blipFill>
          <a:blip r:embed="rId3" cstate="print"/>
          <a:srcRect/>
          <a:stretch>
            <a:fillRect/>
          </a:stretch>
        </p:blipFill>
        <p:spPr bwMode="auto">
          <a:xfrm>
            <a:off x="144463" y="179388"/>
            <a:ext cx="5003800" cy="6480175"/>
          </a:xfrm>
          <a:prstGeom prst="rect">
            <a:avLst/>
          </a:prstGeom>
          <a:noFill/>
          <a:ln w="63500">
            <a:solidFill>
              <a:srgbClr val="FFC000"/>
            </a:solidFill>
            <a:miter lim="800000"/>
            <a:headEnd/>
            <a:tailEnd/>
          </a:ln>
        </p:spPr>
      </p:pic>
      <p:sp>
        <p:nvSpPr>
          <p:cNvPr id="12" name="Rettangolo 11"/>
          <p:cNvSpPr>
            <a:spLocks noChangeArrowheads="1"/>
          </p:cNvSpPr>
          <p:nvPr/>
        </p:nvSpPr>
        <p:spPr bwMode="auto">
          <a:xfrm>
            <a:off x="5364163" y="5949950"/>
            <a:ext cx="3384550" cy="738188"/>
          </a:xfrm>
          <a:prstGeom prst="rect">
            <a:avLst/>
          </a:prstGeom>
          <a:solidFill>
            <a:srgbClr val="FF0000"/>
          </a:solidFill>
          <a:ln w="28575">
            <a:solidFill>
              <a:srgbClr val="FFC000"/>
            </a:solidFill>
            <a:miter lim="800000"/>
            <a:headEnd/>
            <a:tailEnd/>
          </a:ln>
        </p:spPr>
        <p:txBody>
          <a:bodyPr>
            <a:spAutoFit/>
          </a:bodyPr>
          <a:lstStyle/>
          <a:p>
            <a:r>
              <a:rPr lang="it-IT" sz="1400">
                <a:solidFill>
                  <a:srgbClr val="FFFFFF"/>
                </a:solidFill>
              </a:rPr>
              <a:t>http://www.incompatibile.altervista.org/recens/sospendere_psicofarmaci_manuale_riduzione_del_danno.pdf</a:t>
            </a:r>
          </a:p>
        </p:txBody>
      </p:sp>
      <p:pic>
        <p:nvPicPr>
          <p:cNvPr id="2642948" name="Picture 4"/>
          <p:cNvPicPr>
            <a:picLocks noChangeAspect="1" noChangeArrowheads="1"/>
          </p:cNvPicPr>
          <p:nvPr/>
        </p:nvPicPr>
        <p:blipFill>
          <a:blip r:embed="rId4" cstate="print"/>
          <a:srcRect/>
          <a:stretch>
            <a:fillRect/>
          </a:stretch>
        </p:blipFill>
        <p:spPr bwMode="auto">
          <a:xfrm>
            <a:off x="4500563" y="1700213"/>
            <a:ext cx="4319587" cy="1584325"/>
          </a:xfrm>
          <a:prstGeom prst="rect">
            <a:avLst/>
          </a:prstGeom>
          <a:noFill/>
          <a:ln w="63500">
            <a:solidFill>
              <a:srgbClr val="FFC000"/>
            </a:solidFill>
            <a:miter lim="800000"/>
            <a:headEnd/>
            <a:tailEnd/>
          </a:ln>
        </p:spPr>
      </p:pic>
      <p:sp>
        <p:nvSpPr>
          <p:cNvPr id="15" name="Oval 2"/>
          <p:cNvSpPr>
            <a:spLocks noChangeArrowheads="1"/>
          </p:cNvSpPr>
          <p:nvPr/>
        </p:nvSpPr>
        <p:spPr bwMode="auto">
          <a:xfrm>
            <a:off x="4643438" y="476250"/>
            <a:ext cx="2305050" cy="1368425"/>
          </a:xfrm>
          <a:prstGeom prst="ellipse">
            <a:avLst/>
          </a:prstGeom>
          <a:solidFill>
            <a:srgbClr val="FFEFCF"/>
          </a:solidFill>
          <a:ln w="12700">
            <a:solidFill>
              <a:srgbClr val="993300"/>
            </a:solidFill>
            <a:round/>
            <a:headEnd type="none" w="sm" len="sm"/>
            <a:tailEnd type="none" w="sm" len="sm"/>
          </a:ln>
          <a:effectLst>
            <a:outerShdw dist="183162" dir="2021404" algn="ctr" rotWithShape="0">
              <a:srgbClr val="AF5F09">
                <a:alpha val="50000"/>
              </a:srgbClr>
            </a:outerShdw>
          </a:effectLst>
        </p:spPr>
        <p:txBody>
          <a:bodyPr wrap="none" anchor="ctr"/>
          <a:lstStyle/>
          <a:p>
            <a:pPr algn="ctr">
              <a:defRPr/>
            </a:pPr>
            <a:r>
              <a:rPr lang="en-US" sz="2300" b="1" dirty="0" err="1">
                <a:solidFill>
                  <a:srgbClr val="000000"/>
                </a:solidFill>
                <a:latin typeface="Arial"/>
              </a:rPr>
              <a:t>Punti</a:t>
            </a:r>
            <a:r>
              <a:rPr lang="en-US" sz="2300" b="1" dirty="0">
                <a:solidFill>
                  <a:srgbClr val="000000"/>
                </a:solidFill>
                <a:latin typeface="Arial"/>
              </a:rPr>
              <a:t> </a:t>
            </a:r>
          </a:p>
          <a:p>
            <a:pPr algn="ctr">
              <a:defRPr/>
            </a:pPr>
            <a:r>
              <a:rPr lang="en-US" sz="2300" b="1" dirty="0" err="1">
                <a:solidFill>
                  <a:srgbClr val="000000"/>
                </a:solidFill>
                <a:latin typeface="Arial"/>
              </a:rPr>
              <a:t>di</a:t>
            </a:r>
            <a:r>
              <a:rPr lang="en-US" sz="2300" b="1" dirty="0">
                <a:solidFill>
                  <a:srgbClr val="000000"/>
                </a:solidFill>
                <a:latin typeface="Arial"/>
              </a:rPr>
              <a:t> vista</a:t>
            </a:r>
          </a:p>
        </p:txBody>
      </p:sp>
    </p:spTree>
  </p:cSld>
  <p:clrMapOvr>
    <a:masterClrMapping/>
  </p:clrMapOvr>
  <p:transition spd="med">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dissolve">
                                      <p:cBhvr>
                                        <p:cTn id="7" dur="500"/>
                                        <p:tgtEl>
                                          <p:spTgt spid="15"/>
                                        </p:tgtEl>
                                      </p:cBhvr>
                                    </p:animEffect>
                                  </p:childTnLst>
                                </p:cTn>
                              </p:par>
                              <p:par>
                                <p:cTn id="8" presetID="9" presetClass="entr" presetSubtype="0" fill="hold" nodeType="withEffect">
                                  <p:stCondLst>
                                    <p:cond delay="0"/>
                                  </p:stCondLst>
                                  <p:childTnLst>
                                    <p:set>
                                      <p:cBhvr>
                                        <p:cTn id="9" dur="1" fill="hold">
                                          <p:stCondLst>
                                            <p:cond delay="0"/>
                                          </p:stCondLst>
                                        </p:cTn>
                                        <p:tgtEl>
                                          <p:spTgt spid="2642948"/>
                                        </p:tgtEl>
                                        <p:attrNameLst>
                                          <p:attrName>style.visibility</p:attrName>
                                        </p:attrNameLst>
                                      </p:cBhvr>
                                      <p:to>
                                        <p:strVal val="visible"/>
                                      </p:to>
                                    </p:set>
                                    <p:animEffect transition="in" filter="dissolve">
                                      <p:cBhvr>
                                        <p:cTn id="10" dur="500"/>
                                        <p:tgtEl>
                                          <p:spTgt spid="2642948"/>
                                        </p:tgtEl>
                                      </p:cBhvr>
                                    </p:animEffect>
                                  </p:childTnLst>
                                </p:cTn>
                              </p:par>
                            </p:childTnLst>
                          </p:cTn>
                        </p:par>
                        <p:par>
                          <p:cTn id="11" fill="hold">
                            <p:stCondLst>
                              <p:cond delay="500"/>
                            </p:stCondLst>
                            <p:childTnLst>
                              <p:par>
                                <p:cTn id="12" presetID="9" presetClass="entr" presetSubtype="0"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dissolve">
                                      <p:cBhvr>
                                        <p:cTn id="1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5" grpId="0" animBg="1"/>
    </p:bld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6945" name="Picture 1"/>
          <p:cNvPicPr>
            <a:picLocks noChangeAspect="1" noChangeArrowheads="1"/>
          </p:cNvPicPr>
          <p:nvPr/>
        </p:nvPicPr>
        <p:blipFill>
          <a:blip r:embed="rId2" cstate="print"/>
          <a:srcRect/>
          <a:stretch>
            <a:fillRect/>
          </a:stretch>
        </p:blipFill>
        <p:spPr bwMode="auto">
          <a:xfrm>
            <a:off x="395288" y="476250"/>
            <a:ext cx="8296275" cy="4500563"/>
          </a:xfrm>
          <a:prstGeom prst="rect">
            <a:avLst/>
          </a:prstGeom>
          <a:noFill/>
          <a:ln w="9525">
            <a:noFill/>
            <a:miter lim="800000"/>
            <a:headEnd/>
            <a:tailEnd/>
          </a:ln>
        </p:spPr>
      </p:pic>
      <p:sp>
        <p:nvSpPr>
          <p:cNvPr id="4" name="Rettangolo 3"/>
          <p:cNvSpPr/>
          <p:nvPr/>
        </p:nvSpPr>
        <p:spPr>
          <a:xfrm>
            <a:off x="684213" y="1484313"/>
            <a:ext cx="4751387" cy="32400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2300">
              <a:solidFill>
                <a:srgbClr val="FFFFFF"/>
              </a:solidFill>
            </a:endParaRPr>
          </a:p>
        </p:txBody>
      </p:sp>
      <p:sp>
        <p:nvSpPr>
          <p:cNvPr id="5" name="Rectangle 5"/>
          <p:cNvSpPr>
            <a:spLocks noChangeArrowheads="1"/>
          </p:cNvSpPr>
          <p:nvPr/>
        </p:nvSpPr>
        <p:spPr bwMode="auto">
          <a:xfrm>
            <a:off x="468313" y="6453188"/>
            <a:ext cx="8675687" cy="307975"/>
          </a:xfrm>
          <a:prstGeom prst="rect">
            <a:avLst/>
          </a:prstGeom>
          <a:noFill/>
          <a:ln w="9525">
            <a:noFill/>
            <a:miter lim="800000"/>
            <a:headEnd/>
            <a:tailEnd/>
          </a:ln>
        </p:spPr>
        <p:txBody>
          <a:bodyPr>
            <a:spAutoFit/>
          </a:bodyPr>
          <a:lstStyle/>
          <a:p>
            <a:r>
              <a:rPr lang="it-IT" sz="1400" i="1">
                <a:solidFill>
                  <a:srgbClr val="FFFFFF"/>
                </a:solidFill>
                <a:latin typeface="Verdana" pitchFamily="34" charset="0"/>
                <a:cs typeface="Times New Roman" pitchFamily="18" charset="0"/>
              </a:rPr>
              <a:t>                        Sospendere gli psicofarmaci. Manuale per la riduzione del danno. Ed It, 2010  </a:t>
            </a: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utoUpdateAnimBg="0"/>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5"/>
          <p:cNvSpPr>
            <a:spLocks noChangeArrowheads="1"/>
          </p:cNvSpPr>
          <p:nvPr/>
        </p:nvSpPr>
        <p:spPr bwMode="auto">
          <a:xfrm>
            <a:off x="4572000" y="6381750"/>
            <a:ext cx="3887788" cy="307975"/>
          </a:xfrm>
          <a:prstGeom prst="rect">
            <a:avLst/>
          </a:prstGeom>
          <a:noFill/>
          <a:ln w="9525">
            <a:noFill/>
            <a:miter lim="800000"/>
            <a:headEnd/>
            <a:tailEnd/>
          </a:ln>
        </p:spPr>
        <p:txBody>
          <a:bodyPr>
            <a:spAutoFit/>
          </a:bodyPr>
          <a:lstStyle/>
          <a:p>
            <a:r>
              <a:rPr lang="it-IT" sz="1400" i="1">
                <a:solidFill>
                  <a:srgbClr val="FFFFFF"/>
                </a:solidFill>
                <a:latin typeface="Verdana" pitchFamily="34" charset="0"/>
                <a:cs typeface="Times New Roman" pitchFamily="18" charset="0"/>
              </a:rPr>
              <a:t>                          L’Espresso, Aprile 2009  </a:t>
            </a:r>
          </a:p>
        </p:txBody>
      </p:sp>
      <p:pic>
        <p:nvPicPr>
          <p:cNvPr id="467970" name="Picture 1"/>
          <p:cNvPicPr>
            <a:picLocks noChangeAspect="1" noChangeArrowheads="1"/>
          </p:cNvPicPr>
          <p:nvPr/>
        </p:nvPicPr>
        <p:blipFill>
          <a:blip r:embed="rId2" cstate="print"/>
          <a:srcRect/>
          <a:stretch>
            <a:fillRect/>
          </a:stretch>
        </p:blipFill>
        <p:spPr bwMode="auto">
          <a:xfrm>
            <a:off x="827088" y="404813"/>
            <a:ext cx="7543800" cy="5867400"/>
          </a:xfrm>
          <a:prstGeom prst="rect">
            <a:avLst/>
          </a:prstGeom>
          <a:noFill/>
          <a:ln w="9525">
            <a:noFill/>
            <a:miter lim="800000"/>
            <a:headEnd/>
            <a:tailEnd/>
          </a:ln>
        </p:spPr>
      </p:pic>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utoUpdateAnimBg="0"/>
    </p:bld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8993" name="Rectangle 2"/>
          <p:cNvSpPr>
            <a:spLocks noGrp="1" noChangeArrowheads="1"/>
          </p:cNvSpPr>
          <p:nvPr>
            <p:ph type="title"/>
          </p:nvPr>
        </p:nvSpPr>
        <p:spPr>
          <a:xfrm>
            <a:off x="1258888" y="1412875"/>
            <a:ext cx="6337300" cy="3938588"/>
          </a:xfrm>
        </p:spPr>
        <p:txBody>
          <a:bodyPr lIns="90000" tIns="46800" rIns="90000" bIns="46800"/>
          <a:lstStyle/>
          <a:p>
            <a:pPr defTabSz="449263" eaLnBrk="1" hangingPunct="1">
              <a:buClr>
                <a:srgbClr val="FF99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600" b="1" smtClean="0">
                <a:solidFill>
                  <a:srgbClr val="FF9900"/>
                </a:solidFill>
                <a:latin typeface="Times New Roman" pitchFamily="18" charset="0"/>
              </a:rPr>
              <a:t/>
            </a:r>
            <a:br>
              <a:rPr lang="it-IT" sz="3600" b="1" smtClean="0">
                <a:solidFill>
                  <a:srgbClr val="FF9900"/>
                </a:solidFill>
                <a:latin typeface="Times New Roman" pitchFamily="18" charset="0"/>
              </a:rPr>
            </a:br>
            <a:r>
              <a:rPr lang="it-IT" sz="3600" b="1" smtClean="0">
                <a:solidFill>
                  <a:srgbClr val="FF9900"/>
                </a:solidFill>
                <a:latin typeface="Times New Roman" pitchFamily="18" charset="0"/>
              </a:rPr>
              <a:t>Opinioni e luoghi comuni</a:t>
            </a:r>
            <a:br>
              <a:rPr lang="it-IT" sz="3600" b="1" smtClean="0">
                <a:solidFill>
                  <a:srgbClr val="FF9900"/>
                </a:solidFill>
                <a:latin typeface="Times New Roman" pitchFamily="18" charset="0"/>
              </a:rPr>
            </a:br>
            <a:r>
              <a:rPr lang="it-IT" sz="3600" b="1" smtClean="0">
                <a:solidFill>
                  <a:srgbClr val="FF9900"/>
                </a:solidFill>
                <a:latin typeface="Times New Roman" pitchFamily="18" charset="0"/>
              </a:rPr>
              <a:t>sugli psicofarmaci </a:t>
            </a:r>
            <a:br>
              <a:rPr lang="it-IT" sz="3600" b="1" smtClean="0">
                <a:solidFill>
                  <a:srgbClr val="FF9900"/>
                </a:solidFill>
                <a:latin typeface="Times New Roman" pitchFamily="18" charset="0"/>
              </a:rPr>
            </a:br>
            <a:r>
              <a:rPr lang="it-IT" sz="3600" b="1" smtClean="0">
                <a:solidFill>
                  <a:srgbClr val="FF9900"/>
                </a:solidFill>
                <a:latin typeface="Times New Roman" pitchFamily="18" charset="0"/>
              </a:rPr>
              <a:t> </a:t>
            </a:r>
            <a:br>
              <a:rPr lang="it-IT" sz="3600" b="1" smtClean="0">
                <a:solidFill>
                  <a:srgbClr val="FF9900"/>
                </a:solidFill>
                <a:latin typeface="Times New Roman" pitchFamily="18" charset="0"/>
              </a:rPr>
            </a:br>
            <a:endParaRPr lang="it-IT" sz="3600" b="1" smtClean="0">
              <a:solidFill>
                <a:srgbClr val="FF9900"/>
              </a:solidFill>
              <a:latin typeface="Times New Roman" pitchFamily="18" charset="0"/>
            </a:endParaRPr>
          </a:p>
        </p:txBody>
      </p:sp>
      <p:pic>
        <p:nvPicPr>
          <p:cNvPr id="468994" name="Picture 4" descr="H:\Psicologi Psicofarmacologia\Immagini utilizzabili\mela-stre_da l sito di telefono viola.gif"/>
          <p:cNvPicPr>
            <a:picLocks noChangeAspect="1" noChangeArrowheads="1"/>
          </p:cNvPicPr>
          <p:nvPr/>
        </p:nvPicPr>
        <p:blipFill>
          <a:blip r:embed="rId3" cstate="print"/>
          <a:srcRect/>
          <a:stretch>
            <a:fillRect/>
          </a:stretch>
        </p:blipFill>
        <p:spPr bwMode="auto">
          <a:xfrm>
            <a:off x="323850" y="4365625"/>
            <a:ext cx="2201863" cy="2184400"/>
          </a:xfrm>
          <a:prstGeom prst="rect">
            <a:avLst/>
          </a:prstGeom>
          <a:noFill/>
          <a:ln w="9525">
            <a:noFill/>
            <a:miter lim="800000"/>
            <a:headEnd/>
            <a:tailEnd/>
          </a:ln>
        </p:spPr>
      </p:pic>
      <p:sp>
        <p:nvSpPr>
          <p:cNvPr id="4" name="Rectangle 3"/>
          <p:cNvSpPr txBox="1">
            <a:spLocks noChangeArrowheads="1"/>
          </p:cNvSpPr>
          <p:nvPr/>
        </p:nvSpPr>
        <p:spPr bwMode="auto">
          <a:xfrm>
            <a:off x="323850" y="4365625"/>
            <a:ext cx="2232025" cy="2159000"/>
          </a:xfrm>
          <a:prstGeom prst="rect">
            <a:avLst/>
          </a:prstGeom>
          <a:noFill/>
          <a:ln w="50800">
            <a:solidFill>
              <a:schemeClr val="bg1"/>
            </a:solidFill>
            <a:miter lim="800000"/>
            <a:headEnd/>
            <a:tailEnd/>
          </a:ln>
        </p:spPr>
        <p:txBody>
          <a:bodyPr lIns="162000" tIns="154800" rIns="162000" bIns="154800"/>
          <a:lstStyle/>
          <a:p>
            <a:pPr marL="342900" indent="-342900" eaLnBrk="0" hangingPunct="0">
              <a:spcBef>
                <a:spcPct val="50000"/>
              </a:spcBef>
              <a:buClr>
                <a:srgbClr val="FF6600"/>
              </a:buClr>
              <a:buFontTx/>
              <a:buChar char="•"/>
              <a:defRPr/>
            </a:pPr>
            <a:endParaRPr lang="it-IT" sz="2000" b="1" kern="0" dirty="0">
              <a:solidFill>
                <a:srgbClr val="FFCC00"/>
              </a:solidFill>
              <a:latin typeface="+mn-lt"/>
            </a:endParaRPr>
          </a:p>
        </p:txBody>
      </p:sp>
    </p:spTree>
  </p:cSld>
  <p:clrMapOvr>
    <a:masterClrMapping/>
  </p:clrMapOvr>
  <p:transition>
    <p:strips dir="ru"/>
  </p:transition>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41" name="Picture 2" descr="F:\Carlo Med\Immagini\Teste e cervello\testa di stoffe REDA.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3" name="Rectangle 2"/>
          <p:cNvSpPr txBox="1">
            <a:spLocks noChangeArrowheads="1"/>
          </p:cNvSpPr>
          <p:nvPr/>
        </p:nvSpPr>
        <p:spPr>
          <a:xfrm>
            <a:off x="381000" y="282575"/>
            <a:ext cx="8229600" cy="1187450"/>
          </a:xfrm>
          <a:prstGeom prst="rect">
            <a:avLst/>
          </a:prstGeom>
        </p:spPr>
        <p:txBody>
          <a:bodyPr lIns="90000" tIns="46800" rIns="90000" bIns="46800"/>
          <a:lstStyle/>
          <a:p>
            <a:pPr algn="ctr" defTabSz="449263">
              <a:lnSpc>
                <a:spcPct val="95000"/>
              </a:lnSpc>
              <a:buClr>
                <a:srgbClr val="FF9900"/>
              </a:buClr>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it-IT" sz="3600" b="1" kern="0" dirty="0">
                <a:solidFill>
                  <a:srgbClr val="FF9900"/>
                </a:solidFill>
                <a:latin typeface="Times New Roman" pitchFamily="18" charset="0"/>
                <a:ea typeface="+mj-ea"/>
                <a:cs typeface="+mj-cs"/>
              </a:rPr>
              <a:t>Opinioni e luoghi comuni</a:t>
            </a:r>
          </a:p>
        </p:txBody>
      </p:sp>
      <p:sp>
        <p:nvSpPr>
          <p:cNvPr id="4" name="AutoShape 33"/>
          <p:cNvSpPr>
            <a:spLocks noChangeArrowheads="1"/>
          </p:cNvSpPr>
          <p:nvPr/>
        </p:nvSpPr>
        <p:spPr bwMode="auto">
          <a:xfrm>
            <a:off x="971600" y="1772816"/>
            <a:ext cx="2088232" cy="1224136"/>
          </a:xfrm>
          <a:prstGeom prst="roundRect">
            <a:avLst>
              <a:gd name="adj" fmla="val 16667"/>
            </a:avLst>
          </a:prstGeom>
          <a:solidFill>
            <a:srgbClr val="B01C2E"/>
          </a:solidFill>
          <a:ln w="9525">
            <a:noFill/>
            <a:round/>
            <a:headEnd/>
            <a:tailEnd/>
          </a:ln>
          <a:scene3d>
            <a:camera prst="orthographicFront"/>
            <a:lightRig rig="threePt" dir="t"/>
          </a:scene3d>
          <a:sp3d>
            <a:bevelT/>
          </a:sp3d>
        </p:spPr>
        <p:txBody>
          <a:bodyPr/>
          <a:lstStyle/>
          <a:p>
            <a:pPr algn="ctr">
              <a:spcAft>
                <a:spcPts val="1000"/>
              </a:spcAft>
              <a:defRPr/>
            </a:pPr>
            <a:r>
              <a:rPr lang="en-GB" b="1" dirty="0" err="1">
                <a:solidFill>
                  <a:srgbClr val="FFFFFF"/>
                </a:solidFill>
                <a:latin typeface="Arial" pitchFamily="34" charset="0"/>
                <a:cs typeface="Arial" pitchFamily="34" charset="0"/>
              </a:rPr>
              <a:t>Gli</a:t>
            </a:r>
            <a:r>
              <a:rPr lang="en-GB" b="1" dirty="0">
                <a:solidFill>
                  <a:srgbClr val="FFFFFF"/>
                </a:solidFill>
                <a:latin typeface="Arial" pitchFamily="34" charset="0"/>
                <a:cs typeface="Arial" pitchFamily="34" charset="0"/>
              </a:rPr>
              <a:t> </a:t>
            </a:r>
            <a:r>
              <a:rPr lang="en-GB" b="1" dirty="0" err="1">
                <a:solidFill>
                  <a:srgbClr val="FFFFFF"/>
                </a:solidFill>
                <a:latin typeface="Arial" pitchFamily="34" charset="0"/>
                <a:cs typeface="Arial" pitchFamily="34" charset="0"/>
              </a:rPr>
              <a:t>psicofarmaci</a:t>
            </a:r>
            <a:r>
              <a:rPr lang="en-GB" b="1" dirty="0">
                <a:solidFill>
                  <a:srgbClr val="FFFFFF"/>
                </a:solidFill>
                <a:latin typeface="Arial" pitchFamily="34" charset="0"/>
                <a:cs typeface="Arial" pitchFamily="34" charset="0"/>
              </a:rPr>
              <a:t> non </a:t>
            </a:r>
            <a:r>
              <a:rPr lang="en-GB" b="1" dirty="0" err="1">
                <a:solidFill>
                  <a:srgbClr val="FFFFFF"/>
                </a:solidFill>
                <a:latin typeface="Arial" pitchFamily="34" charset="0"/>
                <a:cs typeface="Arial" pitchFamily="34" charset="0"/>
              </a:rPr>
              <a:t>servono</a:t>
            </a:r>
            <a:r>
              <a:rPr lang="en-GB" b="1" dirty="0">
                <a:solidFill>
                  <a:srgbClr val="FFFFFF"/>
                </a:solidFill>
                <a:latin typeface="Arial" pitchFamily="34" charset="0"/>
                <a:cs typeface="Arial" pitchFamily="34" charset="0"/>
              </a:rPr>
              <a:t>, </a:t>
            </a:r>
            <a:r>
              <a:rPr lang="en-GB" b="1" dirty="0" err="1">
                <a:solidFill>
                  <a:srgbClr val="FFFFFF"/>
                </a:solidFill>
                <a:latin typeface="Arial" pitchFamily="34" charset="0"/>
                <a:cs typeface="Arial" pitchFamily="34" charset="0"/>
              </a:rPr>
              <a:t>bisogna</a:t>
            </a:r>
            <a:r>
              <a:rPr lang="en-GB" b="1" dirty="0">
                <a:solidFill>
                  <a:srgbClr val="FFFFFF"/>
                </a:solidFill>
                <a:latin typeface="Arial" pitchFamily="34" charset="0"/>
                <a:cs typeface="Arial" pitchFamily="34" charset="0"/>
              </a:rPr>
              <a:t> </a:t>
            </a:r>
            <a:r>
              <a:rPr lang="en-GB" b="1" dirty="0" err="1">
                <a:solidFill>
                  <a:srgbClr val="FFFFFF"/>
                </a:solidFill>
                <a:latin typeface="Arial" pitchFamily="34" charset="0"/>
                <a:cs typeface="Arial" pitchFamily="34" charset="0"/>
              </a:rPr>
              <a:t>farcela</a:t>
            </a:r>
            <a:r>
              <a:rPr lang="en-GB" b="1" dirty="0">
                <a:solidFill>
                  <a:srgbClr val="FFFFFF"/>
                </a:solidFill>
                <a:latin typeface="Arial" pitchFamily="34" charset="0"/>
                <a:cs typeface="Arial" pitchFamily="34" charset="0"/>
              </a:rPr>
              <a:t> </a:t>
            </a:r>
            <a:r>
              <a:rPr lang="en-GB" b="1" dirty="0" err="1">
                <a:solidFill>
                  <a:srgbClr val="FFFFFF"/>
                </a:solidFill>
                <a:latin typeface="Arial" pitchFamily="34" charset="0"/>
                <a:cs typeface="Arial" pitchFamily="34" charset="0"/>
              </a:rPr>
              <a:t>da</a:t>
            </a:r>
            <a:r>
              <a:rPr lang="en-GB" b="1" dirty="0">
                <a:solidFill>
                  <a:srgbClr val="FFFFFF"/>
                </a:solidFill>
                <a:latin typeface="Arial" pitchFamily="34" charset="0"/>
                <a:cs typeface="Arial" pitchFamily="34" charset="0"/>
              </a:rPr>
              <a:t> soli</a:t>
            </a:r>
          </a:p>
        </p:txBody>
      </p:sp>
      <p:sp>
        <p:nvSpPr>
          <p:cNvPr id="5" name="AutoShape 33"/>
          <p:cNvSpPr>
            <a:spLocks noChangeArrowheads="1"/>
          </p:cNvSpPr>
          <p:nvPr/>
        </p:nvSpPr>
        <p:spPr bwMode="auto">
          <a:xfrm>
            <a:off x="3563888" y="2204864"/>
            <a:ext cx="2088232" cy="936104"/>
          </a:xfrm>
          <a:prstGeom prst="roundRect">
            <a:avLst>
              <a:gd name="adj" fmla="val 16667"/>
            </a:avLst>
          </a:prstGeom>
          <a:solidFill>
            <a:srgbClr val="B01C2E"/>
          </a:solidFill>
          <a:ln w="9525">
            <a:noFill/>
            <a:round/>
            <a:headEnd/>
            <a:tailEnd/>
          </a:ln>
          <a:scene3d>
            <a:camera prst="orthographicFront"/>
            <a:lightRig rig="threePt" dir="t"/>
          </a:scene3d>
          <a:sp3d>
            <a:bevelT/>
          </a:sp3d>
        </p:spPr>
        <p:txBody>
          <a:bodyPr/>
          <a:lstStyle/>
          <a:p>
            <a:pPr algn="ctr">
              <a:spcAft>
                <a:spcPts val="1000"/>
              </a:spcAft>
              <a:defRPr/>
            </a:pPr>
            <a:r>
              <a:rPr lang="en-GB" b="1" dirty="0" err="1">
                <a:solidFill>
                  <a:srgbClr val="FFFFFF"/>
                </a:solidFill>
                <a:latin typeface="Arial" pitchFamily="34" charset="0"/>
                <a:cs typeface="Arial" pitchFamily="34" charset="0"/>
              </a:rPr>
              <a:t>Gli</a:t>
            </a:r>
            <a:r>
              <a:rPr lang="en-GB" b="1" dirty="0">
                <a:solidFill>
                  <a:srgbClr val="FFFFFF"/>
                </a:solidFill>
                <a:latin typeface="Arial" pitchFamily="34" charset="0"/>
                <a:cs typeface="Arial" pitchFamily="34" charset="0"/>
              </a:rPr>
              <a:t> </a:t>
            </a:r>
            <a:r>
              <a:rPr lang="en-GB" b="1" dirty="0" err="1">
                <a:solidFill>
                  <a:srgbClr val="FFFFFF"/>
                </a:solidFill>
                <a:latin typeface="Arial" pitchFamily="34" charset="0"/>
                <a:cs typeface="Arial" pitchFamily="34" charset="0"/>
              </a:rPr>
              <a:t>psicofarmaci</a:t>
            </a:r>
            <a:r>
              <a:rPr lang="en-GB" b="1" dirty="0">
                <a:solidFill>
                  <a:srgbClr val="FFFFFF"/>
                </a:solidFill>
                <a:latin typeface="Arial" pitchFamily="34" charset="0"/>
                <a:cs typeface="Arial" pitchFamily="34" charset="0"/>
              </a:rPr>
              <a:t> </a:t>
            </a:r>
            <a:r>
              <a:rPr lang="en-GB" b="1" dirty="0" err="1">
                <a:solidFill>
                  <a:srgbClr val="FFFFFF"/>
                </a:solidFill>
                <a:latin typeface="Arial" pitchFamily="34" charset="0"/>
                <a:cs typeface="Arial" pitchFamily="34" charset="0"/>
              </a:rPr>
              <a:t>sono</a:t>
            </a:r>
            <a:r>
              <a:rPr lang="en-GB" b="1" dirty="0">
                <a:solidFill>
                  <a:srgbClr val="FFFFFF"/>
                </a:solidFill>
                <a:latin typeface="Arial" pitchFamily="34" charset="0"/>
                <a:cs typeface="Arial" pitchFamily="34" charset="0"/>
              </a:rPr>
              <a:t> </a:t>
            </a:r>
            <a:br>
              <a:rPr lang="en-GB" b="1" dirty="0">
                <a:solidFill>
                  <a:srgbClr val="FFFFFF"/>
                </a:solidFill>
                <a:latin typeface="Arial" pitchFamily="34" charset="0"/>
                <a:cs typeface="Arial" pitchFamily="34" charset="0"/>
              </a:rPr>
            </a:br>
            <a:r>
              <a:rPr lang="en-GB" b="1" dirty="0" err="1">
                <a:solidFill>
                  <a:srgbClr val="FFFFFF"/>
                </a:solidFill>
                <a:latin typeface="Arial" pitchFamily="34" charset="0"/>
                <a:cs typeface="Arial" pitchFamily="34" charset="0"/>
              </a:rPr>
              <a:t>droghe</a:t>
            </a:r>
            <a:endParaRPr lang="en-GB" b="1" dirty="0">
              <a:solidFill>
                <a:srgbClr val="FFFFFF"/>
              </a:solidFill>
              <a:latin typeface="Arial" pitchFamily="34" charset="0"/>
              <a:cs typeface="Arial" pitchFamily="34" charset="0"/>
            </a:endParaRPr>
          </a:p>
        </p:txBody>
      </p:sp>
      <p:sp>
        <p:nvSpPr>
          <p:cNvPr id="6" name="AutoShape 33"/>
          <p:cNvSpPr>
            <a:spLocks noChangeArrowheads="1"/>
          </p:cNvSpPr>
          <p:nvPr/>
        </p:nvSpPr>
        <p:spPr bwMode="auto">
          <a:xfrm>
            <a:off x="1187624" y="3356992"/>
            <a:ext cx="2088232" cy="1224136"/>
          </a:xfrm>
          <a:prstGeom prst="roundRect">
            <a:avLst>
              <a:gd name="adj" fmla="val 16667"/>
            </a:avLst>
          </a:prstGeom>
          <a:solidFill>
            <a:srgbClr val="B01C2E"/>
          </a:solidFill>
          <a:ln w="9525">
            <a:noFill/>
            <a:round/>
            <a:headEnd/>
            <a:tailEnd/>
          </a:ln>
          <a:scene3d>
            <a:camera prst="orthographicFront"/>
            <a:lightRig rig="threePt" dir="t"/>
          </a:scene3d>
          <a:sp3d>
            <a:bevelT/>
          </a:sp3d>
        </p:spPr>
        <p:txBody>
          <a:bodyPr/>
          <a:lstStyle/>
          <a:p>
            <a:pPr algn="ctr">
              <a:spcAft>
                <a:spcPts val="1000"/>
              </a:spcAft>
              <a:defRPr/>
            </a:pPr>
            <a:r>
              <a:rPr lang="en-GB" b="1" dirty="0" err="1">
                <a:solidFill>
                  <a:srgbClr val="FFFFFF"/>
                </a:solidFill>
                <a:latin typeface="Arial" pitchFamily="34" charset="0"/>
                <a:cs typeface="Arial" pitchFamily="34" charset="0"/>
              </a:rPr>
              <a:t>Gli</a:t>
            </a:r>
            <a:r>
              <a:rPr lang="en-GB" b="1" dirty="0">
                <a:solidFill>
                  <a:srgbClr val="FFFFFF"/>
                </a:solidFill>
                <a:latin typeface="Arial" pitchFamily="34" charset="0"/>
                <a:cs typeface="Arial" pitchFamily="34" charset="0"/>
              </a:rPr>
              <a:t> </a:t>
            </a:r>
            <a:r>
              <a:rPr lang="en-GB" b="1" dirty="0" err="1">
                <a:solidFill>
                  <a:srgbClr val="FFFFFF"/>
                </a:solidFill>
                <a:latin typeface="Arial" pitchFamily="34" charset="0"/>
                <a:cs typeface="Arial" pitchFamily="34" charset="0"/>
              </a:rPr>
              <a:t>psicofarmaci</a:t>
            </a:r>
            <a:r>
              <a:rPr lang="en-GB" b="1" dirty="0">
                <a:solidFill>
                  <a:srgbClr val="FFFFFF"/>
                </a:solidFill>
                <a:latin typeface="Arial" pitchFamily="34" charset="0"/>
                <a:cs typeface="Arial" pitchFamily="34" charset="0"/>
              </a:rPr>
              <a:t> </a:t>
            </a:r>
            <a:r>
              <a:rPr lang="en-GB" b="1" dirty="0" err="1">
                <a:solidFill>
                  <a:srgbClr val="FFFFFF"/>
                </a:solidFill>
                <a:latin typeface="Arial" pitchFamily="34" charset="0"/>
                <a:cs typeface="Arial" pitchFamily="34" charset="0"/>
              </a:rPr>
              <a:t>curano</a:t>
            </a:r>
            <a:r>
              <a:rPr lang="en-GB" b="1" dirty="0">
                <a:solidFill>
                  <a:srgbClr val="FFFFFF"/>
                </a:solidFill>
                <a:latin typeface="Arial" pitchFamily="34" charset="0"/>
                <a:cs typeface="Arial" pitchFamily="34" charset="0"/>
              </a:rPr>
              <a:t> </a:t>
            </a:r>
            <a:r>
              <a:rPr lang="en-GB" b="1" dirty="0" err="1">
                <a:solidFill>
                  <a:srgbClr val="FFFFFF"/>
                </a:solidFill>
                <a:latin typeface="Arial" pitchFamily="34" charset="0"/>
                <a:cs typeface="Arial" pitchFamily="34" charset="0"/>
              </a:rPr>
              <a:t>il</a:t>
            </a:r>
            <a:r>
              <a:rPr lang="en-GB" b="1" dirty="0">
                <a:solidFill>
                  <a:srgbClr val="FFFFFF"/>
                </a:solidFill>
                <a:latin typeface="Arial" pitchFamily="34" charset="0"/>
                <a:cs typeface="Arial" pitchFamily="34" charset="0"/>
              </a:rPr>
              <a:t> </a:t>
            </a:r>
            <a:r>
              <a:rPr lang="en-GB" b="1" dirty="0" err="1">
                <a:solidFill>
                  <a:srgbClr val="FFFFFF"/>
                </a:solidFill>
                <a:latin typeface="Arial" pitchFamily="34" charset="0"/>
                <a:cs typeface="Arial" pitchFamily="34" charset="0"/>
              </a:rPr>
              <a:t>sintomo</a:t>
            </a:r>
            <a:r>
              <a:rPr lang="en-GB" b="1" dirty="0">
                <a:solidFill>
                  <a:srgbClr val="FFFFFF"/>
                </a:solidFill>
                <a:latin typeface="Arial" pitchFamily="34" charset="0"/>
                <a:cs typeface="Arial" pitchFamily="34" charset="0"/>
              </a:rPr>
              <a:t>, ma </a:t>
            </a:r>
            <a:br>
              <a:rPr lang="en-GB" b="1" dirty="0">
                <a:solidFill>
                  <a:srgbClr val="FFFFFF"/>
                </a:solidFill>
                <a:latin typeface="Arial" pitchFamily="34" charset="0"/>
                <a:cs typeface="Arial" pitchFamily="34" charset="0"/>
              </a:rPr>
            </a:br>
            <a:r>
              <a:rPr lang="en-GB" b="1" dirty="0">
                <a:solidFill>
                  <a:srgbClr val="FFFFFF"/>
                </a:solidFill>
                <a:latin typeface="Arial" pitchFamily="34" charset="0"/>
                <a:cs typeface="Arial" pitchFamily="34" charset="0"/>
              </a:rPr>
              <a:t>non la </a:t>
            </a:r>
            <a:r>
              <a:rPr lang="en-GB" b="1" dirty="0" err="1">
                <a:solidFill>
                  <a:srgbClr val="FFFFFF"/>
                </a:solidFill>
                <a:latin typeface="Arial" pitchFamily="34" charset="0"/>
                <a:cs typeface="Arial" pitchFamily="34" charset="0"/>
              </a:rPr>
              <a:t>malattia</a:t>
            </a:r>
            <a:endParaRPr lang="en-GB" b="1" dirty="0">
              <a:solidFill>
                <a:srgbClr val="FFFFFF"/>
              </a:solidFill>
              <a:latin typeface="Arial" pitchFamily="34" charset="0"/>
              <a:cs typeface="Arial" pitchFamily="34" charset="0"/>
            </a:endParaRPr>
          </a:p>
        </p:txBody>
      </p:sp>
      <p:sp>
        <p:nvSpPr>
          <p:cNvPr id="7" name="AutoShape 33"/>
          <p:cNvSpPr>
            <a:spLocks noChangeArrowheads="1"/>
          </p:cNvSpPr>
          <p:nvPr/>
        </p:nvSpPr>
        <p:spPr bwMode="auto">
          <a:xfrm>
            <a:off x="1475656" y="5013176"/>
            <a:ext cx="2088232" cy="936104"/>
          </a:xfrm>
          <a:prstGeom prst="roundRect">
            <a:avLst>
              <a:gd name="adj" fmla="val 16667"/>
            </a:avLst>
          </a:prstGeom>
          <a:solidFill>
            <a:srgbClr val="B01C2E"/>
          </a:solidFill>
          <a:ln w="9525">
            <a:noFill/>
            <a:round/>
            <a:headEnd/>
            <a:tailEnd/>
          </a:ln>
          <a:scene3d>
            <a:camera prst="orthographicFront"/>
            <a:lightRig rig="threePt" dir="t"/>
          </a:scene3d>
          <a:sp3d>
            <a:bevelT/>
          </a:sp3d>
        </p:spPr>
        <p:txBody>
          <a:bodyPr/>
          <a:lstStyle/>
          <a:p>
            <a:pPr algn="ctr">
              <a:spcAft>
                <a:spcPts val="1000"/>
              </a:spcAft>
              <a:defRPr/>
            </a:pPr>
            <a:r>
              <a:rPr lang="en-GB" b="1" dirty="0" err="1">
                <a:solidFill>
                  <a:srgbClr val="FFFFFF"/>
                </a:solidFill>
                <a:latin typeface="Arial" pitchFamily="34" charset="0"/>
                <a:cs typeface="Arial" pitchFamily="34" charset="0"/>
              </a:rPr>
              <a:t>Gli</a:t>
            </a:r>
            <a:r>
              <a:rPr lang="en-GB" b="1" dirty="0">
                <a:solidFill>
                  <a:srgbClr val="FFFFFF"/>
                </a:solidFill>
                <a:latin typeface="Arial" pitchFamily="34" charset="0"/>
                <a:cs typeface="Arial" pitchFamily="34" charset="0"/>
              </a:rPr>
              <a:t> </a:t>
            </a:r>
            <a:r>
              <a:rPr lang="en-GB" b="1" dirty="0" err="1">
                <a:solidFill>
                  <a:srgbClr val="FFFFFF"/>
                </a:solidFill>
                <a:latin typeface="Arial" pitchFamily="34" charset="0"/>
                <a:cs typeface="Arial" pitchFamily="34" charset="0"/>
              </a:rPr>
              <a:t>psicofarmaci</a:t>
            </a:r>
            <a:r>
              <a:rPr lang="en-GB" b="1" dirty="0">
                <a:solidFill>
                  <a:srgbClr val="FFFFFF"/>
                </a:solidFill>
                <a:latin typeface="Arial" pitchFamily="34" charset="0"/>
                <a:cs typeface="Arial" pitchFamily="34" charset="0"/>
              </a:rPr>
              <a:t> non </a:t>
            </a:r>
            <a:r>
              <a:rPr lang="en-GB" b="1" dirty="0" err="1">
                <a:solidFill>
                  <a:srgbClr val="FFFFFF"/>
                </a:solidFill>
                <a:latin typeface="Arial" pitchFamily="34" charset="0"/>
                <a:cs typeface="Arial" pitchFamily="34" charset="0"/>
              </a:rPr>
              <a:t>sono</a:t>
            </a:r>
            <a:r>
              <a:rPr lang="en-GB" b="1" dirty="0">
                <a:solidFill>
                  <a:srgbClr val="FFFFFF"/>
                </a:solidFill>
                <a:latin typeface="Arial" pitchFamily="34" charset="0"/>
                <a:cs typeface="Arial" pitchFamily="34" charset="0"/>
              </a:rPr>
              <a:t> </a:t>
            </a:r>
            <a:r>
              <a:rPr lang="en-GB" b="1" dirty="0" err="1">
                <a:solidFill>
                  <a:srgbClr val="FFFFFF"/>
                </a:solidFill>
                <a:latin typeface="Arial" pitchFamily="34" charset="0"/>
                <a:cs typeface="Arial" pitchFamily="34" charset="0"/>
              </a:rPr>
              <a:t>rimedi</a:t>
            </a:r>
            <a:r>
              <a:rPr lang="en-GB" b="1" dirty="0">
                <a:solidFill>
                  <a:srgbClr val="FFFFFF"/>
                </a:solidFill>
                <a:latin typeface="Arial" pitchFamily="34" charset="0"/>
                <a:cs typeface="Arial" pitchFamily="34" charset="0"/>
              </a:rPr>
              <a:t> </a:t>
            </a:r>
            <a:r>
              <a:rPr lang="en-GB" b="1" dirty="0" err="1">
                <a:solidFill>
                  <a:srgbClr val="FFFFFF"/>
                </a:solidFill>
                <a:latin typeface="Arial" pitchFamily="34" charset="0"/>
                <a:cs typeface="Arial" pitchFamily="34" charset="0"/>
              </a:rPr>
              <a:t>naturali</a:t>
            </a:r>
            <a:endParaRPr lang="en-GB" b="1" dirty="0">
              <a:solidFill>
                <a:srgbClr val="FFFFFF"/>
              </a:solidFill>
              <a:latin typeface="Arial" pitchFamily="34" charset="0"/>
              <a:cs typeface="Arial" pitchFamily="34" charset="0"/>
            </a:endParaRPr>
          </a:p>
        </p:txBody>
      </p:sp>
      <p:sp>
        <p:nvSpPr>
          <p:cNvPr id="8" name="AutoShape 33"/>
          <p:cNvSpPr>
            <a:spLocks noChangeArrowheads="1"/>
          </p:cNvSpPr>
          <p:nvPr/>
        </p:nvSpPr>
        <p:spPr bwMode="auto">
          <a:xfrm>
            <a:off x="3851920" y="3573016"/>
            <a:ext cx="2088232" cy="1440160"/>
          </a:xfrm>
          <a:prstGeom prst="roundRect">
            <a:avLst>
              <a:gd name="adj" fmla="val 16667"/>
            </a:avLst>
          </a:prstGeom>
          <a:solidFill>
            <a:srgbClr val="B01C2E"/>
          </a:solidFill>
          <a:ln w="9525">
            <a:noFill/>
            <a:round/>
            <a:headEnd/>
            <a:tailEnd/>
          </a:ln>
          <a:scene3d>
            <a:camera prst="orthographicFront"/>
            <a:lightRig rig="threePt" dir="t"/>
          </a:scene3d>
          <a:sp3d>
            <a:bevelT/>
          </a:sp3d>
        </p:spPr>
        <p:txBody>
          <a:bodyPr/>
          <a:lstStyle/>
          <a:p>
            <a:pPr algn="ctr">
              <a:spcAft>
                <a:spcPts val="1000"/>
              </a:spcAft>
              <a:defRPr/>
            </a:pPr>
            <a:r>
              <a:rPr lang="en-GB" b="1" dirty="0">
                <a:solidFill>
                  <a:srgbClr val="FFFFFF"/>
                </a:solidFill>
                <a:latin typeface="Arial" pitchFamily="34" charset="0"/>
                <a:cs typeface="Arial" pitchFamily="34" charset="0"/>
              </a:rPr>
              <a:t>Se non è </a:t>
            </a:r>
            <a:r>
              <a:rPr lang="en-GB" b="1" dirty="0" err="1">
                <a:solidFill>
                  <a:srgbClr val="FFFFFF"/>
                </a:solidFill>
                <a:latin typeface="Arial" pitchFamily="34" charset="0"/>
                <a:cs typeface="Arial" pitchFamily="34" charset="0"/>
              </a:rPr>
              <a:t>stata</a:t>
            </a:r>
            <a:r>
              <a:rPr lang="en-GB" b="1" dirty="0">
                <a:solidFill>
                  <a:srgbClr val="FFFFFF"/>
                </a:solidFill>
                <a:latin typeface="Arial" pitchFamily="34" charset="0"/>
                <a:cs typeface="Arial" pitchFamily="34" charset="0"/>
              </a:rPr>
              <a:t> </a:t>
            </a:r>
            <a:r>
              <a:rPr lang="en-GB" b="1" dirty="0" err="1">
                <a:solidFill>
                  <a:srgbClr val="FFFFFF"/>
                </a:solidFill>
                <a:latin typeface="Arial" pitchFamily="34" charset="0"/>
                <a:cs typeface="Arial" pitchFamily="34" charset="0"/>
              </a:rPr>
              <a:t>rimossa</a:t>
            </a:r>
            <a:r>
              <a:rPr lang="en-GB" b="1" dirty="0">
                <a:solidFill>
                  <a:srgbClr val="FFFFFF"/>
                </a:solidFill>
                <a:latin typeface="Arial" pitchFamily="34" charset="0"/>
                <a:cs typeface="Arial" pitchFamily="34" charset="0"/>
              </a:rPr>
              <a:t> la </a:t>
            </a:r>
            <a:r>
              <a:rPr lang="en-GB" b="1" dirty="0" err="1">
                <a:solidFill>
                  <a:srgbClr val="FFFFFF"/>
                </a:solidFill>
                <a:latin typeface="Arial" pitchFamily="34" charset="0"/>
                <a:cs typeface="Arial" pitchFamily="34" charset="0"/>
              </a:rPr>
              <a:t>causa</a:t>
            </a:r>
            <a:r>
              <a:rPr lang="en-GB" b="1" dirty="0">
                <a:solidFill>
                  <a:srgbClr val="FFFFFF"/>
                </a:solidFill>
                <a:latin typeface="Arial" pitchFamily="34" charset="0"/>
                <a:cs typeface="Arial" pitchFamily="34" charset="0"/>
              </a:rPr>
              <a:t> </a:t>
            </a:r>
            <a:r>
              <a:rPr lang="en-GB" b="1" dirty="0" err="1">
                <a:solidFill>
                  <a:srgbClr val="FFFFFF"/>
                </a:solidFill>
                <a:latin typeface="Arial" pitchFamily="34" charset="0"/>
                <a:cs typeface="Arial" pitchFamily="34" charset="0"/>
              </a:rPr>
              <a:t>il</a:t>
            </a:r>
            <a:r>
              <a:rPr lang="en-GB" b="1" dirty="0">
                <a:solidFill>
                  <a:srgbClr val="FFFFFF"/>
                </a:solidFill>
                <a:latin typeface="Arial" pitchFamily="34" charset="0"/>
                <a:cs typeface="Arial" pitchFamily="34" charset="0"/>
              </a:rPr>
              <a:t> </a:t>
            </a:r>
            <a:r>
              <a:rPr lang="en-GB" b="1" dirty="0" err="1">
                <a:solidFill>
                  <a:srgbClr val="FFFFFF"/>
                </a:solidFill>
                <a:latin typeface="Arial" pitchFamily="34" charset="0"/>
                <a:cs typeface="Arial" pitchFamily="34" charset="0"/>
              </a:rPr>
              <a:t>sintomo</a:t>
            </a:r>
            <a:r>
              <a:rPr lang="en-GB" b="1" dirty="0">
                <a:solidFill>
                  <a:srgbClr val="FFFFFF"/>
                </a:solidFill>
                <a:latin typeface="Arial" pitchFamily="34" charset="0"/>
                <a:cs typeface="Arial" pitchFamily="34" charset="0"/>
              </a:rPr>
              <a:t> </a:t>
            </a:r>
            <a:r>
              <a:rPr lang="en-GB" b="1" dirty="0" err="1">
                <a:solidFill>
                  <a:srgbClr val="FFFFFF"/>
                </a:solidFill>
                <a:latin typeface="Arial" pitchFamily="34" charset="0"/>
                <a:cs typeface="Arial" pitchFamily="34" charset="0"/>
              </a:rPr>
              <a:t>si</a:t>
            </a:r>
            <a:r>
              <a:rPr lang="en-GB" b="1" dirty="0">
                <a:solidFill>
                  <a:srgbClr val="FFFFFF"/>
                </a:solidFill>
                <a:latin typeface="Arial" pitchFamily="34" charset="0"/>
                <a:cs typeface="Arial" pitchFamily="34" charset="0"/>
              </a:rPr>
              <a:t> </a:t>
            </a:r>
            <a:r>
              <a:rPr lang="en-GB" b="1" dirty="0" err="1">
                <a:solidFill>
                  <a:srgbClr val="FFFFFF"/>
                </a:solidFill>
                <a:latin typeface="Arial" pitchFamily="34" charset="0"/>
                <a:cs typeface="Arial" pitchFamily="34" charset="0"/>
              </a:rPr>
              <a:t>ripresenta</a:t>
            </a:r>
            <a:r>
              <a:rPr lang="en-GB" b="1" dirty="0">
                <a:solidFill>
                  <a:srgbClr val="FFFFFF"/>
                </a:solidFill>
                <a:latin typeface="Arial" pitchFamily="34" charset="0"/>
                <a:cs typeface="Arial" pitchFamily="34" charset="0"/>
              </a:rPr>
              <a:t> sotto </a:t>
            </a:r>
            <a:r>
              <a:rPr lang="en-GB" b="1" dirty="0" err="1">
                <a:solidFill>
                  <a:srgbClr val="FFFFFF"/>
                </a:solidFill>
                <a:latin typeface="Arial" pitchFamily="34" charset="0"/>
                <a:cs typeface="Arial" pitchFamily="34" charset="0"/>
              </a:rPr>
              <a:t>altra</a:t>
            </a:r>
            <a:r>
              <a:rPr lang="en-GB" b="1" dirty="0">
                <a:solidFill>
                  <a:srgbClr val="FFFFFF"/>
                </a:solidFill>
                <a:latin typeface="Arial" pitchFamily="34" charset="0"/>
                <a:cs typeface="Arial" pitchFamily="34" charset="0"/>
              </a:rPr>
              <a:t> forma</a:t>
            </a:r>
          </a:p>
        </p:txBody>
      </p:sp>
      <p:sp>
        <p:nvSpPr>
          <p:cNvPr id="9" name="AutoShape 33"/>
          <p:cNvSpPr>
            <a:spLocks noChangeArrowheads="1"/>
          </p:cNvSpPr>
          <p:nvPr/>
        </p:nvSpPr>
        <p:spPr bwMode="auto">
          <a:xfrm>
            <a:off x="6084168" y="1772816"/>
            <a:ext cx="2088232" cy="936104"/>
          </a:xfrm>
          <a:prstGeom prst="roundRect">
            <a:avLst>
              <a:gd name="adj" fmla="val 16667"/>
            </a:avLst>
          </a:prstGeom>
          <a:solidFill>
            <a:srgbClr val="B01C2E"/>
          </a:solidFill>
          <a:ln w="9525">
            <a:noFill/>
            <a:round/>
            <a:headEnd/>
            <a:tailEnd/>
          </a:ln>
          <a:scene3d>
            <a:camera prst="orthographicFront"/>
            <a:lightRig rig="threePt" dir="t"/>
          </a:scene3d>
          <a:sp3d>
            <a:bevelT/>
          </a:sp3d>
        </p:spPr>
        <p:txBody>
          <a:bodyPr/>
          <a:lstStyle/>
          <a:p>
            <a:pPr algn="ctr">
              <a:spcAft>
                <a:spcPts val="1000"/>
              </a:spcAft>
              <a:defRPr/>
            </a:pPr>
            <a:r>
              <a:rPr lang="en-GB" b="1" dirty="0" err="1">
                <a:solidFill>
                  <a:srgbClr val="FFFFFF"/>
                </a:solidFill>
                <a:latin typeface="Arial" pitchFamily="34" charset="0"/>
                <a:cs typeface="Arial" pitchFamily="34" charset="0"/>
              </a:rPr>
              <a:t>Gli</a:t>
            </a:r>
            <a:r>
              <a:rPr lang="en-GB" b="1" dirty="0">
                <a:solidFill>
                  <a:srgbClr val="FFFFFF"/>
                </a:solidFill>
                <a:latin typeface="Arial" pitchFamily="34" charset="0"/>
                <a:cs typeface="Arial" pitchFamily="34" charset="0"/>
              </a:rPr>
              <a:t> </a:t>
            </a:r>
            <a:r>
              <a:rPr lang="en-GB" b="1" dirty="0" err="1">
                <a:solidFill>
                  <a:srgbClr val="FFFFFF"/>
                </a:solidFill>
                <a:latin typeface="Arial" pitchFamily="34" charset="0"/>
                <a:cs typeface="Arial" pitchFamily="34" charset="0"/>
              </a:rPr>
              <a:t>psicofarmaci</a:t>
            </a:r>
            <a:r>
              <a:rPr lang="en-GB" b="1" dirty="0">
                <a:solidFill>
                  <a:srgbClr val="FFFFFF"/>
                </a:solidFill>
                <a:latin typeface="Arial" pitchFamily="34" charset="0"/>
                <a:cs typeface="Arial" pitchFamily="34" charset="0"/>
              </a:rPr>
              <a:t> </a:t>
            </a:r>
            <a:r>
              <a:rPr lang="en-GB" b="1" dirty="0" err="1">
                <a:solidFill>
                  <a:srgbClr val="FFFFFF"/>
                </a:solidFill>
                <a:latin typeface="Arial" pitchFamily="34" charset="0"/>
                <a:cs typeface="Arial" pitchFamily="34" charset="0"/>
              </a:rPr>
              <a:t>sono</a:t>
            </a:r>
            <a:r>
              <a:rPr lang="en-GB" b="1" dirty="0">
                <a:solidFill>
                  <a:srgbClr val="FFFFFF"/>
                </a:solidFill>
                <a:latin typeface="Arial" pitchFamily="34" charset="0"/>
                <a:cs typeface="Arial" pitchFamily="34" charset="0"/>
              </a:rPr>
              <a:t> </a:t>
            </a:r>
            <a:br>
              <a:rPr lang="en-GB" b="1" dirty="0">
                <a:solidFill>
                  <a:srgbClr val="FFFFFF"/>
                </a:solidFill>
                <a:latin typeface="Arial" pitchFamily="34" charset="0"/>
                <a:cs typeface="Arial" pitchFamily="34" charset="0"/>
              </a:rPr>
            </a:br>
            <a:r>
              <a:rPr lang="en-GB" b="1" dirty="0" err="1">
                <a:solidFill>
                  <a:srgbClr val="FFFFFF"/>
                </a:solidFill>
                <a:latin typeface="Arial" pitchFamily="34" charset="0"/>
                <a:cs typeface="Arial" pitchFamily="34" charset="0"/>
              </a:rPr>
              <a:t>tossici</a:t>
            </a:r>
            <a:endParaRPr lang="en-GB" b="1" dirty="0">
              <a:solidFill>
                <a:srgbClr val="FFFFFF"/>
              </a:solidFill>
              <a:latin typeface="Arial" pitchFamily="34" charset="0"/>
              <a:cs typeface="Arial" pitchFamily="34" charset="0"/>
            </a:endParaRPr>
          </a:p>
        </p:txBody>
      </p:sp>
      <p:sp>
        <p:nvSpPr>
          <p:cNvPr id="10" name="AutoShape 33"/>
          <p:cNvSpPr>
            <a:spLocks noChangeArrowheads="1"/>
          </p:cNvSpPr>
          <p:nvPr/>
        </p:nvSpPr>
        <p:spPr bwMode="auto">
          <a:xfrm>
            <a:off x="6372200" y="3068960"/>
            <a:ext cx="2088232" cy="720080"/>
          </a:xfrm>
          <a:prstGeom prst="roundRect">
            <a:avLst>
              <a:gd name="adj" fmla="val 16667"/>
            </a:avLst>
          </a:prstGeom>
          <a:solidFill>
            <a:srgbClr val="B01C2E"/>
          </a:solidFill>
          <a:ln w="9525">
            <a:noFill/>
            <a:round/>
            <a:headEnd/>
            <a:tailEnd/>
          </a:ln>
          <a:scene3d>
            <a:camera prst="orthographicFront"/>
            <a:lightRig rig="threePt" dir="t"/>
          </a:scene3d>
          <a:sp3d>
            <a:bevelT/>
          </a:sp3d>
        </p:spPr>
        <p:txBody>
          <a:bodyPr/>
          <a:lstStyle/>
          <a:p>
            <a:pPr algn="ctr">
              <a:spcAft>
                <a:spcPts val="1000"/>
              </a:spcAft>
              <a:defRPr/>
            </a:pPr>
            <a:r>
              <a:rPr lang="en-GB" b="1" dirty="0" err="1">
                <a:solidFill>
                  <a:srgbClr val="FFFFFF"/>
                </a:solidFill>
                <a:latin typeface="Arial" pitchFamily="34" charset="0"/>
                <a:cs typeface="Arial" pitchFamily="34" charset="0"/>
              </a:rPr>
              <a:t>Gli</a:t>
            </a:r>
            <a:r>
              <a:rPr lang="en-GB" b="1" dirty="0">
                <a:solidFill>
                  <a:srgbClr val="FFFFFF"/>
                </a:solidFill>
                <a:latin typeface="Arial" pitchFamily="34" charset="0"/>
                <a:cs typeface="Arial" pitchFamily="34" charset="0"/>
              </a:rPr>
              <a:t> </a:t>
            </a:r>
            <a:r>
              <a:rPr lang="en-GB" b="1" dirty="0" err="1">
                <a:solidFill>
                  <a:srgbClr val="FFFFFF"/>
                </a:solidFill>
                <a:latin typeface="Arial" pitchFamily="34" charset="0"/>
                <a:cs typeface="Arial" pitchFamily="34" charset="0"/>
              </a:rPr>
              <a:t>psicofarmaci</a:t>
            </a:r>
            <a:r>
              <a:rPr lang="en-GB" b="1" dirty="0">
                <a:solidFill>
                  <a:srgbClr val="FFFFFF"/>
                </a:solidFill>
                <a:latin typeface="Arial" pitchFamily="34" charset="0"/>
                <a:cs typeface="Arial" pitchFamily="34" charset="0"/>
              </a:rPr>
              <a:t> </a:t>
            </a:r>
            <a:r>
              <a:rPr lang="en-GB" b="1" dirty="0" err="1">
                <a:solidFill>
                  <a:srgbClr val="FFFFFF"/>
                </a:solidFill>
                <a:latin typeface="Arial" pitchFamily="34" charset="0"/>
                <a:cs typeface="Arial" pitchFamily="34" charset="0"/>
              </a:rPr>
              <a:t>intontiscono</a:t>
            </a:r>
            <a:endParaRPr lang="en-GB" b="1" dirty="0">
              <a:solidFill>
                <a:srgbClr val="FFFFFF"/>
              </a:solidFill>
              <a:latin typeface="Arial" pitchFamily="34" charset="0"/>
              <a:cs typeface="Arial" pitchFamily="34" charset="0"/>
            </a:endParaRPr>
          </a:p>
        </p:txBody>
      </p:sp>
      <p:sp>
        <p:nvSpPr>
          <p:cNvPr id="11" name="AutoShape 33"/>
          <p:cNvSpPr>
            <a:spLocks noChangeArrowheads="1"/>
          </p:cNvSpPr>
          <p:nvPr/>
        </p:nvSpPr>
        <p:spPr bwMode="auto">
          <a:xfrm>
            <a:off x="6372200" y="4149080"/>
            <a:ext cx="2088232" cy="936104"/>
          </a:xfrm>
          <a:prstGeom prst="roundRect">
            <a:avLst>
              <a:gd name="adj" fmla="val 16667"/>
            </a:avLst>
          </a:prstGeom>
          <a:solidFill>
            <a:srgbClr val="B01C2E"/>
          </a:solidFill>
          <a:ln w="9525">
            <a:noFill/>
            <a:round/>
            <a:headEnd/>
            <a:tailEnd/>
          </a:ln>
          <a:scene3d>
            <a:camera prst="orthographicFront"/>
            <a:lightRig rig="threePt" dir="t"/>
          </a:scene3d>
          <a:sp3d>
            <a:bevelT/>
          </a:sp3d>
        </p:spPr>
        <p:txBody>
          <a:bodyPr/>
          <a:lstStyle/>
          <a:p>
            <a:pPr algn="ctr">
              <a:spcAft>
                <a:spcPts val="1000"/>
              </a:spcAft>
              <a:defRPr/>
            </a:pPr>
            <a:r>
              <a:rPr lang="en-GB" b="1" dirty="0" err="1">
                <a:solidFill>
                  <a:srgbClr val="FFFFFF"/>
                </a:solidFill>
                <a:latin typeface="Arial" pitchFamily="34" charset="0"/>
                <a:cs typeface="Arial" pitchFamily="34" charset="0"/>
              </a:rPr>
              <a:t>Gli</a:t>
            </a:r>
            <a:r>
              <a:rPr lang="en-GB" b="1" dirty="0">
                <a:solidFill>
                  <a:srgbClr val="FFFFFF"/>
                </a:solidFill>
                <a:latin typeface="Arial" pitchFamily="34" charset="0"/>
                <a:cs typeface="Arial" pitchFamily="34" charset="0"/>
              </a:rPr>
              <a:t> </a:t>
            </a:r>
            <a:r>
              <a:rPr lang="en-GB" b="1" dirty="0" err="1">
                <a:solidFill>
                  <a:srgbClr val="FFFFFF"/>
                </a:solidFill>
                <a:latin typeface="Arial" pitchFamily="34" charset="0"/>
                <a:cs typeface="Arial" pitchFamily="34" charset="0"/>
              </a:rPr>
              <a:t>psicofarmaci</a:t>
            </a:r>
            <a:r>
              <a:rPr lang="en-GB" b="1" dirty="0">
                <a:solidFill>
                  <a:srgbClr val="FFFFFF"/>
                </a:solidFill>
                <a:latin typeface="Arial" pitchFamily="34" charset="0"/>
                <a:cs typeface="Arial" pitchFamily="34" charset="0"/>
              </a:rPr>
              <a:t> </a:t>
            </a:r>
            <a:r>
              <a:rPr lang="en-GB" b="1" dirty="0" err="1">
                <a:solidFill>
                  <a:srgbClr val="FFFFFF"/>
                </a:solidFill>
                <a:latin typeface="Arial" pitchFamily="34" charset="0"/>
                <a:cs typeface="Arial" pitchFamily="34" charset="0"/>
              </a:rPr>
              <a:t>devono</a:t>
            </a:r>
            <a:r>
              <a:rPr lang="en-GB" b="1" dirty="0">
                <a:solidFill>
                  <a:srgbClr val="FFFFFF"/>
                </a:solidFill>
                <a:latin typeface="Arial" pitchFamily="34" charset="0"/>
                <a:cs typeface="Arial" pitchFamily="34" charset="0"/>
              </a:rPr>
              <a:t> </a:t>
            </a:r>
            <a:r>
              <a:rPr lang="en-GB" b="1" dirty="0" err="1">
                <a:solidFill>
                  <a:srgbClr val="FFFFFF"/>
                </a:solidFill>
                <a:latin typeface="Arial" pitchFamily="34" charset="0"/>
                <a:cs typeface="Arial" pitchFamily="34" charset="0"/>
              </a:rPr>
              <a:t>essere</a:t>
            </a:r>
            <a:r>
              <a:rPr lang="en-GB" b="1" dirty="0">
                <a:solidFill>
                  <a:srgbClr val="FFFFFF"/>
                </a:solidFill>
                <a:latin typeface="Arial" pitchFamily="34" charset="0"/>
                <a:cs typeface="Arial" pitchFamily="34" charset="0"/>
              </a:rPr>
              <a:t> </a:t>
            </a:r>
            <a:r>
              <a:rPr lang="en-GB" b="1" dirty="0" err="1">
                <a:solidFill>
                  <a:srgbClr val="FFFFFF"/>
                </a:solidFill>
                <a:latin typeface="Arial" pitchFamily="34" charset="0"/>
                <a:cs typeface="Arial" pitchFamily="34" charset="0"/>
              </a:rPr>
              <a:t>presi</a:t>
            </a:r>
            <a:r>
              <a:rPr lang="en-GB" b="1" dirty="0">
                <a:solidFill>
                  <a:srgbClr val="FFFFFF"/>
                </a:solidFill>
                <a:latin typeface="Arial" pitchFamily="34" charset="0"/>
                <a:cs typeface="Arial" pitchFamily="34" charset="0"/>
              </a:rPr>
              <a:t> a vita</a:t>
            </a: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20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20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20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20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20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2532" name="Group 100"/>
          <p:cNvGraphicFramePr>
            <a:graphicFrameLocks noGrp="1"/>
          </p:cNvGraphicFramePr>
          <p:nvPr/>
        </p:nvGraphicFramePr>
        <p:xfrm>
          <a:off x="900113" y="2060575"/>
          <a:ext cx="7380287" cy="3455988"/>
        </p:xfrm>
        <a:graphic>
          <a:graphicData uri="http://schemas.openxmlformats.org/drawingml/2006/table">
            <a:tbl>
              <a:tblPr/>
              <a:tblGrid>
                <a:gridCol w="2049462"/>
                <a:gridCol w="2559050"/>
                <a:gridCol w="2771775"/>
              </a:tblGrid>
              <a:tr h="431800">
                <a:tc>
                  <a:txBody>
                    <a:bodyPr/>
                    <a:lstStyle/>
                    <a:p>
                      <a:pPr marL="0" marR="0" lvl="0" indent="0" algn="ctr" defTabSz="914400" rtl="0" eaLnBrk="0" fontAlgn="base" latinLnBrk="0" hangingPunct="0">
                        <a:lnSpc>
                          <a:spcPct val="100000"/>
                        </a:lnSpc>
                        <a:spcBef>
                          <a:spcPct val="0"/>
                        </a:spcBef>
                        <a:spcAft>
                          <a:spcPct val="20000"/>
                        </a:spcAft>
                        <a:buClr>
                          <a:srgbClr val="B01A2E"/>
                        </a:buClr>
                        <a:buSzPct val="120000"/>
                        <a:buFontTx/>
                        <a:buNone/>
                        <a:tabLst/>
                      </a:pPr>
                      <a:r>
                        <a:rPr kumimoji="0" lang="it-IT" sz="1800" b="1" i="0" u="none" strike="noStrike" cap="none" normalizeH="0" baseline="0" smtClean="0">
                          <a:ln>
                            <a:noFill/>
                          </a:ln>
                          <a:solidFill>
                            <a:schemeClr val="bg1"/>
                          </a:solidFill>
                          <a:effectLst/>
                          <a:latin typeface="Arial" charset="0"/>
                        </a:rPr>
                        <a:t>Sostanza</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C00000"/>
                    </a:solidFill>
                  </a:tcPr>
                </a:tc>
                <a:tc>
                  <a:txBody>
                    <a:bodyPr/>
                    <a:lstStyle/>
                    <a:p>
                      <a:pPr marL="0" marR="0" lvl="0" indent="0" algn="ctr" defTabSz="914400" rtl="0" eaLnBrk="0" fontAlgn="base" latinLnBrk="0" hangingPunct="0">
                        <a:lnSpc>
                          <a:spcPct val="100000"/>
                        </a:lnSpc>
                        <a:spcBef>
                          <a:spcPct val="0"/>
                        </a:spcBef>
                        <a:spcAft>
                          <a:spcPct val="20000"/>
                        </a:spcAft>
                        <a:buClr>
                          <a:srgbClr val="B01A2E"/>
                        </a:buClr>
                        <a:buSzPct val="120000"/>
                        <a:buFontTx/>
                        <a:buNone/>
                        <a:tabLst/>
                      </a:pPr>
                      <a:r>
                        <a:rPr kumimoji="0" lang="en-US" sz="1800" b="1" i="0" u="none" strike="noStrike" cap="none" normalizeH="0" baseline="0" smtClean="0">
                          <a:ln>
                            <a:noFill/>
                          </a:ln>
                          <a:solidFill>
                            <a:schemeClr val="bg1"/>
                          </a:solidFill>
                          <a:effectLst/>
                          <a:latin typeface="Arial" charset="0"/>
                        </a:rPr>
                        <a:t>Probabilità di abuso</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C00000"/>
                    </a:solidFill>
                  </a:tcPr>
                </a:tc>
                <a:tc>
                  <a:txBody>
                    <a:bodyPr/>
                    <a:lstStyle/>
                    <a:p>
                      <a:pPr marL="0" marR="0" lvl="0" indent="0" algn="ctr" defTabSz="914400" rtl="0" eaLnBrk="0" fontAlgn="base" latinLnBrk="0" hangingPunct="0">
                        <a:lnSpc>
                          <a:spcPct val="100000"/>
                        </a:lnSpc>
                        <a:spcBef>
                          <a:spcPct val="0"/>
                        </a:spcBef>
                        <a:spcAft>
                          <a:spcPct val="20000"/>
                        </a:spcAft>
                        <a:buClr>
                          <a:srgbClr val="B01A2E"/>
                        </a:buClr>
                        <a:buSzPct val="120000"/>
                        <a:buFontTx/>
                        <a:buNone/>
                        <a:tabLst/>
                      </a:pPr>
                      <a:r>
                        <a:rPr kumimoji="0" lang="en-US" sz="1800" b="1" i="0" u="none" strike="noStrike" cap="none" normalizeH="0" baseline="0" smtClean="0">
                          <a:ln>
                            <a:noFill/>
                          </a:ln>
                          <a:solidFill>
                            <a:schemeClr val="bg1"/>
                          </a:solidFill>
                          <a:effectLst/>
                          <a:latin typeface="Arial" charset="0"/>
                        </a:rPr>
                        <a:t>Diffusione</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C00000"/>
                    </a:solidFill>
                  </a:tcPr>
                </a:tc>
              </a:tr>
              <a:tr h="433388">
                <a:tc>
                  <a:txBody>
                    <a:bodyPr/>
                    <a:lstStyle/>
                    <a:p>
                      <a:pPr marL="0" marR="0" lvl="0" indent="0" algn="l" defTabSz="914400" rtl="0" eaLnBrk="0" fontAlgn="base" latinLnBrk="0" hangingPunct="0">
                        <a:lnSpc>
                          <a:spcPct val="100000"/>
                        </a:lnSpc>
                        <a:spcBef>
                          <a:spcPct val="0"/>
                        </a:spcBef>
                        <a:spcAft>
                          <a:spcPct val="20000"/>
                        </a:spcAft>
                        <a:buClr>
                          <a:srgbClr val="B01A2E"/>
                        </a:buClr>
                        <a:buSzPct val="120000"/>
                        <a:buFontTx/>
                        <a:buNone/>
                        <a:tabLst/>
                      </a:pPr>
                      <a:r>
                        <a:rPr kumimoji="0" lang="en-US" sz="1600" b="1" i="0" u="none" strike="noStrike" cap="none" normalizeH="0" baseline="0" smtClean="0">
                          <a:ln>
                            <a:noFill/>
                          </a:ln>
                          <a:solidFill>
                            <a:schemeClr val="tx1"/>
                          </a:solidFill>
                          <a:effectLst/>
                          <a:latin typeface="Arial" charset="0"/>
                        </a:rPr>
                        <a:t>Antipsicotici</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1D1F0"/>
                    </a:solidFill>
                  </a:tcPr>
                </a:tc>
                <a:tc>
                  <a:txBody>
                    <a:bodyPr/>
                    <a:lstStyle/>
                    <a:p>
                      <a:pPr marL="0" marR="0" lvl="0" indent="0" algn="ctr" defTabSz="914400" rtl="0" eaLnBrk="0" fontAlgn="base" latinLnBrk="0" hangingPunct="0">
                        <a:lnSpc>
                          <a:spcPct val="115000"/>
                        </a:lnSpc>
                        <a:spcBef>
                          <a:spcPts val="100"/>
                        </a:spcBef>
                        <a:spcAft>
                          <a:spcPts val="50"/>
                        </a:spcAft>
                        <a:buClr>
                          <a:srgbClr val="B01A2E"/>
                        </a:buClr>
                        <a:buSzPct val="120000"/>
                        <a:buFontTx/>
                        <a:buNone/>
                        <a:tabLst/>
                      </a:pPr>
                      <a:r>
                        <a:rPr kumimoji="0" lang="en-US" sz="1600" b="0" i="0" u="none" strike="noStrike" cap="none" normalizeH="0" baseline="0" smtClean="0">
                          <a:ln>
                            <a:noFill/>
                          </a:ln>
                          <a:solidFill>
                            <a:srgbClr val="000000"/>
                          </a:solidFill>
                          <a:effectLst/>
                          <a:latin typeface="Arial" charset="0"/>
                          <a:cs typeface="Times New Roman" pitchFamily="18" charset="0"/>
                        </a:rPr>
                        <a:t>0</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1D1F0"/>
                    </a:solidFill>
                  </a:tcPr>
                </a:tc>
                <a:tc>
                  <a:txBody>
                    <a:bodyPr/>
                    <a:lstStyle/>
                    <a:p>
                      <a:pPr marL="0" marR="0" lvl="0" indent="0" algn="ctr" defTabSz="914400" rtl="0" eaLnBrk="0" fontAlgn="base" latinLnBrk="0" hangingPunct="0">
                        <a:lnSpc>
                          <a:spcPct val="115000"/>
                        </a:lnSpc>
                        <a:spcBef>
                          <a:spcPts val="100"/>
                        </a:spcBef>
                        <a:spcAft>
                          <a:spcPts val="50"/>
                        </a:spcAft>
                        <a:buClr>
                          <a:srgbClr val="B01A2E"/>
                        </a:buClr>
                        <a:buSzPct val="120000"/>
                        <a:buFontTx/>
                        <a:buNone/>
                        <a:tabLst/>
                      </a:pPr>
                      <a:r>
                        <a:rPr kumimoji="0" lang="en-US" sz="1600" b="0" i="0" u="none" strike="noStrike" cap="none" normalizeH="0" baseline="0" smtClean="0">
                          <a:ln>
                            <a:noFill/>
                          </a:ln>
                          <a:solidFill>
                            <a:srgbClr val="000000"/>
                          </a:solidFill>
                          <a:effectLst/>
                          <a:latin typeface="Arial" charset="0"/>
                          <a:cs typeface="Times New Roman" pitchFamily="18" charset="0"/>
                        </a:rPr>
                        <a:t>+</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1D1F0"/>
                    </a:solidFill>
                  </a:tcPr>
                </a:tc>
              </a:tr>
              <a:tr h="431800">
                <a:tc>
                  <a:txBody>
                    <a:bodyPr/>
                    <a:lstStyle/>
                    <a:p>
                      <a:pPr marL="0" marR="0" lvl="0" indent="0" algn="l" defTabSz="914400" rtl="0" eaLnBrk="0" fontAlgn="base" latinLnBrk="0" hangingPunct="0">
                        <a:lnSpc>
                          <a:spcPct val="100000"/>
                        </a:lnSpc>
                        <a:spcBef>
                          <a:spcPct val="0"/>
                        </a:spcBef>
                        <a:spcAft>
                          <a:spcPct val="20000"/>
                        </a:spcAft>
                        <a:buClr>
                          <a:srgbClr val="B01A2E"/>
                        </a:buClr>
                        <a:buSzPct val="120000"/>
                        <a:buFontTx/>
                        <a:buNone/>
                        <a:tabLst/>
                      </a:pPr>
                      <a:r>
                        <a:rPr kumimoji="0" lang="en-US" sz="1600" b="1" i="0" u="none" strike="noStrike" cap="none" normalizeH="0" baseline="0" smtClean="0">
                          <a:ln>
                            <a:noFill/>
                          </a:ln>
                          <a:solidFill>
                            <a:schemeClr val="tx1"/>
                          </a:solidFill>
                          <a:effectLst/>
                          <a:latin typeface="Arial" charset="0"/>
                        </a:rPr>
                        <a:t>Benzodiazepine</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1D1F0"/>
                    </a:solidFill>
                  </a:tcPr>
                </a:tc>
                <a:tc>
                  <a:txBody>
                    <a:bodyPr/>
                    <a:lstStyle/>
                    <a:p>
                      <a:pPr marL="0" marR="0" lvl="0" indent="0" algn="ctr" defTabSz="914400" rtl="0" eaLnBrk="0" fontAlgn="base" latinLnBrk="0" hangingPunct="0">
                        <a:lnSpc>
                          <a:spcPct val="115000"/>
                        </a:lnSpc>
                        <a:spcBef>
                          <a:spcPts val="100"/>
                        </a:spcBef>
                        <a:spcAft>
                          <a:spcPts val="50"/>
                        </a:spcAft>
                        <a:buClr>
                          <a:srgbClr val="B01A2E"/>
                        </a:buClr>
                        <a:buSzPct val="120000"/>
                        <a:buFontTx/>
                        <a:buNone/>
                        <a:tabLst/>
                      </a:pPr>
                      <a:r>
                        <a:rPr kumimoji="0" lang="en-US" sz="1600" b="0" i="0" u="none" strike="noStrike" cap="none" normalizeH="0" baseline="0" smtClean="0">
                          <a:ln>
                            <a:noFill/>
                          </a:ln>
                          <a:solidFill>
                            <a:srgbClr val="000000"/>
                          </a:solidFill>
                          <a:effectLst/>
                          <a:latin typeface="Arial" charset="0"/>
                          <a:cs typeface="Times New Roman" pitchFamily="18" charset="0"/>
                        </a:rPr>
                        <a:t>+</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1D1F0"/>
                    </a:solidFill>
                  </a:tcPr>
                </a:tc>
                <a:tc>
                  <a:txBody>
                    <a:bodyPr/>
                    <a:lstStyle/>
                    <a:p>
                      <a:pPr marL="0" marR="0" lvl="0" indent="0" algn="ctr" defTabSz="914400" rtl="0" eaLnBrk="0" fontAlgn="base" latinLnBrk="0" hangingPunct="0">
                        <a:lnSpc>
                          <a:spcPct val="115000"/>
                        </a:lnSpc>
                        <a:spcBef>
                          <a:spcPts val="100"/>
                        </a:spcBef>
                        <a:spcAft>
                          <a:spcPts val="50"/>
                        </a:spcAft>
                        <a:buClr>
                          <a:srgbClr val="B01A2E"/>
                        </a:buClr>
                        <a:buSzPct val="120000"/>
                        <a:buFontTx/>
                        <a:buNone/>
                        <a:tabLst/>
                      </a:pPr>
                      <a:r>
                        <a:rPr kumimoji="0" lang="en-US" sz="1600" b="0" i="0" u="none" strike="noStrike" cap="none" normalizeH="0" baseline="0" smtClean="0">
                          <a:ln>
                            <a:noFill/>
                          </a:ln>
                          <a:solidFill>
                            <a:srgbClr val="000000"/>
                          </a:solidFill>
                          <a:effectLst/>
                          <a:latin typeface="Arial" charset="0"/>
                          <a:cs typeface="Times New Roman" pitchFamily="18" charset="0"/>
                        </a:rPr>
                        <a:t>+++</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1D1F0"/>
                    </a:solidFill>
                  </a:tcPr>
                </a:tc>
              </a:tr>
              <a:tr h="431800">
                <a:tc>
                  <a:txBody>
                    <a:bodyPr/>
                    <a:lstStyle/>
                    <a:p>
                      <a:pPr marL="0" marR="0" lvl="0" indent="0" algn="l" defTabSz="914400" rtl="0" eaLnBrk="0" fontAlgn="base" latinLnBrk="0" hangingPunct="0">
                        <a:lnSpc>
                          <a:spcPct val="100000"/>
                        </a:lnSpc>
                        <a:spcBef>
                          <a:spcPct val="0"/>
                        </a:spcBef>
                        <a:spcAft>
                          <a:spcPct val="20000"/>
                        </a:spcAft>
                        <a:buClr>
                          <a:srgbClr val="B01A2E"/>
                        </a:buClr>
                        <a:buSzPct val="120000"/>
                        <a:buFontTx/>
                        <a:buNone/>
                        <a:tabLst/>
                      </a:pPr>
                      <a:r>
                        <a:rPr kumimoji="0" lang="en-US" sz="1600" b="1" i="0" u="none" strike="noStrike" cap="none" normalizeH="0" baseline="0" smtClean="0">
                          <a:ln>
                            <a:noFill/>
                          </a:ln>
                          <a:solidFill>
                            <a:schemeClr val="tx1"/>
                          </a:solidFill>
                          <a:effectLst/>
                          <a:latin typeface="Arial" charset="0"/>
                        </a:rPr>
                        <a:t>Antidepressivi</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1D1F0"/>
                    </a:solidFill>
                  </a:tcPr>
                </a:tc>
                <a:tc>
                  <a:txBody>
                    <a:bodyPr/>
                    <a:lstStyle/>
                    <a:p>
                      <a:pPr marL="0" marR="0" lvl="0" indent="0" algn="ctr" defTabSz="914400" rtl="0" eaLnBrk="0" fontAlgn="base" latinLnBrk="0" hangingPunct="0">
                        <a:lnSpc>
                          <a:spcPct val="115000"/>
                        </a:lnSpc>
                        <a:spcBef>
                          <a:spcPts val="100"/>
                        </a:spcBef>
                        <a:spcAft>
                          <a:spcPts val="50"/>
                        </a:spcAft>
                        <a:buClr>
                          <a:srgbClr val="B01A2E"/>
                        </a:buClr>
                        <a:buSzPct val="120000"/>
                        <a:buFontTx/>
                        <a:buNone/>
                        <a:tabLst/>
                      </a:pPr>
                      <a:r>
                        <a:rPr kumimoji="0" lang="en-US" sz="1600" b="0" i="0" u="none" strike="noStrike" cap="none" normalizeH="0" baseline="0" smtClean="0">
                          <a:ln>
                            <a:noFill/>
                          </a:ln>
                          <a:solidFill>
                            <a:srgbClr val="000000"/>
                          </a:solidFill>
                          <a:effectLst/>
                          <a:latin typeface="Arial" charset="0"/>
                          <a:cs typeface="Times New Roman" pitchFamily="18" charset="0"/>
                        </a:rPr>
                        <a:t>0</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1D1F0"/>
                    </a:solidFill>
                  </a:tcPr>
                </a:tc>
                <a:tc>
                  <a:txBody>
                    <a:bodyPr/>
                    <a:lstStyle/>
                    <a:p>
                      <a:pPr marL="0" marR="0" lvl="0" indent="0" algn="ctr" defTabSz="914400" rtl="0" eaLnBrk="0" fontAlgn="base" latinLnBrk="0" hangingPunct="0">
                        <a:lnSpc>
                          <a:spcPct val="115000"/>
                        </a:lnSpc>
                        <a:spcBef>
                          <a:spcPts val="100"/>
                        </a:spcBef>
                        <a:spcAft>
                          <a:spcPts val="50"/>
                        </a:spcAft>
                        <a:buClr>
                          <a:srgbClr val="B01A2E"/>
                        </a:buClr>
                        <a:buSzPct val="120000"/>
                        <a:buFontTx/>
                        <a:buNone/>
                        <a:tabLst/>
                      </a:pPr>
                      <a:r>
                        <a:rPr kumimoji="0" lang="en-US" sz="1600" b="0" i="0" u="none" strike="noStrike" cap="none" normalizeH="0" baseline="0" smtClean="0">
                          <a:ln>
                            <a:noFill/>
                          </a:ln>
                          <a:solidFill>
                            <a:srgbClr val="000000"/>
                          </a:solidFill>
                          <a:effectLst/>
                          <a:latin typeface="Arial" charset="0"/>
                          <a:cs typeface="Times New Roman" pitchFamily="18" charset="0"/>
                        </a:rPr>
                        <a:t>+++</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1D1F0"/>
                    </a:solidFill>
                  </a:tcPr>
                </a:tc>
              </a:tr>
              <a:tr h="431800">
                <a:tc>
                  <a:txBody>
                    <a:bodyPr/>
                    <a:lstStyle/>
                    <a:p>
                      <a:pPr marL="0" marR="0" lvl="0" indent="0" algn="l" defTabSz="914400" rtl="0" eaLnBrk="0" fontAlgn="base" latinLnBrk="0" hangingPunct="0">
                        <a:lnSpc>
                          <a:spcPct val="100000"/>
                        </a:lnSpc>
                        <a:spcBef>
                          <a:spcPct val="0"/>
                        </a:spcBef>
                        <a:spcAft>
                          <a:spcPct val="20000"/>
                        </a:spcAft>
                        <a:buClr>
                          <a:srgbClr val="B01A2E"/>
                        </a:buClr>
                        <a:buSzPct val="120000"/>
                        <a:buFontTx/>
                        <a:buNone/>
                        <a:tabLst/>
                      </a:pPr>
                      <a:r>
                        <a:rPr kumimoji="0" lang="en-US" sz="1600" b="1" i="0" u="none" strike="noStrike" cap="none" normalizeH="0" baseline="0" smtClean="0">
                          <a:ln>
                            <a:noFill/>
                          </a:ln>
                          <a:solidFill>
                            <a:schemeClr val="tx1"/>
                          </a:solidFill>
                          <a:effectLst/>
                          <a:latin typeface="Arial" charset="0"/>
                        </a:rPr>
                        <a:t>Amfetaminici</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1D1F0"/>
                    </a:solidFill>
                  </a:tcPr>
                </a:tc>
                <a:tc>
                  <a:txBody>
                    <a:bodyPr/>
                    <a:lstStyle/>
                    <a:p>
                      <a:pPr marL="0" marR="0" lvl="0" indent="0" algn="ctr" defTabSz="914400" rtl="0" eaLnBrk="0" fontAlgn="base" latinLnBrk="0" hangingPunct="0">
                        <a:lnSpc>
                          <a:spcPct val="115000"/>
                        </a:lnSpc>
                        <a:spcBef>
                          <a:spcPts val="100"/>
                        </a:spcBef>
                        <a:spcAft>
                          <a:spcPts val="50"/>
                        </a:spcAft>
                        <a:buClr>
                          <a:srgbClr val="B01A2E"/>
                        </a:buClr>
                        <a:buSzPct val="120000"/>
                        <a:buFontTx/>
                        <a:buNone/>
                        <a:tabLst/>
                      </a:pPr>
                      <a:r>
                        <a:rPr kumimoji="0" lang="en-US" sz="1600" b="0" i="0" u="none" strike="noStrike" cap="none" normalizeH="0" baseline="0" smtClean="0">
                          <a:ln>
                            <a:noFill/>
                          </a:ln>
                          <a:solidFill>
                            <a:srgbClr val="000000"/>
                          </a:solidFill>
                          <a:effectLst/>
                          <a:latin typeface="Arial" charset="0"/>
                          <a:cs typeface="Times New Roman" pitchFamily="18" charset="0"/>
                        </a:rPr>
                        <a:t>+++</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1D1F0"/>
                    </a:solidFill>
                  </a:tcPr>
                </a:tc>
                <a:tc>
                  <a:txBody>
                    <a:bodyPr/>
                    <a:lstStyle/>
                    <a:p>
                      <a:pPr marL="0" marR="0" lvl="0" indent="0" algn="ctr" defTabSz="914400" rtl="0" eaLnBrk="0" fontAlgn="base" latinLnBrk="0" hangingPunct="0">
                        <a:lnSpc>
                          <a:spcPct val="115000"/>
                        </a:lnSpc>
                        <a:spcBef>
                          <a:spcPts val="100"/>
                        </a:spcBef>
                        <a:spcAft>
                          <a:spcPts val="50"/>
                        </a:spcAft>
                        <a:buClr>
                          <a:srgbClr val="B01A2E"/>
                        </a:buClr>
                        <a:buSzPct val="120000"/>
                        <a:buFontTx/>
                        <a:buNone/>
                        <a:tabLst/>
                      </a:pPr>
                      <a:r>
                        <a:rPr kumimoji="0" lang="en-US" sz="1600" b="0" i="0" u="none" strike="noStrike" cap="none" normalizeH="0" baseline="0" smtClean="0">
                          <a:ln>
                            <a:noFill/>
                          </a:ln>
                          <a:solidFill>
                            <a:srgbClr val="000000"/>
                          </a:solidFill>
                          <a:effectLst/>
                          <a:latin typeface="Arial" charset="0"/>
                          <a:cs typeface="Times New Roman" pitchFamily="18" charset="0"/>
                        </a:rPr>
                        <a:t>+</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1D1F0"/>
                    </a:solidFill>
                  </a:tcPr>
                </a:tc>
              </a:tr>
              <a:tr h="431800">
                <a:tc>
                  <a:txBody>
                    <a:bodyPr/>
                    <a:lstStyle/>
                    <a:p>
                      <a:pPr marL="0" marR="0" lvl="0" indent="0" algn="l" defTabSz="914400" rtl="0" eaLnBrk="0" fontAlgn="base" latinLnBrk="0" hangingPunct="0">
                        <a:lnSpc>
                          <a:spcPct val="100000"/>
                        </a:lnSpc>
                        <a:spcBef>
                          <a:spcPct val="0"/>
                        </a:spcBef>
                        <a:spcAft>
                          <a:spcPct val="20000"/>
                        </a:spcAft>
                        <a:buClr>
                          <a:srgbClr val="B01A2E"/>
                        </a:buClr>
                        <a:buSzPct val="120000"/>
                        <a:buFontTx/>
                        <a:buNone/>
                        <a:tabLst/>
                      </a:pPr>
                      <a:r>
                        <a:rPr kumimoji="0" lang="en-US" sz="1600" b="1" i="0" u="none" strike="noStrike" cap="none" normalizeH="0" baseline="0" smtClean="0">
                          <a:ln>
                            <a:noFill/>
                          </a:ln>
                          <a:solidFill>
                            <a:schemeClr val="tx1"/>
                          </a:solidFill>
                          <a:effectLst/>
                          <a:latin typeface="Arial" charset="0"/>
                        </a:rPr>
                        <a:t>Alcol</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1D1F0"/>
                    </a:solidFill>
                  </a:tcPr>
                </a:tc>
                <a:tc>
                  <a:txBody>
                    <a:bodyPr/>
                    <a:lstStyle/>
                    <a:p>
                      <a:pPr marL="0" marR="0" lvl="0" indent="0" algn="ctr" defTabSz="914400" rtl="0" eaLnBrk="0" fontAlgn="base" latinLnBrk="0" hangingPunct="0">
                        <a:lnSpc>
                          <a:spcPct val="115000"/>
                        </a:lnSpc>
                        <a:spcBef>
                          <a:spcPts val="100"/>
                        </a:spcBef>
                        <a:spcAft>
                          <a:spcPts val="50"/>
                        </a:spcAft>
                        <a:buClr>
                          <a:srgbClr val="B01A2E"/>
                        </a:buClr>
                        <a:buSzPct val="120000"/>
                        <a:buFontTx/>
                        <a:buNone/>
                        <a:tabLst/>
                      </a:pPr>
                      <a:r>
                        <a:rPr kumimoji="0" lang="en-US" sz="1600" b="0" i="0" u="none" strike="noStrike" cap="none" normalizeH="0" baseline="0" smtClean="0">
                          <a:ln>
                            <a:noFill/>
                          </a:ln>
                          <a:solidFill>
                            <a:srgbClr val="000000"/>
                          </a:solidFill>
                          <a:effectLst/>
                          <a:latin typeface="Arial" charset="0"/>
                          <a:cs typeface="Times New Roman" pitchFamily="18" charset="0"/>
                        </a:rPr>
                        <a:t>+++</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1D1F0"/>
                    </a:solidFill>
                  </a:tcPr>
                </a:tc>
                <a:tc>
                  <a:txBody>
                    <a:bodyPr/>
                    <a:lstStyle/>
                    <a:p>
                      <a:pPr marL="0" marR="0" lvl="0" indent="0" algn="ctr" defTabSz="914400" rtl="0" eaLnBrk="0" fontAlgn="base" latinLnBrk="0" hangingPunct="0">
                        <a:lnSpc>
                          <a:spcPct val="115000"/>
                        </a:lnSpc>
                        <a:spcBef>
                          <a:spcPts val="100"/>
                        </a:spcBef>
                        <a:spcAft>
                          <a:spcPts val="50"/>
                        </a:spcAft>
                        <a:buClr>
                          <a:srgbClr val="B01A2E"/>
                        </a:buClr>
                        <a:buSzPct val="120000"/>
                        <a:buFontTx/>
                        <a:buNone/>
                        <a:tabLst/>
                      </a:pPr>
                      <a:r>
                        <a:rPr kumimoji="0" lang="en-US" sz="1600" b="0" i="0" u="none" strike="noStrike" cap="none" normalizeH="0" baseline="0" smtClean="0">
                          <a:ln>
                            <a:noFill/>
                          </a:ln>
                          <a:solidFill>
                            <a:srgbClr val="000000"/>
                          </a:solidFill>
                          <a:effectLst/>
                          <a:latin typeface="Arial" charset="0"/>
                          <a:cs typeface="Times New Roman" pitchFamily="18" charset="0"/>
                        </a:rPr>
                        <a:t>+++</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1D1F0"/>
                    </a:solidFill>
                  </a:tcPr>
                </a:tc>
              </a:tr>
              <a:tr h="431800">
                <a:tc>
                  <a:txBody>
                    <a:bodyPr/>
                    <a:lstStyle/>
                    <a:p>
                      <a:pPr marL="0" marR="0" lvl="0" indent="0" algn="l" defTabSz="914400" rtl="0" eaLnBrk="0" fontAlgn="base" latinLnBrk="0" hangingPunct="0">
                        <a:lnSpc>
                          <a:spcPct val="100000"/>
                        </a:lnSpc>
                        <a:spcBef>
                          <a:spcPct val="0"/>
                        </a:spcBef>
                        <a:spcAft>
                          <a:spcPct val="20000"/>
                        </a:spcAft>
                        <a:buClr>
                          <a:srgbClr val="B01A2E"/>
                        </a:buClr>
                        <a:buSzPct val="120000"/>
                        <a:buFontTx/>
                        <a:buNone/>
                        <a:tabLst/>
                      </a:pPr>
                      <a:r>
                        <a:rPr kumimoji="0" lang="en-US" sz="1600" b="1" i="0" u="none" strike="noStrike" cap="none" normalizeH="0" baseline="0" smtClean="0">
                          <a:ln>
                            <a:noFill/>
                          </a:ln>
                          <a:solidFill>
                            <a:schemeClr val="tx1"/>
                          </a:solidFill>
                          <a:effectLst/>
                          <a:latin typeface="Arial" charset="0"/>
                        </a:rPr>
                        <a:t>Tabacco</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1D1F0"/>
                    </a:solidFill>
                  </a:tcPr>
                </a:tc>
                <a:tc>
                  <a:txBody>
                    <a:bodyPr/>
                    <a:lstStyle/>
                    <a:p>
                      <a:pPr marL="0" marR="0" lvl="0" indent="0" algn="ctr" defTabSz="914400" rtl="0" eaLnBrk="0" fontAlgn="base" latinLnBrk="0" hangingPunct="0">
                        <a:lnSpc>
                          <a:spcPct val="115000"/>
                        </a:lnSpc>
                        <a:spcBef>
                          <a:spcPts val="100"/>
                        </a:spcBef>
                        <a:spcAft>
                          <a:spcPts val="50"/>
                        </a:spcAft>
                        <a:buClr>
                          <a:srgbClr val="B01A2E"/>
                        </a:buClr>
                        <a:buSzPct val="120000"/>
                        <a:buFontTx/>
                        <a:buNone/>
                        <a:tabLst/>
                      </a:pPr>
                      <a:r>
                        <a:rPr kumimoji="0" lang="en-US" sz="1600" b="0" i="0" u="none" strike="noStrike" cap="none" normalizeH="0" baseline="0" smtClean="0">
                          <a:ln>
                            <a:noFill/>
                          </a:ln>
                          <a:solidFill>
                            <a:srgbClr val="000000"/>
                          </a:solidFill>
                          <a:effectLst/>
                          <a:latin typeface="Arial" charset="0"/>
                          <a:cs typeface="Times New Roman" pitchFamily="18" charset="0"/>
                        </a:rPr>
                        <a:t>+++</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1D1F0"/>
                    </a:solidFill>
                  </a:tcPr>
                </a:tc>
                <a:tc>
                  <a:txBody>
                    <a:bodyPr/>
                    <a:lstStyle/>
                    <a:p>
                      <a:pPr marL="0" marR="0" lvl="0" indent="0" algn="ctr" defTabSz="914400" rtl="0" eaLnBrk="0" fontAlgn="base" latinLnBrk="0" hangingPunct="0">
                        <a:lnSpc>
                          <a:spcPct val="115000"/>
                        </a:lnSpc>
                        <a:spcBef>
                          <a:spcPts val="100"/>
                        </a:spcBef>
                        <a:spcAft>
                          <a:spcPts val="50"/>
                        </a:spcAft>
                        <a:buClr>
                          <a:srgbClr val="B01A2E"/>
                        </a:buClr>
                        <a:buSzPct val="120000"/>
                        <a:buFontTx/>
                        <a:buNone/>
                        <a:tabLst/>
                      </a:pPr>
                      <a:r>
                        <a:rPr kumimoji="0" lang="en-US" sz="1600" b="0" i="0" u="none" strike="noStrike" cap="none" normalizeH="0" baseline="0" smtClean="0">
                          <a:ln>
                            <a:noFill/>
                          </a:ln>
                          <a:solidFill>
                            <a:srgbClr val="000000"/>
                          </a:solidFill>
                          <a:effectLst/>
                          <a:latin typeface="Arial" charset="0"/>
                          <a:cs typeface="Times New Roman" pitchFamily="18" charset="0"/>
                        </a:rPr>
                        <a:t>+++</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1D1F0"/>
                    </a:solidFill>
                  </a:tcPr>
                </a:tc>
              </a:tr>
              <a:tr h="431800">
                <a:tc>
                  <a:txBody>
                    <a:bodyPr/>
                    <a:lstStyle/>
                    <a:p>
                      <a:pPr marL="0" marR="0" lvl="0" indent="0" algn="l" defTabSz="914400" rtl="0" eaLnBrk="0" fontAlgn="base" latinLnBrk="0" hangingPunct="0">
                        <a:lnSpc>
                          <a:spcPct val="100000"/>
                        </a:lnSpc>
                        <a:spcBef>
                          <a:spcPct val="0"/>
                        </a:spcBef>
                        <a:spcAft>
                          <a:spcPct val="20000"/>
                        </a:spcAft>
                        <a:buClr>
                          <a:srgbClr val="B01A2E"/>
                        </a:buClr>
                        <a:buSzPct val="120000"/>
                        <a:buFontTx/>
                        <a:buNone/>
                        <a:tabLst/>
                      </a:pPr>
                      <a:r>
                        <a:rPr kumimoji="0" lang="en-US" sz="1600" b="1" i="0" u="none" strike="noStrike" cap="none" normalizeH="0" baseline="0" smtClean="0">
                          <a:ln>
                            <a:noFill/>
                          </a:ln>
                          <a:solidFill>
                            <a:schemeClr val="tx1"/>
                          </a:solidFill>
                          <a:effectLst/>
                          <a:latin typeface="Arial" charset="0"/>
                        </a:rPr>
                        <a:t>Aspirina</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1D1F0"/>
                    </a:solidFill>
                  </a:tcPr>
                </a:tc>
                <a:tc>
                  <a:txBody>
                    <a:bodyPr/>
                    <a:lstStyle/>
                    <a:p>
                      <a:pPr marL="0" marR="0" lvl="0" indent="0" algn="ctr" defTabSz="914400" rtl="0" eaLnBrk="0" fontAlgn="base" latinLnBrk="0" hangingPunct="0">
                        <a:lnSpc>
                          <a:spcPct val="115000"/>
                        </a:lnSpc>
                        <a:spcBef>
                          <a:spcPts val="100"/>
                        </a:spcBef>
                        <a:spcAft>
                          <a:spcPts val="50"/>
                        </a:spcAft>
                        <a:buClr>
                          <a:srgbClr val="B01A2E"/>
                        </a:buClr>
                        <a:buSzPct val="120000"/>
                        <a:buFontTx/>
                        <a:buNone/>
                        <a:tabLst/>
                      </a:pPr>
                      <a:r>
                        <a:rPr kumimoji="0" lang="en-US" sz="1600" b="0" i="0" u="none" strike="noStrike" cap="none" normalizeH="0" baseline="0" smtClean="0">
                          <a:ln>
                            <a:noFill/>
                          </a:ln>
                          <a:solidFill>
                            <a:srgbClr val="000000"/>
                          </a:solidFill>
                          <a:effectLst/>
                          <a:latin typeface="Arial" charset="0"/>
                          <a:cs typeface="Times New Roman" pitchFamily="18" charset="0"/>
                        </a:rPr>
                        <a:t>+</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1D1F0"/>
                    </a:solidFill>
                  </a:tcPr>
                </a:tc>
                <a:tc>
                  <a:txBody>
                    <a:bodyPr/>
                    <a:lstStyle/>
                    <a:p>
                      <a:pPr marL="0" marR="0" lvl="0" indent="0" algn="ctr" defTabSz="914400" rtl="0" eaLnBrk="0" fontAlgn="base" latinLnBrk="0" hangingPunct="0">
                        <a:lnSpc>
                          <a:spcPct val="115000"/>
                        </a:lnSpc>
                        <a:spcBef>
                          <a:spcPts val="100"/>
                        </a:spcBef>
                        <a:spcAft>
                          <a:spcPts val="50"/>
                        </a:spcAft>
                        <a:buClr>
                          <a:srgbClr val="B01A2E"/>
                        </a:buClr>
                        <a:buSzPct val="120000"/>
                        <a:buFontTx/>
                        <a:buNone/>
                        <a:tabLst/>
                      </a:pPr>
                      <a:r>
                        <a:rPr kumimoji="0" lang="en-US" sz="1600" b="0" i="0" u="none" strike="noStrike" cap="none" normalizeH="0" baseline="0" smtClean="0">
                          <a:ln>
                            <a:noFill/>
                          </a:ln>
                          <a:solidFill>
                            <a:srgbClr val="000000"/>
                          </a:solidFill>
                          <a:effectLst/>
                          <a:latin typeface="Arial" charset="0"/>
                          <a:cs typeface="Times New Roman" pitchFamily="18" charset="0"/>
                        </a:rPr>
                        <a:t>++</a:t>
                      </a:r>
                    </a:p>
                  </a:txBody>
                  <a:tcPr marL="0" marR="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1D1F0"/>
                    </a:solidFill>
                  </a:tcPr>
                </a:tc>
              </a:tr>
            </a:tbl>
          </a:graphicData>
        </a:graphic>
      </p:graphicFrame>
      <p:sp>
        <p:nvSpPr>
          <p:cNvPr id="5" name="Rectangle 5"/>
          <p:cNvSpPr>
            <a:spLocks noChangeArrowheads="1"/>
          </p:cNvSpPr>
          <p:nvPr/>
        </p:nvSpPr>
        <p:spPr bwMode="auto">
          <a:xfrm>
            <a:off x="4572000" y="6381750"/>
            <a:ext cx="4103688" cy="304800"/>
          </a:xfrm>
          <a:prstGeom prst="rect">
            <a:avLst/>
          </a:prstGeom>
          <a:noFill/>
          <a:ln w="9525">
            <a:noFill/>
            <a:miter lim="800000"/>
            <a:headEnd/>
            <a:tailEnd/>
          </a:ln>
        </p:spPr>
        <p:txBody>
          <a:bodyPr>
            <a:spAutoFit/>
          </a:bodyPr>
          <a:lstStyle/>
          <a:p>
            <a:r>
              <a:rPr lang="it-IT" sz="1400" i="1">
                <a:solidFill>
                  <a:srgbClr val="FFFFFF"/>
                </a:solidFill>
                <a:latin typeface="Verdana" pitchFamily="34" charset="0"/>
                <a:cs typeface="Times New Roman" pitchFamily="18" charset="0"/>
              </a:rPr>
              <a:t>                                       Faravelli, 2010  </a:t>
            </a:r>
          </a:p>
        </p:txBody>
      </p:sp>
      <p:sp>
        <p:nvSpPr>
          <p:cNvPr id="15" name="Oval 2"/>
          <p:cNvSpPr>
            <a:spLocks noChangeArrowheads="1"/>
          </p:cNvSpPr>
          <p:nvPr/>
        </p:nvSpPr>
        <p:spPr bwMode="auto">
          <a:xfrm>
            <a:off x="395288" y="692150"/>
            <a:ext cx="2160587" cy="1223963"/>
          </a:xfrm>
          <a:prstGeom prst="ellipse">
            <a:avLst/>
          </a:prstGeom>
          <a:solidFill>
            <a:srgbClr val="FFEFCF"/>
          </a:solidFill>
          <a:ln w="12700">
            <a:solidFill>
              <a:srgbClr val="993300"/>
            </a:solidFill>
            <a:round/>
            <a:headEnd type="none" w="sm" len="sm"/>
            <a:tailEnd type="none" w="sm" len="sm"/>
          </a:ln>
          <a:effectLst>
            <a:outerShdw dist="183162" dir="2021404" algn="ctr" rotWithShape="0">
              <a:srgbClr val="AF5F09">
                <a:alpha val="50000"/>
              </a:srgbClr>
            </a:outerShdw>
          </a:effectLst>
        </p:spPr>
        <p:txBody>
          <a:bodyPr wrap="none" anchor="ctr"/>
          <a:lstStyle/>
          <a:p>
            <a:pPr algn="ctr">
              <a:defRPr/>
            </a:pPr>
            <a:r>
              <a:rPr lang="en-US" sz="1800" b="1">
                <a:solidFill>
                  <a:srgbClr val="000000"/>
                </a:solidFill>
              </a:rPr>
              <a:t>Potenziale di</a:t>
            </a:r>
          </a:p>
          <a:p>
            <a:pPr algn="ctr">
              <a:defRPr/>
            </a:pPr>
            <a:r>
              <a:rPr lang="en-US" sz="1800" b="1">
                <a:solidFill>
                  <a:srgbClr val="000000"/>
                </a:solidFill>
              </a:rPr>
              <a:t>abuso di alcune</a:t>
            </a:r>
          </a:p>
          <a:p>
            <a:pPr algn="ctr">
              <a:defRPr/>
            </a:pPr>
            <a:r>
              <a:rPr lang="en-US" sz="1800" b="1">
                <a:solidFill>
                  <a:srgbClr val="000000"/>
                </a:solidFill>
              </a:rPr>
              <a:t>sostanze</a:t>
            </a: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par>
                                <p:cTn id="8" presetID="9"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dissolve">
                                      <p:cBhvr>
                                        <p:cTn id="1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utoUpdateAnimBg="0"/>
      <p:bldP spid="15" grpId="0" animBg="1"/>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5137" name="Rectangle 2"/>
          <p:cNvSpPr>
            <a:spLocks noGrp="1" noChangeArrowheads="1"/>
          </p:cNvSpPr>
          <p:nvPr>
            <p:ph type="title" idx="4294967295"/>
          </p:nvPr>
        </p:nvSpPr>
        <p:spPr>
          <a:xfrm>
            <a:off x="1258888" y="1412875"/>
            <a:ext cx="6337300" cy="3938588"/>
          </a:xfrm>
        </p:spPr>
        <p:txBody>
          <a:bodyPr lIns="90000" tIns="46800" rIns="90000" bIns="46800"/>
          <a:lstStyle/>
          <a:p>
            <a:pPr defTabSz="449263" eaLnBrk="1" hangingPunct="1">
              <a:buClr>
                <a:srgbClr val="FF99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600" b="1" smtClean="0">
                <a:solidFill>
                  <a:srgbClr val="FF9900"/>
                </a:solidFill>
                <a:latin typeface="Times New Roman" pitchFamily="18" charset="0"/>
              </a:rPr>
              <a:t/>
            </a:r>
            <a:br>
              <a:rPr lang="it-IT" sz="3600" b="1" smtClean="0">
                <a:solidFill>
                  <a:srgbClr val="FF9900"/>
                </a:solidFill>
                <a:latin typeface="Times New Roman" pitchFamily="18" charset="0"/>
              </a:rPr>
            </a:br>
            <a:r>
              <a:rPr lang="it-IT" sz="3600" b="1" smtClean="0">
                <a:solidFill>
                  <a:srgbClr val="FF9900"/>
                </a:solidFill>
                <a:latin typeface="Times New Roman" pitchFamily="18" charset="0"/>
              </a:rPr>
              <a:t>L’adesione alle terapie è un endpoint di efficacia nella pratica clinica </a:t>
            </a:r>
            <a:br>
              <a:rPr lang="it-IT" sz="3600" b="1" smtClean="0">
                <a:solidFill>
                  <a:srgbClr val="FF9900"/>
                </a:solidFill>
                <a:latin typeface="Times New Roman" pitchFamily="18" charset="0"/>
              </a:rPr>
            </a:br>
            <a:r>
              <a:rPr lang="it-IT" sz="3600" b="1" smtClean="0">
                <a:solidFill>
                  <a:srgbClr val="FF9900"/>
                </a:solidFill>
                <a:latin typeface="Times New Roman" pitchFamily="18" charset="0"/>
              </a:rPr>
              <a:t> </a:t>
            </a:r>
            <a:br>
              <a:rPr lang="it-IT" sz="3600" b="1" smtClean="0">
                <a:solidFill>
                  <a:srgbClr val="FF9900"/>
                </a:solidFill>
                <a:latin typeface="Times New Roman" pitchFamily="18" charset="0"/>
              </a:rPr>
            </a:br>
            <a:endParaRPr lang="it-IT" sz="3600" b="1" smtClean="0">
              <a:solidFill>
                <a:srgbClr val="FF9900"/>
              </a:solidFill>
              <a:latin typeface="Times New Roman" pitchFamily="18" charset="0"/>
            </a:endParaRPr>
          </a:p>
        </p:txBody>
      </p:sp>
    </p:spTree>
  </p:cSld>
  <p:clrMapOvr>
    <a:masterClrMapping/>
  </p:clrMapOvr>
  <p:transition>
    <p:strips dir="ru"/>
  </p:transition>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ella 6"/>
          <p:cNvGraphicFramePr>
            <a:graphicFrameLocks noGrp="1"/>
          </p:cNvGraphicFramePr>
          <p:nvPr/>
        </p:nvGraphicFramePr>
        <p:xfrm>
          <a:off x="214313" y="571500"/>
          <a:ext cx="7858125" cy="6072188"/>
        </p:xfrm>
        <a:graphic>
          <a:graphicData uri="http://schemas.openxmlformats.org/drawingml/2006/table">
            <a:tbl>
              <a:tblPr firstRow="1" bandRow="1">
                <a:tableStyleId>{5C22544A-7EE6-4342-B048-85BDC9FD1C3A}</a:tableStyleId>
              </a:tblPr>
              <a:tblGrid>
                <a:gridCol w="1373275"/>
                <a:gridCol w="2127187"/>
                <a:gridCol w="4357718"/>
              </a:tblGrid>
              <a:tr h="370840">
                <a:tc>
                  <a:txBody>
                    <a:bodyPr/>
                    <a:lstStyle/>
                    <a:p>
                      <a:r>
                        <a:rPr lang="it-IT" dirty="0" smtClean="0"/>
                        <a:t>Anno </a:t>
                      </a:r>
                      <a:endParaRPr lang="it-IT" dirty="0"/>
                    </a:p>
                  </a:txBody>
                  <a:tcPr/>
                </a:tc>
                <a:tc>
                  <a:txBody>
                    <a:bodyPr/>
                    <a:lstStyle/>
                    <a:p>
                      <a:r>
                        <a:rPr lang="it-IT" dirty="0" smtClean="0"/>
                        <a:t>Attori</a:t>
                      </a:r>
                      <a:endParaRPr lang="it-IT" dirty="0"/>
                    </a:p>
                  </a:txBody>
                  <a:tcPr/>
                </a:tc>
                <a:tc>
                  <a:txBody>
                    <a:bodyPr/>
                    <a:lstStyle/>
                    <a:p>
                      <a:r>
                        <a:rPr lang="it-IT" dirty="0" smtClean="0"/>
                        <a:t>Evento</a:t>
                      </a:r>
                      <a:endParaRPr lang="it-IT" dirty="0"/>
                    </a:p>
                  </a:txBody>
                  <a:tcPr/>
                </a:tc>
              </a:tr>
              <a:tr h="272102">
                <a:tc>
                  <a:txBody>
                    <a:bodyPr/>
                    <a:lstStyle/>
                    <a:p>
                      <a:r>
                        <a:rPr lang="it-IT" sz="1200" dirty="0" smtClean="0"/>
                        <a:t>1949</a:t>
                      </a:r>
                      <a:endParaRPr lang="it-IT" sz="1200" dirty="0"/>
                    </a:p>
                  </a:txBody>
                  <a:tcPr/>
                </a:tc>
                <a:tc>
                  <a:txBody>
                    <a:bodyPr/>
                    <a:lstStyle/>
                    <a:p>
                      <a:r>
                        <a:rPr lang="it-IT" sz="1200" dirty="0" smtClean="0"/>
                        <a:t>John Cade</a:t>
                      </a:r>
                      <a:endParaRPr lang="it-IT" sz="1200" dirty="0"/>
                    </a:p>
                  </a:txBody>
                  <a:tcPr/>
                </a:tc>
                <a:tc>
                  <a:txBody>
                    <a:bodyPr/>
                    <a:lstStyle/>
                    <a:p>
                      <a:r>
                        <a:rPr lang="it-IT" sz="1200" dirty="0" smtClean="0"/>
                        <a:t>Scopre gli effetti antimaniacali dei</a:t>
                      </a:r>
                      <a:r>
                        <a:rPr lang="it-IT" sz="1200" baseline="0" dirty="0" smtClean="0"/>
                        <a:t> Sali di litio</a:t>
                      </a:r>
                      <a:endParaRPr lang="it-IT" sz="1200" dirty="0"/>
                    </a:p>
                  </a:txBody>
                  <a:tcPr/>
                </a:tc>
              </a:tr>
              <a:tr h="283534">
                <a:tc>
                  <a:txBody>
                    <a:bodyPr/>
                    <a:lstStyle/>
                    <a:p>
                      <a:r>
                        <a:rPr lang="it-IT" sz="1200" b="1" dirty="0" smtClean="0">
                          <a:solidFill>
                            <a:srgbClr val="00B050"/>
                          </a:solidFill>
                        </a:rPr>
                        <a:t>Dicembre</a:t>
                      </a:r>
                      <a:r>
                        <a:rPr lang="it-IT" sz="1200" b="1" baseline="0" dirty="0" smtClean="0">
                          <a:solidFill>
                            <a:srgbClr val="00B050"/>
                          </a:solidFill>
                        </a:rPr>
                        <a:t> 1950</a:t>
                      </a:r>
                      <a:endParaRPr lang="it-IT" sz="1200" b="1" dirty="0">
                        <a:solidFill>
                          <a:srgbClr val="00B050"/>
                        </a:solidFill>
                      </a:endParaRPr>
                    </a:p>
                  </a:txBody>
                  <a:tcPr/>
                </a:tc>
                <a:tc>
                  <a:txBody>
                    <a:bodyPr/>
                    <a:lstStyle/>
                    <a:p>
                      <a:r>
                        <a:rPr lang="it-IT" sz="1200" dirty="0" smtClean="0"/>
                        <a:t>Paul </a:t>
                      </a:r>
                      <a:r>
                        <a:rPr lang="it-IT" sz="1200" dirty="0" err="1" smtClean="0"/>
                        <a:t>Charpentier</a:t>
                      </a:r>
                      <a:endParaRPr lang="it-IT" sz="1200" dirty="0"/>
                    </a:p>
                  </a:txBody>
                  <a:tcPr/>
                </a:tc>
                <a:tc>
                  <a:txBody>
                    <a:bodyPr/>
                    <a:lstStyle/>
                    <a:p>
                      <a:r>
                        <a:rPr lang="it-IT" sz="1200" b="1" dirty="0" smtClean="0">
                          <a:solidFill>
                            <a:srgbClr val="00B050"/>
                          </a:solidFill>
                        </a:rPr>
                        <a:t>Sintesi della clorpromazina</a:t>
                      </a:r>
                      <a:endParaRPr lang="it-IT" sz="1200" b="1" dirty="0">
                        <a:solidFill>
                          <a:srgbClr val="00B050"/>
                        </a:solidFill>
                      </a:endParaRPr>
                    </a:p>
                  </a:txBody>
                  <a:tcPr/>
                </a:tc>
              </a:tr>
              <a:tr h="285752">
                <a:tc>
                  <a:txBody>
                    <a:bodyPr/>
                    <a:lstStyle/>
                    <a:p>
                      <a:r>
                        <a:rPr lang="it-IT" sz="1200" dirty="0" smtClean="0"/>
                        <a:t>Dicembre 1951</a:t>
                      </a:r>
                      <a:endParaRPr lang="it-IT" sz="1200" dirty="0"/>
                    </a:p>
                  </a:txBody>
                  <a:tcPr/>
                </a:tc>
                <a:tc>
                  <a:txBody>
                    <a:bodyPr/>
                    <a:lstStyle/>
                    <a:p>
                      <a:r>
                        <a:rPr lang="it-IT" sz="1200" dirty="0" err="1" smtClean="0"/>
                        <a:t>Sigwald</a:t>
                      </a:r>
                      <a:r>
                        <a:rPr lang="it-IT" sz="1200" dirty="0" smtClean="0"/>
                        <a:t> e </a:t>
                      </a:r>
                      <a:r>
                        <a:rPr lang="it-IT" sz="1200" dirty="0" err="1" smtClean="0"/>
                        <a:t>Bouttier</a:t>
                      </a:r>
                      <a:endParaRPr lang="it-IT" sz="1200" dirty="0"/>
                    </a:p>
                  </a:txBody>
                  <a:tcPr/>
                </a:tc>
                <a:tc>
                  <a:txBody>
                    <a:bodyPr/>
                    <a:lstStyle/>
                    <a:p>
                      <a:r>
                        <a:rPr lang="it-IT" sz="1200" dirty="0" smtClean="0"/>
                        <a:t>Primo trattamento con clorpromazina</a:t>
                      </a:r>
                      <a:endParaRPr lang="it-IT" sz="1200" dirty="0"/>
                    </a:p>
                  </a:txBody>
                  <a:tcPr/>
                </a:tc>
              </a:tr>
              <a:tr h="272102">
                <a:tc>
                  <a:txBody>
                    <a:bodyPr/>
                    <a:lstStyle/>
                    <a:p>
                      <a:r>
                        <a:rPr lang="it-IT" sz="1200" dirty="0" smtClean="0"/>
                        <a:t>Marzo 1952</a:t>
                      </a:r>
                      <a:endParaRPr lang="it-IT" sz="1200" dirty="0"/>
                    </a:p>
                  </a:txBody>
                  <a:tcPr/>
                </a:tc>
                <a:tc>
                  <a:txBody>
                    <a:bodyPr/>
                    <a:lstStyle/>
                    <a:p>
                      <a:r>
                        <a:rPr lang="it-IT" sz="1200" dirty="0" err="1" smtClean="0"/>
                        <a:t>Hamon</a:t>
                      </a:r>
                      <a:r>
                        <a:rPr lang="it-IT" sz="1200" dirty="0" smtClean="0"/>
                        <a:t> </a:t>
                      </a:r>
                      <a:r>
                        <a:rPr lang="it-IT" sz="1200" dirty="0" err="1" smtClean="0"/>
                        <a:t>et</a:t>
                      </a:r>
                      <a:r>
                        <a:rPr lang="it-IT" sz="1200" dirty="0" smtClean="0"/>
                        <a:t> al</a:t>
                      </a:r>
                      <a:endParaRPr lang="it-IT" sz="1200" dirty="0"/>
                    </a:p>
                  </a:txBody>
                  <a:tcPr/>
                </a:tc>
                <a:tc>
                  <a:txBody>
                    <a:bodyPr/>
                    <a:lstStyle/>
                    <a:p>
                      <a:r>
                        <a:rPr lang="it-IT" sz="1200" dirty="0" smtClean="0"/>
                        <a:t>Prima pubblicazione dell’efficacia della clorpromazina</a:t>
                      </a:r>
                      <a:endParaRPr lang="it-IT" sz="1200" dirty="0"/>
                    </a:p>
                  </a:txBody>
                  <a:tcPr/>
                </a:tc>
              </a:tr>
              <a:tr h="297184">
                <a:tc>
                  <a:txBody>
                    <a:bodyPr/>
                    <a:lstStyle/>
                    <a:p>
                      <a:r>
                        <a:rPr lang="it-IT" sz="1200" b="1" dirty="0" smtClean="0">
                          <a:solidFill>
                            <a:srgbClr val="00B050"/>
                          </a:solidFill>
                        </a:rPr>
                        <a:t>Maggio 1952</a:t>
                      </a:r>
                      <a:endParaRPr lang="it-IT" sz="1200" b="1" dirty="0">
                        <a:solidFill>
                          <a:srgbClr val="00B050"/>
                        </a:solidFill>
                      </a:endParaRPr>
                    </a:p>
                  </a:txBody>
                  <a:tcPr/>
                </a:tc>
                <a:tc>
                  <a:txBody>
                    <a:bodyPr/>
                    <a:lstStyle/>
                    <a:p>
                      <a:r>
                        <a:rPr lang="it-IT" sz="1200" dirty="0" smtClean="0"/>
                        <a:t>Jean </a:t>
                      </a:r>
                      <a:r>
                        <a:rPr lang="it-IT" sz="1200" dirty="0" err="1" smtClean="0"/>
                        <a:t>Delay</a:t>
                      </a:r>
                      <a:r>
                        <a:rPr lang="it-IT" sz="1200" dirty="0" smtClean="0"/>
                        <a:t> e Pierre </a:t>
                      </a:r>
                      <a:r>
                        <a:rPr lang="it-IT" sz="1200" dirty="0" err="1" smtClean="0"/>
                        <a:t>Deniker</a:t>
                      </a:r>
                      <a:endParaRPr lang="it-IT" sz="1200" dirty="0"/>
                    </a:p>
                  </a:txBody>
                  <a:tcPr/>
                </a:tc>
                <a:tc>
                  <a:txBody>
                    <a:bodyPr/>
                    <a:lstStyle/>
                    <a:p>
                      <a:r>
                        <a:rPr lang="it-IT" sz="1200" b="1" dirty="0" smtClean="0">
                          <a:solidFill>
                            <a:srgbClr val="00B050"/>
                          </a:solidFill>
                        </a:rPr>
                        <a:t>Prima sistematica valutazione di clorpromazina in clinica</a:t>
                      </a:r>
                      <a:endParaRPr lang="it-IT" sz="1200" b="1" dirty="0">
                        <a:solidFill>
                          <a:srgbClr val="00B050"/>
                        </a:solidFill>
                      </a:endParaRPr>
                    </a:p>
                  </a:txBody>
                  <a:tcPr/>
                </a:tc>
              </a:tr>
              <a:tr h="285752">
                <a:tc>
                  <a:txBody>
                    <a:bodyPr/>
                    <a:lstStyle/>
                    <a:p>
                      <a:r>
                        <a:rPr lang="it-IT" sz="1200" b="0" dirty="0" smtClean="0">
                          <a:solidFill>
                            <a:schemeClr val="tx1"/>
                          </a:solidFill>
                        </a:rPr>
                        <a:t>1952</a:t>
                      </a:r>
                      <a:endParaRPr lang="it-IT" sz="1200" b="0" dirty="0">
                        <a:solidFill>
                          <a:schemeClr val="tx1"/>
                        </a:solidFill>
                      </a:endParaRPr>
                    </a:p>
                  </a:txBody>
                  <a:tcPr/>
                </a:tc>
                <a:tc>
                  <a:txBody>
                    <a:bodyPr/>
                    <a:lstStyle/>
                    <a:p>
                      <a:r>
                        <a:rPr lang="it-IT" sz="1200" b="0" dirty="0" err="1" smtClean="0">
                          <a:solidFill>
                            <a:schemeClr val="tx1"/>
                          </a:solidFill>
                        </a:rPr>
                        <a:t>Selikoff</a:t>
                      </a:r>
                      <a:endParaRPr lang="it-IT" sz="1200" b="0" dirty="0">
                        <a:solidFill>
                          <a:schemeClr val="tx1"/>
                        </a:solidFill>
                      </a:endParaRPr>
                    </a:p>
                  </a:txBody>
                  <a:tcPr/>
                </a:tc>
                <a:tc>
                  <a:txBody>
                    <a:bodyPr/>
                    <a:lstStyle/>
                    <a:p>
                      <a:r>
                        <a:rPr lang="it-IT" sz="1200" b="0" dirty="0" smtClean="0">
                          <a:solidFill>
                            <a:schemeClr val="tx1"/>
                          </a:solidFill>
                        </a:rPr>
                        <a:t>Scoperta delle proprietà antidepressive dell’isoniazide</a:t>
                      </a:r>
                      <a:endParaRPr lang="it-IT" sz="1200" b="0" dirty="0">
                        <a:solidFill>
                          <a:schemeClr val="tx1"/>
                        </a:solidFill>
                      </a:endParaRPr>
                    </a:p>
                  </a:txBody>
                  <a:tcPr/>
                </a:tc>
              </a:tr>
              <a:tr h="285752">
                <a:tc>
                  <a:txBody>
                    <a:bodyPr/>
                    <a:lstStyle/>
                    <a:p>
                      <a:r>
                        <a:rPr lang="it-IT" sz="1200" b="1" dirty="0" smtClean="0">
                          <a:solidFill>
                            <a:srgbClr val="FF0000"/>
                          </a:solidFill>
                        </a:rPr>
                        <a:t>1954</a:t>
                      </a:r>
                      <a:endParaRPr lang="it-IT" sz="1200" b="1" dirty="0">
                        <a:solidFill>
                          <a:srgbClr val="FF0000"/>
                        </a:solidFill>
                      </a:endParaRPr>
                    </a:p>
                  </a:txBody>
                  <a:tcPr/>
                </a:tc>
                <a:tc>
                  <a:txBody>
                    <a:bodyPr/>
                    <a:lstStyle/>
                    <a:p>
                      <a:r>
                        <a:rPr lang="it-IT" sz="1200" dirty="0" err="1" smtClean="0"/>
                        <a:t>Steck</a:t>
                      </a:r>
                      <a:r>
                        <a:rPr lang="it-IT" sz="1200" dirty="0" smtClean="0"/>
                        <a:t> e </a:t>
                      </a:r>
                      <a:r>
                        <a:rPr lang="it-IT" sz="1200" dirty="0" err="1" smtClean="0"/>
                        <a:t>Thiebaux</a:t>
                      </a:r>
                      <a:endParaRPr lang="it-IT" sz="1200" dirty="0"/>
                    </a:p>
                  </a:txBody>
                  <a:tcPr/>
                </a:tc>
                <a:tc>
                  <a:txBody>
                    <a:bodyPr/>
                    <a:lstStyle/>
                    <a:p>
                      <a:r>
                        <a:rPr lang="it-IT" sz="1200" b="1" dirty="0" smtClean="0">
                          <a:solidFill>
                            <a:srgbClr val="FF0000"/>
                          </a:solidFill>
                        </a:rPr>
                        <a:t>Primo resoconto </a:t>
                      </a:r>
                      <a:r>
                        <a:rPr lang="it-IT" sz="1200" b="1" baseline="0" dirty="0" smtClean="0">
                          <a:solidFill>
                            <a:srgbClr val="FF0000"/>
                          </a:solidFill>
                        </a:rPr>
                        <a:t> </a:t>
                      </a:r>
                      <a:r>
                        <a:rPr lang="it-IT" sz="1200" b="1" dirty="0" smtClean="0">
                          <a:solidFill>
                            <a:srgbClr val="FF0000"/>
                          </a:solidFill>
                        </a:rPr>
                        <a:t>del parkinsonismo da clorpromazina</a:t>
                      </a:r>
                      <a:endParaRPr lang="it-IT" sz="1200" b="1" dirty="0">
                        <a:solidFill>
                          <a:srgbClr val="FF0000"/>
                        </a:solidFill>
                      </a:endParaRPr>
                    </a:p>
                  </a:txBody>
                  <a:tcPr/>
                </a:tc>
              </a:tr>
              <a:tr h="285752">
                <a:tc>
                  <a:txBody>
                    <a:bodyPr/>
                    <a:lstStyle/>
                    <a:p>
                      <a:r>
                        <a:rPr lang="it-IT" sz="1200" b="0" dirty="0" smtClean="0">
                          <a:solidFill>
                            <a:schemeClr val="tx1"/>
                          </a:solidFill>
                        </a:rPr>
                        <a:t>1954</a:t>
                      </a:r>
                      <a:endParaRPr lang="it-IT" sz="1200" b="0" dirty="0">
                        <a:solidFill>
                          <a:schemeClr val="tx1"/>
                        </a:solidFill>
                      </a:endParaRPr>
                    </a:p>
                  </a:txBody>
                  <a:tcPr/>
                </a:tc>
                <a:tc>
                  <a:txBody>
                    <a:bodyPr/>
                    <a:lstStyle/>
                    <a:p>
                      <a:r>
                        <a:rPr lang="it-IT" sz="1200" b="0" dirty="0" smtClean="0">
                          <a:solidFill>
                            <a:schemeClr val="tx1"/>
                          </a:solidFill>
                        </a:rPr>
                        <a:t>Nathan </a:t>
                      </a:r>
                      <a:r>
                        <a:rPr lang="it-IT" sz="1200" b="0" dirty="0" err="1" smtClean="0">
                          <a:solidFill>
                            <a:schemeClr val="tx1"/>
                          </a:solidFill>
                        </a:rPr>
                        <a:t>Kline</a:t>
                      </a:r>
                      <a:endParaRPr lang="it-IT" sz="1200" b="0" dirty="0">
                        <a:solidFill>
                          <a:schemeClr val="tx1"/>
                        </a:solidFill>
                      </a:endParaRPr>
                    </a:p>
                  </a:txBody>
                  <a:tcPr/>
                </a:tc>
                <a:tc>
                  <a:txBody>
                    <a:bodyPr/>
                    <a:lstStyle/>
                    <a:p>
                      <a:r>
                        <a:rPr lang="it-IT" sz="1200" b="0" dirty="0" smtClean="0">
                          <a:solidFill>
                            <a:schemeClr val="tx1"/>
                          </a:solidFill>
                        </a:rPr>
                        <a:t>Reserpina</a:t>
                      </a:r>
                      <a:endParaRPr lang="it-IT" sz="1200" b="0" dirty="0">
                        <a:solidFill>
                          <a:schemeClr val="tx1"/>
                        </a:solidFill>
                      </a:endParaRPr>
                    </a:p>
                  </a:txBody>
                  <a:tcPr/>
                </a:tc>
              </a:tr>
              <a:tr h="285752">
                <a:tc>
                  <a:txBody>
                    <a:bodyPr/>
                    <a:lstStyle/>
                    <a:p>
                      <a:r>
                        <a:rPr lang="it-IT" sz="1200" b="0" dirty="0" smtClean="0"/>
                        <a:t>1954</a:t>
                      </a:r>
                      <a:endParaRPr lang="it-IT" sz="1200" b="0" dirty="0"/>
                    </a:p>
                  </a:txBody>
                  <a:tcPr/>
                </a:tc>
                <a:tc>
                  <a:txBody>
                    <a:bodyPr/>
                    <a:lstStyle/>
                    <a:p>
                      <a:endParaRPr lang="it-IT" sz="1200" b="0" dirty="0"/>
                    </a:p>
                  </a:txBody>
                  <a:tcPr/>
                </a:tc>
                <a:tc>
                  <a:txBody>
                    <a:bodyPr/>
                    <a:lstStyle/>
                    <a:p>
                      <a:r>
                        <a:rPr lang="it-IT" sz="1200" b="0" dirty="0" err="1" smtClean="0"/>
                        <a:t>Metilfenidato</a:t>
                      </a:r>
                      <a:endParaRPr lang="it-IT" sz="1200" b="0" dirty="0"/>
                    </a:p>
                  </a:txBody>
                  <a:tcPr/>
                </a:tc>
              </a:tr>
              <a:tr h="285752">
                <a:tc>
                  <a:txBody>
                    <a:bodyPr/>
                    <a:lstStyle/>
                    <a:p>
                      <a:r>
                        <a:rPr lang="it-IT" sz="1200" b="0" dirty="0" smtClean="0">
                          <a:solidFill>
                            <a:schemeClr val="tx1"/>
                          </a:solidFill>
                        </a:rPr>
                        <a:t>1954</a:t>
                      </a:r>
                      <a:endParaRPr lang="it-IT" sz="1200" b="0" dirty="0">
                        <a:solidFill>
                          <a:schemeClr val="tx1"/>
                        </a:solidFill>
                      </a:endParaRPr>
                    </a:p>
                  </a:txBody>
                  <a:tcPr/>
                </a:tc>
                <a:tc>
                  <a:txBody>
                    <a:bodyPr/>
                    <a:lstStyle/>
                    <a:p>
                      <a:r>
                        <a:rPr lang="it-IT" sz="1200" b="0" dirty="0" smtClean="0">
                          <a:solidFill>
                            <a:schemeClr val="tx1"/>
                          </a:solidFill>
                        </a:rPr>
                        <a:t>Frank Berger</a:t>
                      </a:r>
                      <a:endParaRPr lang="it-IT" sz="1200" b="0" dirty="0">
                        <a:solidFill>
                          <a:schemeClr val="tx1"/>
                        </a:solidFill>
                      </a:endParaRPr>
                    </a:p>
                  </a:txBody>
                  <a:tcPr/>
                </a:tc>
                <a:tc>
                  <a:txBody>
                    <a:bodyPr/>
                    <a:lstStyle/>
                    <a:p>
                      <a:r>
                        <a:rPr lang="it-IT" sz="1200" b="0" dirty="0" smtClean="0">
                          <a:solidFill>
                            <a:schemeClr val="tx1"/>
                          </a:solidFill>
                        </a:rPr>
                        <a:t>Meprobamato</a:t>
                      </a:r>
                      <a:endParaRPr lang="it-IT" sz="1200" b="0" dirty="0">
                        <a:solidFill>
                          <a:schemeClr val="tx1"/>
                        </a:solidFill>
                      </a:endParaRPr>
                    </a:p>
                  </a:txBody>
                  <a:tcPr/>
                </a:tc>
              </a:tr>
              <a:tr h="285752">
                <a:tc>
                  <a:txBody>
                    <a:bodyPr/>
                    <a:lstStyle/>
                    <a:p>
                      <a:r>
                        <a:rPr lang="it-IT" sz="1200" b="0" dirty="0" smtClean="0">
                          <a:solidFill>
                            <a:schemeClr val="tx1"/>
                          </a:solidFill>
                        </a:rPr>
                        <a:t>1955</a:t>
                      </a:r>
                      <a:endParaRPr lang="it-IT" sz="1200" b="0" dirty="0">
                        <a:solidFill>
                          <a:schemeClr val="tx1"/>
                        </a:solidFill>
                      </a:endParaRPr>
                    </a:p>
                  </a:txBody>
                  <a:tcPr/>
                </a:tc>
                <a:tc>
                  <a:txBody>
                    <a:bodyPr/>
                    <a:lstStyle/>
                    <a:p>
                      <a:r>
                        <a:rPr lang="it-IT" sz="1200" b="0" dirty="0" smtClean="0">
                          <a:solidFill>
                            <a:schemeClr val="tx1"/>
                          </a:solidFill>
                        </a:rPr>
                        <a:t>Roland </a:t>
                      </a:r>
                      <a:r>
                        <a:rPr lang="it-IT" sz="1200" b="0" dirty="0" err="1" smtClean="0">
                          <a:solidFill>
                            <a:schemeClr val="tx1"/>
                          </a:solidFill>
                        </a:rPr>
                        <a:t>Kuhn</a:t>
                      </a:r>
                      <a:endParaRPr lang="it-IT" sz="1200" b="0" dirty="0">
                        <a:solidFill>
                          <a:schemeClr val="tx1"/>
                        </a:solidFill>
                      </a:endParaRPr>
                    </a:p>
                  </a:txBody>
                  <a:tcPr/>
                </a:tc>
                <a:tc>
                  <a:txBody>
                    <a:bodyPr/>
                    <a:lstStyle/>
                    <a:p>
                      <a:r>
                        <a:rPr lang="it-IT" sz="1200" b="0" dirty="0" err="1" smtClean="0">
                          <a:solidFill>
                            <a:schemeClr val="tx1"/>
                          </a:solidFill>
                        </a:rPr>
                        <a:t>Imipramina</a:t>
                      </a:r>
                      <a:endParaRPr lang="it-IT" sz="1200" b="0" dirty="0">
                        <a:solidFill>
                          <a:schemeClr val="tx1"/>
                        </a:solidFill>
                      </a:endParaRPr>
                    </a:p>
                  </a:txBody>
                  <a:tcPr/>
                </a:tc>
              </a:tr>
              <a:tr h="285752">
                <a:tc>
                  <a:txBody>
                    <a:bodyPr/>
                    <a:lstStyle/>
                    <a:p>
                      <a:r>
                        <a:rPr lang="it-IT" sz="1200" b="1" dirty="0" smtClean="0">
                          <a:solidFill>
                            <a:srgbClr val="00B050"/>
                          </a:solidFill>
                        </a:rPr>
                        <a:t>1955</a:t>
                      </a:r>
                      <a:endParaRPr lang="it-IT" sz="1200" b="1" dirty="0">
                        <a:solidFill>
                          <a:srgbClr val="00B050"/>
                        </a:solidFill>
                      </a:endParaRPr>
                    </a:p>
                  </a:txBody>
                  <a:tcPr/>
                </a:tc>
                <a:tc>
                  <a:txBody>
                    <a:bodyPr/>
                    <a:lstStyle/>
                    <a:p>
                      <a:r>
                        <a:rPr lang="it-IT" sz="1200" dirty="0" smtClean="0"/>
                        <a:t>Jean</a:t>
                      </a:r>
                      <a:r>
                        <a:rPr lang="it-IT" sz="1200" baseline="0" dirty="0" smtClean="0"/>
                        <a:t> </a:t>
                      </a:r>
                      <a:r>
                        <a:rPr lang="it-IT" sz="1200" baseline="0" dirty="0" err="1" smtClean="0"/>
                        <a:t>Delay</a:t>
                      </a:r>
                      <a:endParaRPr lang="it-IT" sz="1200" dirty="0"/>
                    </a:p>
                  </a:txBody>
                  <a:tcPr/>
                </a:tc>
                <a:tc>
                  <a:txBody>
                    <a:bodyPr/>
                    <a:lstStyle/>
                    <a:p>
                      <a:r>
                        <a:rPr lang="it-IT" sz="1200" b="1" dirty="0" smtClean="0">
                          <a:solidFill>
                            <a:srgbClr val="00B050"/>
                          </a:solidFill>
                        </a:rPr>
                        <a:t>Introduzione del termine neurolettico</a:t>
                      </a:r>
                      <a:endParaRPr lang="it-IT" sz="1200" b="1" dirty="0">
                        <a:solidFill>
                          <a:srgbClr val="00B050"/>
                        </a:solidFill>
                      </a:endParaRPr>
                    </a:p>
                  </a:txBody>
                  <a:tcPr/>
                </a:tc>
              </a:tr>
              <a:tr h="285752">
                <a:tc>
                  <a:txBody>
                    <a:bodyPr/>
                    <a:lstStyle/>
                    <a:p>
                      <a:r>
                        <a:rPr lang="it-IT" sz="1200" b="1" dirty="0" smtClean="0">
                          <a:solidFill>
                            <a:srgbClr val="FF0000"/>
                          </a:solidFill>
                        </a:rPr>
                        <a:t>1956</a:t>
                      </a:r>
                      <a:endParaRPr lang="it-IT" sz="1200" b="1" dirty="0">
                        <a:solidFill>
                          <a:srgbClr val="FF0000"/>
                        </a:solidFill>
                      </a:endParaRPr>
                    </a:p>
                  </a:txBody>
                  <a:tcPr/>
                </a:tc>
                <a:tc>
                  <a:txBody>
                    <a:bodyPr/>
                    <a:lstStyle/>
                    <a:p>
                      <a:r>
                        <a:rPr lang="it-IT" sz="1200" dirty="0" smtClean="0"/>
                        <a:t>Frank </a:t>
                      </a:r>
                      <a:r>
                        <a:rPr lang="it-IT" sz="1200" dirty="0" err="1" smtClean="0"/>
                        <a:t>Ayd</a:t>
                      </a:r>
                      <a:endParaRPr lang="it-IT" sz="1200" dirty="0"/>
                    </a:p>
                  </a:txBody>
                  <a:tcPr/>
                </a:tc>
                <a:tc>
                  <a:txBody>
                    <a:bodyPr/>
                    <a:lstStyle/>
                    <a:p>
                      <a:r>
                        <a:rPr lang="it-IT" sz="1200" b="1" dirty="0" smtClean="0">
                          <a:solidFill>
                            <a:srgbClr val="FF0000"/>
                          </a:solidFill>
                        </a:rPr>
                        <a:t>Identificazione della distonia da clorpromazina</a:t>
                      </a:r>
                      <a:endParaRPr lang="it-IT" sz="1200" b="1" dirty="0">
                        <a:solidFill>
                          <a:srgbClr val="FF0000"/>
                        </a:solidFill>
                      </a:endParaRPr>
                    </a:p>
                  </a:txBody>
                  <a:tcPr/>
                </a:tc>
              </a:tr>
              <a:tr h="285752">
                <a:tc>
                  <a:txBody>
                    <a:bodyPr/>
                    <a:lstStyle/>
                    <a:p>
                      <a:r>
                        <a:rPr lang="it-IT" sz="1200" b="0" dirty="0" smtClean="0">
                          <a:solidFill>
                            <a:schemeClr val="tx1"/>
                          </a:solidFill>
                        </a:rPr>
                        <a:t>1958</a:t>
                      </a:r>
                      <a:endParaRPr lang="it-IT" sz="1200" b="0" dirty="0">
                        <a:solidFill>
                          <a:schemeClr val="tx1"/>
                        </a:solidFill>
                      </a:endParaRPr>
                    </a:p>
                  </a:txBody>
                  <a:tcPr/>
                </a:tc>
                <a:tc>
                  <a:txBody>
                    <a:bodyPr/>
                    <a:lstStyle/>
                    <a:p>
                      <a:r>
                        <a:rPr lang="it-IT" sz="1200" b="0" dirty="0" smtClean="0">
                          <a:solidFill>
                            <a:schemeClr val="tx1"/>
                          </a:solidFill>
                        </a:rPr>
                        <a:t>Nathan </a:t>
                      </a:r>
                      <a:r>
                        <a:rPr lang="it-IT" sz="1200" b="0" dirty="0" err="1" smtClean="0">
                          <a:solidFill>
                            <a:schemeClr val="tx1"/>
                          </a:solidFill>
                        </a:rPr>
                        <a:t>Kline</a:t>
                      </a:r>
                      <a:endParaRPr lang="it-IT" sz="1200" b="0" dirty="0">
                        <a:solidFill>
                          <a:schemeClr val="tx1"/>
                        </a:solidFill>
                      </a:endParaRPr>
                    </a:p>
                  </a:txBody>
                  <a:tcPr/>
                </a:tc>
                <a:tc>
                  <a:txBody>
                    <a:bodyPr/>
                    <a:lstStyle/>
                    <a:p>
                      <a:r>
                        <a:rPr lang="it-IT" sz="1200" b="0" dirty="0" smtClean="0">
                          <a:solidFill>
                            <a:schemeClr val="tx1"/>
                          </a:solidFill>
                        </a:rPr>
                        <a:t>Introduzione</a:t>
                      </a:r>
                      <a:r>
                        <a:rPr lang="it-IT" sz="1200" b="0" baseline="0" dirty="0" smtClean="0">
                          <a:solidFill>
                            <a:schemeClr val="tx1"/>
                          </a:solidFill>
                        </a:rPr>
                        <a:t> degli IMAO</a:t>
                      </a:r>
                      <a:endParaRPr lang="it-IT" sz="1200" b="0" dirty="0">
                        <a:solidFill>
                          <a:schemeClr val="tx1"/>
                        </a:solidFill>
                      </a:endParaRPr>
                    </a:p>
                  </a:txBody>
                  <a:tcPr/>
                </a:tc>
              </a:tr>
              <a:tr h="285752">
                <a:tc>
                  <a:txBody>
                    <a:bodyPr/>
                    <a:lstStyle/>
                    <a:p>
                      <a:r>
                        <a:rPr lang="it-IT" sz="1200" b="0" dirty="0" smtClean="0">
                          <a:solidFill>
                            <a:schemeClr val="tx1"/>
                          </a:solidFill>
                        </a:rPr>
                        <a:t>1958</a:t>
                      </a:r>
                      <a:endParaRPr lang="it-IT" sz="1200" b="0" dirty="0">
                        <a:solidFill>
                          <a:schemeClr val="tx1"/>
                        </a:solidFill>
                      </a:endParaRPr>
                    </a:p>
                  </a:txBody>
                  <a:tcPr/>
                </a:tc>
                <a:tc>
                  <a:txBody>
                    <a:bodyPr/>
                    <a:lstStyle/>
                    <a:p>
                      <a:r>
                        <a:rPr lang="it-IT" sz="1200" b="0" dirty="0" err="1" smtClean="0">
                          <a:solidFill>
                            <a:schemeClr val="tx1"/>
                          </a:solidFill>
                        </a:rPr>
                        <a:t>Lowell</a:t>
                      </a:r>
                      <a:r>
                        <a:rPr lang="it-IT" sz="1200" b="0" dirty="0" smtClean="0">
                          <a:solidFill>
                            <a:schemeClr val="tx1"/>
                          </a:solidFill>
                        </a:rPr>
                        <a:t> </a:t>
                      </a:r>
                      <a:r>
                        <a:rPr lang="it-IT" sz="1200" b="0" dirty="0" err="1" smtClean="0">
                          <a:solidFill>
                            <a:schemeClr val="tx1"/>
                          </a:solidFill>
                        </a:rPr>
                        <a:t>Randall</a:t>
                      </a:r>
                      <a:endParaRPr lang="it-IT" sz="1200" b="0" dirty="0">
                        <a:solidFill>
                          <a:schemeClr val="tx1"/>
                        </a:solidFill>
                      </a:endParaRPr>
                    </a:p>
                  </a:txBody>
                  <a:tcPr/>
                </a:tc>
                <a:tc>
                  <a:txBody>
                    <a:bodyPr/>
                    <a:lstStyle/>
                    <a:p>
                      <a:r>
                        <a:rPr lang="it-IT" sz="1200" b="0" dirty="0" smtClean="0">
                          <a:solidFill>
                            <a:schemeClr val="tx1"/>
                          </a:solidFill>
                        </a:rPr>
                        <a:t>Effetti comportamentali delle benzodiazepine</a:t>
                      </a:r>
                      <a:endParaRPr lang="it-IT" sz="1200" b="0" dirty="0">
                        <a:solidFill>
                          <a:schemeClr val="tx1"/>
                        </a:solidFill>
                      </a:endParaRPr>
                    </a:p>
                  </a:txBody>
                  <a:tcPr/>
                </a:tc>
              </a:tr>
              <a:tr h="285752">
                <a:tc>
                  <a:txBody>
                    <a:bodyPr/>
                    <a:lstStyle/>
                    <a:p>
                      <a:r>
                        <a:rPr lang="it-IT" sz="1200" b="1" dirty="0" smtClean="0">
                          <a:solidFill>
                            <a:srgbClr val="00B050"/>
                          </a:solidFill>
                        </a:rPr>
                        <a:t>1959</a:t>
                      </a:r>
                      <a:endParaRPr lang="it-IT" sz="1200" b="1" dirty="0">
                        <a:solidFill>
                          <a:srgbClr val="00B050"/>
                        </a:solidFill>
                      </a:endParaRPr>
                    </a:p>
                  </a:txBody>
                  <a:tcPr/>
                </a:tc>
                <a:tc>
                  <a:txBody>
                    <a:bodyPr/>
                    <a:lstStyle/>
                    <a:p>
                      <a:r>
                        <a:rPr lang="it-IT" sz="1200" dirty="0" smtClean="0"/>
                        <a:t>PV </a:t>
                      </a:r>
                      <a:r>
                        <a:rPr lang="it-IT" sz="1200" dirty="0" err="1" smtClean="0"/>
                        <a:t>Petersen</a:t>
                      </a:r>
                      <a:endParaRPr lang="it-IT" sz="1200" dirty="0"/>
                    </a:p>
                  </a:txBody>
                  <a:tcPr/>
                </a:tc>
                <a:tc>
                  <a:txBody>
                    <a:bodyPr/>
                    <a:lstStyle/>
                    <a:p>
                      <a:r>
                        <a:rPr lang="it-IT" sz="1200" b="1" dirty="0" err="1" smtClean="0">
                          <a:solidFill>
                            <a:srgbClr val="00B050"/>
                          </a:solidFill>
                        </a:rPr>
                        <a:t>Tioxanteni</a:t>
                      </a:r>
                      <a:endParaRPr lang="it-IT" sz="1200" b="1" dirty="0">
                        <a:solidFill>
                          <a:srgbClr val="00B050"/>
                        </a:solidFill>
                      </a:endParaRPr>
                    </a:p>
                  </a:txBody>
                  <a:tcPr/>
                </a:tc>
              </a:tr>
              <a:tr h="285752">
                <a:tc>
                  <a:txBody>
                    <a:bodyPr/>
                    <a:lstStyle/>
                    <a:p>
                      <a:r>
                        <a:rPr lang="it-IT" sz="1200" b="1" dirty="0" smtClean="0">
                          <a:solidFill>
                            <a:srgbClr val="00B050"/>
                          </a:solidFill>
                        </a:rPr>
                        <a:t>1959</a:t>
                      </a:r>
                      <a:endParaRPr lang="it-IT" sz="1200" b="1" dirty="0">
                        <a:solidFill>
                          <a:srgbClr val="00B050"/>
                        </a:solidFill>
                      </a:endParaRPr>
                    </a:p>
                  </a:txBody>
                  <a:tcPr/>
                </a:tc>
                <a:tc>
                  <a:txBody>
                    <a:bodyPr/>
                    <a:lstStyle/>
                    <a:p>
                      <a:r>
                        <a:rPr lang="it-IT" sz="1200" dirty="0" smtClean="0"/>
                        <a:t>Paul </a:t>
                      </a:r>
                      <a:r>
                        <a:rPr lang="it-IT" sz="1200" dirty="0" err="1" smtClean="0"/>
                        <a:t>Janssen</a:t>
                      </a:r>
                      <a:endParaRPr lang="it-IT" sz="1200" dirty="0"/>
                    </a:p>
                  </a:txBody>
                  <a:tcPr/>
                </a:tc>
                <a:tc>
                  <a:txBody>
                    <a:bodyPr/>
                    <a:lstStyle/>
                    <a:p>
                      <a:r>
                        <a:rPr lang="it-IT" sz="1200" b="1" dirty="0" err="1" smtClean="0">
                          <a:solidFill>
                            <a:srgbClr val="00B050"/>
                          </a:solidFill>
                        </a:rPr>
                        <a:t>Aloperidolo</a:t>
                      </a:r>
                      <a:endParaRPr lang="it-IT" sz="1200" b="1" dirty="0">
                        <a:solidFill>
                          <a:srgbClr val="00B050"/>
                        </a:solidFill>
                      </a:endParaRPr>
                    </a:p>
                  </a:txBody>
                  <a:tcPr/>
                </a:tc>
              </a:tr>
              <a:tr h="285752">
                <a:tc>
                  <a:txBody>
                    <a:bodyPr/>
                    <a:lstStyle/>
                    <a:p>
                      <a:r>
                        <a:rPr lang="it-IT" sz="1200" b="1" dirty="0" smtClean="0">
                          <a:solidFill>
                            <a:srgbClr val="FF0000"/>
                          </a:solidFill>
                        </a:rPr>
                        <a:t>1959</a:t>
                      </a:r>
                      <a:endParaRPr lang="it-IT" sz="1200" b="1" dirty="0">
                        <a:solidFill>
                          <a:srgbClr val="FF0000"/>
                        </a:solidFill>
                      </a:endParaRPr>
                    </a:p>
                  </a:txBody>
                  <a:tcPr/>
                </a:tc>
                <a:tc>
                  <a:txBody>
                    <a:bodyPr/>
                    <a:lstStyle/>
                    <a:p>
                      <a:r>
                        <a:rPr lang="it-IT" sz="1200" dirty="0" err="1" smtClean="0"/>
                        <a:t>Sigwald</a:t>
                      </a:r>
                      <a:r>
                        <a:rPr lang="it-IT" sz="1200" dirty="0" smtClean="0"/>
                        <a:t> </a:t>
                      </a:r>
                      <a:r>
                        <a:rPr lang="it-IT" sz="1200" dirty="0" err="1" smtClean="0"/>
                        <a:t>et</a:t>
                      </a:r>
                      <a:r>
                        <a:rPr lang="it-IT" sz="1200" dirty="0" smtClean="0"/>
                        <a:t> al</a:t>
                      </a:r>
                      <a:endParaRPr lang="it-IT" sz="1200" dirty="0"/>
                    </a:p>
                  </a:txBody>
                  <a:tcPr/>
                </a:tc>
                <a:tc>
                  <a:txBody>
                    <a:bodyPr/>
                    <a:lstStyle/>
                    <a:p>
                      <a:r>
                        <a:rPr lang="it-IT" sz="1200" b="1" dirty="0" smtClean="0">
                          <a:solidFill>
                            <a:srgbClr val="FF0000"/>
                          </a:solidFill>
                        </a:rPr>
                        <a:t>Identificazione della discinesia tardiva</a:t>
                      </a:r>
                      <a:endParaRPr lang="it-IT" sz="1200" b="1" dirty="0">
                        <a:solidFill>
                          <a:srgbClr val="FF0000"/>
                        </a:solidFill>
                      </a:endParaRPr>
                    </a:p>
                  </a:txBody>
                  <a:tcPr/>
                </a:tc>
              </a:tr>
              <a:tr h="285752">
                <a:tc>
                  <a:txBody>
                    <a:bodyPr/>
                    <a:lstStyle/>
                    <a:p>
                      <a:r>
                        <a:rPr lang="it-IT" sz="1200" b="1" dirty="0" smtClean="0">
                          <a:solidFill>
                            <a:srgbClr val="00B050"/>
                          </a:solidFill>
                        </a:rPr>
                        <a:t>1959</a:t>
                      </a:r>
                      <a:endParaRPr lang="it-IT" sz="1200" b="1" dirty="0">
                        <a:solidFill>
                          <a:srgbClr val="00B050"/>
                        </a:solidFill>
                      </a:endParaRPr>
                    </a:p>
                  </a:txBody>
                  <a:tcPr/>
                </a:tc>
                <a:tc>
                  <a:txBody>
                    <a:bodyPr/>
                    <a:lstStyle/>
                    <a:p>
                      <a:endParaRPr lang="it-IT" sz="1200" dirty="0"/>
                    </a:p>
                  </a:txBody>
                  <a:tcPr/>
                </a:tc>
                <a:tc>
                  <a:txBody>
                    <a:bodyPr/>
                    <a:lstStyle/>
                    <a:p>
                      <a:r>
                        <a:rPr lang="it-IT" sz="1200" b="1" dirty="0" err="1" smtClean="0">
                          <a:solidFill>
                            <a:srgbClr val="00B050"/>
                          </a:solidFill>
                        </a:rPr>
                        <a:t>Clozapina</a:t>
                      </a:r>
                      <a:endParaRPr lang="it-IT" sz="1200" b="1" dirty="0">
                        <a:solidFill>
                          <a:srgbClr val="00B050"/>
                        </a:solidFill>
                      </a:endParaRPr>
                    </a:p>
                  </a:txBody>
                  <a:tcPr/>
                </a:tc>
              </a:tr>
              <a:tr h="285728">
                <a:tc>
                  <a:txBody>
                    <a:bodyPr/>
                    <a:lstStyle/>
                    <a:p>
                      <a:r>
                        <a:rPr lang="it-IT" sz="1200" b="0" dirty="0" smtClean="0">
                          <a:solidFill>
                            <a:schemeClr val="tx1"/>
                          </a:solidFill>
                        </a:rPr>
                        <a:t>1960</a:t>
                      </a:r>
                      <a:endParaRPr lang="it-IT" sz="1200" b="0" dirty="0">
                        <a:solidFill>
                          <a:schemeClr val="tx1"/>
                        </a:solidFill>
                      </a:endParaRPr>
                    </a:p>
                  </a:txBody>
                  <a:tcPr/>
                </a:tc>
                <a:tc>
                  <a:txBody>
                    <a:bodyPr/>
                    <a:lstStyle/>
                    <a:p>
                      <a:r>
                        <a:rPr lang="it-IT" sz="1200" b="0" dirty="0" smtClean="0">
                          <a:solidFill>
                            <a:schemeClr val="tx1"/>
                          </a:solidFill>
                        </a:rPr>
                        <a:t>Cohen e </a:t>
                      </a:r>
                      <a:r>
                        <a:rPr lang="it-IT" sz="1200" b="0" dirty="0" err="1" smtClean="0">
                          <a:solidFill>
                            <a:schemeClr val="tx1"/>
                          </a:solidFill>
                        </a:rPr>
                        <a:t>Tobin</a:t>
                      </a:r>
                      <a:endParaRPr lang="it-IT" sz="1200" b="0" dirty="0">
                        <a:solidFill>
                          <a:schemeClr val="tx1"/>
                        </a:solidFill>
                      </a:endParaRPr>
                    </a:p>
                  </a:txBody>
                  <a:tcPr/>
                </a:tc>
                <a:tc>
                  <a:txBody>
                    <a:bodyPr/>
                    <a:lstStyle/>
                    <a:p>
                      <a:r>
                        <a:rPr lang="it-IT" sz="1200" b="0" dirty="0" smtClean="0">
                          <a:solidFill>
                            <a:schemeClr val="tx1"/>
                          </a:solidFill>
                        </a:rPr>
                        <a:t>Effetti ansiolitici del </a:t>
                      </a:r>
                      <a:r>
                        <a:rPr lang="it-IT" sz="1200" b="0" dirty="0" err="1" smtClean="0">
                          <a:solidFill>
                            <a:schemeClr val="tx1"/>
                          </a:solidFill>
                        </a:rPr>
                        <a:t>clordiazepossido</a:t>
                      </a:r>
                      <a:endParaRPr lang="it-IT" sz="1200" b="0" dirty="0">
                        <a:solidFill>
                          <a:schemeClr val="tx1"/>
                        </a:solidFill>
                      </a:endParaRPr>
                    </a:p>
                  </a:txBody>
                  <a:tcPr/>
                </a:tc>
              </a:tr>
            </a:tbl>
          </a:graphicData>
        </a:graphic>
      </p:graphicFrame>
      <p:sp>
        <p:nvSpPr>
          <p:cNvPr id="477275" name="Rectangle 4"/>
          <p:cNvSpPr>
            <a:spLocks noChangeArrowheads="1"/>
          </p:cNvSpPr>
          <p:nvPr/>
        </p:nvSpPr>
        <p:spPr bwMode="auto">
          <a:xfrm>
            <a:off x="214313" y="214313"/>
            <a:ext cx="7858125" cy="314325"/>
          </a:xfrm>
          <a:prstGeom prst="rect">
            <a:avLst/>
          </a:prstGeom>
          <a:solidFill>
            <a:srgbClr val="A93178"/>
          </a:solidFill>
          <a:ln w="25400">
            <a:solidFill>
              <a:srgbClr val="00B0F0"/>
            </a:solidFill>
            <a:miter lim="800000"/>
            <a:headEnd/>
            <a:tailEnd/>
          </a:ln>
        </p:spPr>
        <p:txBody>
          <a:bodyPr>
            <a:spAutoFit/>
          </a:bodyPr>
          <a:lstStyle/>
          <a:p>
            <a:pPr marL="476250" indent="-476250" algn="ctr" defTabSz="762000">
              <a:lnSpc>
                <a:spcPct val="90000"/>
              </a:lnSpc>
              <a:spcBef>
                <a:spcPct val="50000"/>
              </a:spcBef>
              <a:buClr>
                <a:srgbClr val="CC3300"/>
              </a:buClr>
              <a:buSzPct val="75000"/>
            </a:pPr>
            <a:r>
              <a:rPr lang="it-IT" altLang="en-US" sz="1600" b="1">
                <a:solidFill>
                  <a:srgbClr val="FFFFFF"/>
                </a:solidFill>
              </a:rPr>
              <a:t>10 anni di di avanzamento psicofarmacologico</a:t>
            </a:r>
            <a:endParaRPr lang="en-US" altLang="en-US" sz="1600" b="1">
              <a:solidFill>
                <a:srgbClr val="FFFFFF"/>
              </a:solidFill>
            </a:endParaRPr>
          </a:p>
        </p:txBody>
      </p:sp>
    </p:spTree>
  </p:cSld>
  <p:clrMapOvr>
    <a:masterClrMapping/>
  </p:clrMapOvr>
  <p:transition>
    <p:strips dir="ru"/>
  </p:transition>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9233" name="Rectangle 2"/>
          <p:cNvSpPr>
            <a:spLocks noGrp="1" noChangeArrowheads="1"/>
          </p:cNvSpPr>
          <p:nvPr>
            <p:ph type="title" idx="4294967295"/>
          </p:nvPr>
        </p:nvSpPr>
        <p:spPr>
          <a:xfrm>
            <a:off x="468313" y="981075"/>
            <a:ext cx="8280400" cy="2921000"/>
          </a:xfrm>
        </p:spPr>
        <p:txBody>
          <a:bodyPr lIns="90000" tIns="46800" rIns="90000" bIns="46800"/>
          <a:lstStyle/>
          <a:p>
            <a:pPr defTabSz="449263" eaLnBrk="1" hangingPunct="1">
              <a:buClr>
                <a:srgbClr val="FF99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000" b="1" smtClean="0">
                <a:solidFill>
                  <a:srgbClr val="FF9900"/>
                </a:solidFill>
                <a:latin typeface="Times New Roman" pitchFamily="18" charset="0"/>
              </a:rPr>
              <a:t/>
            </a:r>
            <a:br>
              <a:rPr lang="it-IT" sz="3000" b="1" smtClean="0">
                <a:solidFill>
                  <a:srgbClr val="FF9900"/>
                </a:solidFill>
                <a:latin typeface="Times New Roman" pitchFamily="18" charset="0"/>
              </a:rPr>
            </a:br>
            <a:r>
              <a:rPr lang="it-IT" sz="3000" b="1" smtClean="0">
                <a:solidFill>
                  <a:srgbClr val="FF9900"/>
                </a:solidFill>
                <a:latin typeface="Times New Roman" pitchFamily="18" charset="0"/>
              </a:rPr>
              <a:t/>
            </a:r>
            <a:br>
              <a:rPr lang="it-IT" sz="3000" b="1" smtClean="0">
                <a:solidFill>
                  <a:srgbClr val="FF9900"/>
                </a:solidFill>
                <a:latin typeface="Times New Roman" pitchFamily="18" charset="0"/>
              </a:rPr>
            </a:br>
            <a:r>
              <a:rPr lang="it-IT" sz="2800" b="1" smtClean="0">
                <a:solidFill>
                  <a:srgbClr val="FF9900"/>
                </a:solidFill>
                <a:latin typeface="Times New Roman" pitchFamily="18" charset="0"/>
              </a:rPr>
              <a:t>In soli dieci anni sono state gettate le basi del sapere neuropsicofarmacologico </a:t>
            </a:r>
            <a:br>
              <a:rPr lang="it-IT" sz="2800" b="1" smtClean="0">
                <a:solidFill>
                  <a:srgbClr val="FF9900"/>
                </a:solidFill>
                <a:latin typeface="Times New Roman" pitchFamily="18" charset="0"/>
              </a:rPr>
            </a:br>
            <a:r>
              <a:rPr lang="it-IT" sz="2800" b="1" smtClean="0">
                <a:solidFill>
                  <a:srgbClr val="FF9900"/>
                </a:solidFill>
                <a:latin typeface="Times New Roman" pitchFamily="18" charset="0"/>
              </a:rPr>
              <a:t>(AP, AD, Ansiolitici).  </a:t>
            </a:r>
            <a:br>
              <a:rPr lang="it-IT" sz="2800" b="1" smtClean="0">
                <a:solidFill>
                  <a:srgbClr val="FF9900"/>
                </a:solidFill>
                <a:latin typeface="Times New Roman" pitchFamily="18" charset="0"/>
              </a:rPr>
            </a:br>
            <a:r>
              <a:rPr lang="it-IT" sz="2800" b="1" smtClean="0">
                <a:solidFill>
                  <a:srgbClr val="FF9900"/>
                </a:solidFill>
                <a:latin typeface="Times New Roman" pitchFamily="18" charset="0"/>
              </a:rPr>
              <a:t/>
            </a:r>
            <a:br>
              <a:rPr lang="it-IT" sz="2800" b="1" smtClean="0">
                <a:solidFill>
                  <a:srgbClr val="FF9900"/>
                </a:solidFill>
                <a:latin typeface="Times New Roman" pitchFamily="18" charset="0"/>
              </a:rPr>
            </a:br>
            <a:r>
              <a:rPr lang="it-IT" sz="2800" b="1" smtClean="0">
                <a:solidFill>
                  <a:srgbClr val="FF9900"/>
                </a:solidFill>
                <a:latin typeface="Times New Roman" pitchFamily="18" charset="0"/>
              </a:rPr>
              <a:t>I decenni successivi hanno affinato il patrimonio delle conoscenze e ampliato la gamma delle molecole a disposizione, </a:t>
            </a:r>
            <a:br>
              <a:rPr lang="it-IT" sz="2800" b="1" smtClean="0">
                <a:solidFill>
                  <a:srgbClr val="FF9900"/>
                </a:solidFill>
                <a:latin typeface="Times New Roman" pitchFamily="18" charset="0"/>
              </a:rPr>
            </a:br>
            <a:r>
              <a:rPr lang="it-IT" sz="2800" b="1" smtClean="0">
                <a:solidFill>
                  <a:srgbClr val="FF9900"/>
                </a:solidFill>
                <a:latin typeface="Times New Roman" pitchFamily="18" charset="0"/>
              </a:rPr>
              <a:t>ma non hanno sino ad ora, rappresentato un salto paradigmatico della portata di quello descritto negli anni tra il 1950 e il 1960</a:t>
            </a:r>
            <a:r>
              <a:rPr lang="it-IT" sz="3000" b="1" smtClean="0">
                <a:solidFill>
                  <a:srgbClr val="FF9900"/>
                </a:solidFill>
                <a:latin typeface="Times New Roman" pitchFamily="18" charset="0"/>
              </a:rPr>
              <a:t/>
            </a:r>
            <a:br>
              <a:rPr lang="it-IT" sz="3000" b="1" smtClean="0">
                <a:solidFill>
                  <a:srgbClr val="FF9900"/>
                </a:solidFill>
                <a:latin typeface="Times New Roman" pitchFamily="18" charset="0"/>
              </a:rPr>
            </a:br>
            <a:endParaRPr lang="it-IT" sz="3000" b="1" smtClean="0">
              <a:solidFill>
                <a:srgbClr val="FF9900"/>
              </a:solidFill>
              <a:latin typeface="Times New Roman" pitchFamily="18" charset="0"/>
            </a:endParaRPr>
          </a:p>
        </p:txBody>
      </p:sp>
      <p:sp>
        <p:nvSpPr>
          <p:cNvPr id="3" name="Rectangle 2"/>
          <p:cNvSpPr txBox="1">
            <a:spLocks noChangeArrowheads="1"/>
          </p:cNvSpPr>
          <p:nvPr/>
        </p:nvSpPr>
        <p:spPr bwMode="auto">
          <a:xfrm>
            <a:off x="539750" y="5345113"/>
            <a:ext cx="8280400" cy="1512887"/>
          </a:xfrm>
          <a:prstGeom prst="rect">
            <a:avLst/>
          </a:prstGeom>
          <a:noFill/>
          <a:ln w="9525">
            <a:noFill/>
            <a:miter lim="800000"/>
            <a:headEnd/>
            <a:tailEnd/>
          </a:ln>
        </p:spPr>
        <p:txBody>
          <a:bodyPr lIns="90000" tIns="46800" rIns="90000" bIns="46800" anchor="ctr"/>
          <a:lstStyle/>
          <a:p>
            <a:pPr algn="ctr" defTabSz="449263">
              <a:buClr>
                <a:srgbClr val="FF99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it-IT" sz="2800" b="1" kern="0" dirty="0">
                <a:solidFill>
                  <a:srgbClr val="FFFF00"/>
                </a:solidFill>
                <a:latin typeface="Times New Roman" pitchFamily="18" charset="0"/>
                <a:ea typeface="+mj-ea"/>
                <a:cs typeface="+mj-cs"/>
              </a:rPr>
              <a:t>Buon utilizzo degli strumenti disponibili per trattamenti di lungo termine per buone pratiche cliniche</a:t>
            </a:r>
            <a:r>
              <a:rPr lang="it-IT" sz="3000" b="1" kern="0" dirty="0">
                <a:solidFill>
                  <a:srgbClr val="FF9900"/>
                </a:solidFill>
                <a:latin typeface="Times New Roman" pitchFamily="18" charset="0"/>
                <a:ea typeface="+mj-ea"/>
                <a:cs typeface="+mj-cs"/>
              </a:rPr>
              <a:t/>
            </a:r>
            <a:br>
              <a:rPr lang="it-IT" sz="3000" b="1" kern="0" dirty="0">
                <a:solidFill>
                  <a:srgbClr val="FF9900"/>
                </a:solidFill>
                <a:latin typeface="Times New Roman" pitchFamily="18" charset="0"/>
                <a:ea typeface="+mj-ea"/>
                <a:cs typeface="+mj-cs"/>
              </a:rPr>
            </a:br>
            <a:endParaRPr lang="it-IT" sz="3000" b="1" kern="0" dirty="0">
              <a:solidFill>
                <a:srgbClr val="FF9900"/>
              </a:solidFill>
              <a:latin typeface="Times New Roman" pitchFamily="18" charset="0"/>
              <a:ea typeface="+mj-ea"/>
              <a:cs typeface="+mj-cs"/>
            </a:endParaRP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81" name="Rectangle 2"/>
          <p:cNvSpPr>
            <a:spLocks noGrp="1" noChangeArrowheads="1"/>
          </p:cNvSpPr>
          <p:nvPr>
            <p:ph type="title" idx="4294967295"/>
          </p:nvPr>
        </p:nvSpPr>
        <p:spPr>
          <a:xfrm>
            <a:off x="381000" y="282575"/>
            <a:ext cx="8229600" cy="1187450"/>
          </a:xfrm>
        </p:spPr>
        <p:txBody>
          <a:bodyPr lIns="90000" tIns="46800" rIns="90000" bIns="46800"/>
          <a:lstStyle/>
          <a:p>
            <a:pPr defTabSz="449263" eaLnBrk="1" hangingPunct="1">
              <a:lnSpc>
                <a:spcPct val="95000"/>
              </a:lnSpc>
              <a:buClr>
                <a:srgbClr val="FF9900"/>
              </a:buClr>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600" b="1" smtClean="0">
                <a:solidFill>
                  <a:srgbClr val="FF9900"/>
                </a:solidFill>
                <a:latin typeface="Times New Roman" pitchFamily="18" charset="0"/>
              </a:rPr>
              <a:t>L’impatto degli antipsicotici</a:t>
            </a:r>
          </a:p>
        </p:txBody>
      </p:sp>
      <p:sp>
        <p:nvSpPr>
          <p:cNvPr id="481282" name="Text Box 4"/>
          <p:cNvSpPr txBox="1">
            <a:spLocks noChangeArrowheads="1"/>
          </p:cNvSpPr>
          <p:nvPr/>
        </p:nvSpPr>
        <p:spPr bwMode="auto">
          <a:xfrm>
            <a:off x="285750" y="1357313"/>
            <a:ext cx="8607425" cy="2474912"/>
          </a:xfrm>
          <a:prstGeom prst="rect">
            <a:avLst/>
          </a:prstGeom>
          <a:noFill/>
          <a:ln w="9525">
            <a:noFill/>
            <a:miter lim="800000"/>
            <a:headEnd/>
            <a:tailEnd/>
          </a:ln>
        </p:spPr>
        <p:txBody>
          <a:bodyPr lIns="90000" tIns="46800" rIns="90000" bIns="46800">
            <a:spAutoFit/>
          </a:bodyPr>
          <a:lstStyle/>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L’impatto delle sostanze antipsicotiche è stato paragonato all’introduzione degli antibiotici nella medicina </a:t>
            </a:r>
            <a:br>
              <a:rPr lang="it-IT" sz="2000">
                <a:solidFill>
                  <a:srgbClr val="FFFFFF"/>
                </a:solidFill>
                <a:latin typeface="Verdana" pitchFamily="34" charset="0"/>
              </a:rPr>
            </a:br>
            <a:r>
              <a:rPr lang="it-IT" sz="2000">
                <a:solidFill>
                  <a:srgbClr val="FFFFFF"/>
                </a:solidFill>
                <a:latin typeface="Verdana" pitchFamily="34" charset="0"/>
              </a:rPr>
              <a:t>generale   </a:t>
            </a:r>
            <a:r>
              <a:rPr lang="it-IT" sz="1400" i="1">
                <a:solidFill>
                  <a:srgbClr val="FFFFFF"/>
                </a:solidFill>
                <a:latin typeface="Verdana" pitchFamily="34" charset="0"/>
              </a:rPr>
              <a:t>(Baldessarini, 1985;Swazey, 1974)</a:t>
            </a:r>
          </a:p>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Efficaci nella gestione terapeutica di un range straordinariamente ampio di disturbi psichiatrici gravi </a:t>
            </a:r>
            <a:endParaRPr lang="it-IT" sz="1600" i="1">
              <a:solidFill>
                <a:srgbClr val="FFFFFF"/>
              </a:solidFill>
              <a:latin typeface="Verdana" pitchFamily="34" charset="0"/>
            </a:endParaRPr>
          </a:p>
        </p:txBody>
      </p:sp>
      <p:sp>
        <p:nvSpPr>
          <p:cNvPr id="481283" name="Rettangolo 4"/>
          <p:cNvSpPr>
            <a:spLocks noChangeArrowheads="1"/>
          </p:cNvSpPr>
          <p:nvPr/>
        </p:nvSpPr>
        <p:spPr bwMode="auto">
          <a:xfrm>
            <a:off x="785813" y="3714750"/>
            <a:ext cx="8358187" cy="830263"/>
          </a:xfrm>
          <a:prstGeom prst="rect">
            <a:avLst/>
          </a:prstGeom>
          <a:noFill/>
          <a:ln w="9525">
            <a:noFill/>
            <a:miter lim="800000"/>
            <a:headEnd/>
            <a:tailEnd/>
          </a:ln>
        </p:spPr>
        <p:txBody>
          <a:bodyPr>
            <a:spAutoFit/>
          </a:bodyPr>
          <a:lstStyle/>
          <a:p>
            <a:r>
              <a:rPr lang="it-IT" sz="1600">
                <a:solidFill>
                  <a:srgbClr val="FFFFFF"/>
                </a:solidFill>
                <a:latin typeface="Verdana" pitchFamily="34" charset="0"/>
              </a:rPr>
              <a:t>(psicosi acute, schizofrenia, paranoia, mania, disturbi schizoaffettivi, depressione maggiore con sintomi psicotici, stati di agitazione, psicosi associate a malattie mentali organiche, intossicazioni da allucinogeni)</a:t>
            </a:r>
            <a:endParaRPr lang="it-IT" sz="1600">
              <a:solidFill>
                <a:srgbClr val="000000"/>
              </a:solidFill>
            </a:endParaRPr>
          </a:p>
        </p:txBody>
      </p:sp>
      <p:sp>
        <p:nvSpPr>
          <p:cNvPr id="6" name="Text Box 4"/>
          <p:cNvSpPr txBox="1">
            <a:spLocks noChangeArrowheads="1"/>
          </p:cNvSpPr>
          <p:nvPr/>
        </p:nvSpPr>
        <p:spPr bwMode="auto">
          <a:xfrm>
            <a:off x="285750" y="4572000"/>
            <a:ext cx="8858250" cy="1441450"/>
          </a:xfrm>
          <a:prstGeom prst="rect">
            <a:avLst/>
          </a:prstGeom>
          <a:noFill/>
          <a:ln w="9525">
            <a:noFill/>
            <a:miter lim="800000"/>
            <a:headEnd/>
            <a:tailEnd/>
          </a:ln>
        </p:spPr>
        <p:txBody>
          <a:bodyPr lIns="90000" tIns="46800" rIns="90000" bIns="46800">
            <a:spAutoFit/>
          </a:bodyPr>
          <a:lstStyle/>
          <a:p>
            <a:pPr marL="466725" indent="-466725">
              <a:lnSpc>
                <a:spcPts val="3500"/>
              </a:lnSpc>
              <a:spcBef>
                <a:spcPts val="500"/>
              </a:spcBef>
              <a:buClr>
                <a:srgbClr val="FFFF00"/>
              </a:buClr>
              <a:buSzPct val="80000"/>
              <a:buFont typeface="Wingdings" pitchFamily="2" charset="2"/>
              <a:buChar char=""/>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sz="2000">
                <a:solidFill>
                  <a:srgbClr val="FFFFFF"/>
                </a:solidFill>
                <a:latin typeface="Verdana" pitchFamily="34" charset="0"/>
              </a:rPr>
              <a:t>Hanno incoraggiato il movimento internazionale per la deistituzionalizzazione degli anni ’60 e ‘70 e ridotto il rischio di invalidità da istituzionalizzazione prolungata, prima molto alto</a:t>
            </a:r>
            <a:endParaRPr lang="it-IT" sz="1600" i="1">
              <a:solidFill>
                <a:srgbClr val="FFFFFF"/>
              </a:solidFill>
              <a:latin typeface="Verdana" pitchFamily="34" charset="0"/>
            </a:endParaRPr>
          </a:p>
        </p:txBody>
      </p:sp>
      <p:sp>
        <p:nvSpPr>
          <p:cNvPr id="7" name="Rettangolo 6"/>
          <p:cNvSpPr>
            <a:spLocks noChangeArrowheads="1"/>
          </p:cNvSpPr>
          <p:nvPr/>
        </p:nvSpPr>
        <p:spPr bwMode="auto">
          <a:xfrm>
            <a:off x="785813" y="5929313"/>
            <a:ext cx="8143875" cy="523875"/>
          </a:xfrm>
          <a:prstGeom prst="rect">
            <a:avLst/>
          </a:prstGeom>
          <a:noFill/>
          <a:ln w="9525">
            <a:noFill/>
            <a:miter lim="800000"/>
            <a:headEnd/>
            <a:tailEnd/>
          </a:ln>
        </p:spPr>
        <p:txBody>
          <a:bodyPr>
            <a:spAutoFit/>
          </a:bodyPr>
          <a:lstStyle/>
          <a:p>
            <a:r>
              <a:rPr lang="it-IT" sz="1400" i="1">
                <a:solidFill>
                  <a:srgbClr val="FFFFFF"/>
                </a:solidFill>
              </a:rPr>
              <a:t>(Swazey, 1974; Weisbrod et al, 1980; Bacharach, 1983; Isaac &amp; Armat, 1990, Baldessarini &amp; Centorrino 1997)</a:t>
            </a: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dissolve">
                                      <p:cBhvr>
                                        <p:cTn id="7" dur="500"/>
                                        <p:tgtEl>
                                          <p:spTgt spid="6">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ssolv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utoUpdateAnimBg="0" advAuto="0"/>
      <p:bldP spid="7" grpId="0"/>
    </p:bld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3329" name="Rectangle 2"/>
          <p:cNvSpPr>
            <a:spLocks noGrp="1" noChangeArrowheads="1"/>
          </p:cNvSpPr>
          <p:nvPr>
            <p:ph type="title" idx="4294967295"/>
          </p:nvPr>
        </p:nvSpPr>
        <p:spPr>
          <a:xfrm>
            <a:off x="928688" y="2143125"/>
            <a:ext cx="7286625" cy="2921000"/>
          </a:xfrm>
        </p:spPr>
        <p:txBody>
          <a:bodyPr lIns="90000" tIns="46800" rIns="90000" bIns="46800"/>
          <a:lstStyle/>
          <a:p>
            <a:pPr defTabSz="449263" eaLnBrk="1" hangingPunct="1">
              <a:buClr>
                <a:srgbClr val="FF9900"/>
              </a:buCl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200" b="1" smtClean="0">
                <a:solidFill>
                  <a:srgbClr val="FF9900"/>
                </a:solidFill>
                <a:latin typeface="Times New Roman" pitchFamily="18" charset="0"/>
              </a:rPr>
              <a:t>Contributo </a:t>
            </a:r>
            <a:br>
              <a:rPr lang="it-IT" sz="3200" b="1" smtClean="0">
                <a:solidFill>
                  <a:srgbClr val="FF9900"/>
                </a:solidFill>
                <a:latin typeface="Times New Roman" pitchFamily="18" charset="0"/>
              </a:rPr>
            </a:br>
            <a:r>
              <a:rPr lang="it-IT" sz="3200" b="1" smtClean="0">
                <a:solidFill>
                  <a:srgbClr val="FF9900"/>
                </a:solidFill>
                <a:latin typeface="Times New Roman" pitchFamily="18" charset="0"/>
              </a:rPr>
              <a:t>della ricerca psicofarmacologica e </a:t>
            </a:r>
            <a:br>
              <a:rPr lang="it-IT" sz="3200" b="1" smtClean="0">
                <a:solidFill>
                  <a:srgbClr val="FF9900"/>
                </a:solidFill>
                <a:latin typeface="Times New Roman" pitchFamily="18" charset="0"/>
              </a:rPr>
            </a:br>
            <a:r>
              <a:rPr lang="it-IT" sz="3200" b="1" smtClean="0">
                <a:solidFill>
                  <a:srgbClr val="FF9900"/>
                </a:solidFill>
                <a:latin typeface="Times New Roman" pitchFamily="18" charset="0"/>
              </a:rPr>
              <a:t>dell’osservazione clinica </a:t>
            </a:r>
            <a:br>
              <a:rPr lang="it-IT" sz="3200" b="1" smtClean="0">
                <a:solidFill>
                  <a:srgbClr val="FF9900"/>
                </a:solidFill>
                <a:latin typeface="Times New Roman" pitchFamily="18" charset="0"/>
              </a:rPr>
            </a:br>
            <a:r>
              <a:rPr lang="it-IT" sz="3200" b="1" smtClean="0">
                <a:solidFill>
                  <a:srgbClr val="FF9900"/>
                </a:solidFill>
                <a:latin typeface="Times New Roman" pitchFamily="18" charset="0"/>
              </a:rPr>
              <a:t>alla conoscenza della fisiopatologia delle condizioni psicotiche  </a:t>
            </a:r>
            <a:br>
              <a:rPr lang="it-IT" sz="3200" b="1" smtClean="0">
                <a:solidFill>
                  <a:srgbClr val="FF9900"/>
                </a:solidFill>
                <a:latin typeface="Times New Roman" pitchFamily="18" charset="0"/>
              </a:rPr>
            </a:br>
            <a:r>
              <a:rPr lang="it-IT" sz="3200" b="1" smtClean="0">
                <a:solidFill>
                  <a:srgbClr val="FF9900"/>
                </a:solidFill>
                <a:latin typeface="Times New Roman" pitchFamily="18" charset="0"/>
              </a:rPr>
              <a:t/>
            </a:r>
            <a:br>
              <a:rPr lang="it-IT" sz="3200" b="1" smtClean="0">
                <a:solidFill>
                  <a:srgbClr val="FF9900"/>
                </a:solidFill>
                <a:latin typeface="Times New Roman" pitchFamily="18" charset="0"/>
              </a:rPr>
            </a:br>
            <a:endParaRPr lang="it-IT" sz="3200" b="1" smtClean="0">
              <a:solidFill>
                <a:srgbClr val="FF9900"/>
              </a:solidFill>
              <a:latin typeface="Times New Roman" pitchFamily="18" charset="0"/>
            </a:endParaRPr>
          </a:p>
        </p:txBody>
      </p:sp>
    </p:spTree>
  </p:cSld>
  <p:clrMapOvr>
    <a:masterClrMapping/>
  </p:clrMapOvr>
  <p:transition>
    <p:strips dir="ru"/>
  </p:transition>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9" name="Picture 1"/>
          <p:cNvPicPr>
            <a:picLocks noChangeAspect="1" noChangeArrowheads="1"/>
          </p:cNvPicPr>
          <p:nvPr/>
        </p:nvPicPr>
        <p:blipFill>
          <a:blip r:embed="rId3" cstate="print"/>
          <a:srcRect/>
          <a:stretch>
            <a:fillRect/>
          </a:stretch>
        </p:blipFill>
        <p:spPr bwMode="auto">
          <a:xfrm>
            <a:off x="642938" y="571500"/>
            <a:ext cx="7791450" cy="5724525"/>
          </a:xfrm>
          <a:prstGeom prst="rect">
            <a:avLst/>
          </a:prstGeom>
          <a:noFill/>
          <a:ln w="69850">
            <a:solidFill>
              <a:schemeClr val="accent1">
                <a:shade val="50000"/>
              </a:schemeClr>
            </a:solidFill>
            <a:miter lim="800000"/>
            <a:headEnd/>
            <a:tailEnd/>
          </a:ln>
        </p:spPr>
      </p:pic>
      <p:grpSp>
        <p:nvGrpSpPr>
          <p:cNvPr id="485378" name="Gruppo 7"/>
          <p:cNvGrpSpPr>
            <a:grpSpLocks/>
          </p:cNvGrpSpPr>
          <p:nvPr/>
        </p:nvGrpSpPr>
        <p:grpSpPr bwMode="auto">
          <a:xfrm>
            <a:off x="3143250" y="214313"/>
            <a:ext cx="5643563" cy="928687"/>
            <a:chOff x="3972252" y="233284"/>
            <a:chExt cx="1203039" cy="721823"/>
          </a:xfrm>
        </p:grpSpPr>
        <p:sp>
          <p:nvSpPr>
            <p:cNvPr id="9" name="Rettangolo 8"/>
            <p:cNvSpPr/>
            <p:nvPr/>
          </p:nvSpPr>
          <p:spPr>
            <a:xfrm>
              <a:off x="3972252" y="233284"/>
              <a:ext cx="1203039" cy="721823"/>
            </a:xfrm>
            <a:prstGeom prst="rect">
              <a:avLst/>
            </a:prstGeom>
          </p:spPr>
          <p:style>
            <a:lnRef idx="0">
              <a:schemeClr val="lt1">
                <a:hueOff val="0"/>
                <a:satOff val="0"/>
                <a:lumOff val="0"/>
                <a:alphaOff val="0"/>
              </a:schemeClr>
            </a:lnRef>
            <a:fillRef idx="3">
              <a:schemeClr val="accent2">
                <a:hueOff val="-2541177"/>
                <a:satOff val="-8824"/>
                <a:lumOff val="10588"/>
                <a:alphaOff val="0"/>
              </a:schemeClr>
            </a:fillRef>
            <a:effectRef idx="3">
              <a:schemeClr val="accent2">
                <a:hueOff val="-2541177"/>
                <a:satOff val="-8824"/>
                <a:lumOff val="10588"/>
                <a:alphaOff val="0"/>
              </a:schemeClr>
            </a:effectRef>
            <a:fontRef idx="minor">
              <a:schemeClr val="lt1"/>
            </a:fontRef>
          </p:style>
          <p:txBody>
            <a:bodyPr/>
            <a:lstStyle/>
            <a:p>
              <a:pPr fontAlgn="auto">
                <a:spcBef>
                  <a:spcPts val="0"/>
                </a:spcBef>
                <a:spcAft>
                  <a:spcPts val="0"/>
                </a:spcAft>
                <a:defRPr/>
              </a:pPr>
              <a:r>
                <a:rPr lang="it-IT" sz="1800" b="1" dirty="0">
                  <a:solidFill>
                    <a:srgbClr val="FFFFFF"/>
                  </a:solidFill>
                </a:rPr>
                <a:t>Top10 Global </a:t>
              </a:r>
              <a:r>
                <a:rPr lang="it-IT" sz="1800" b="1" dirty="0" err="1">
                  <a:solidFill>
                    <a:srgbClr val="FFFFFF"/>
                  </a:solidFill>
                </a:rPr>
                <a:t>Products</a:t>
              </a:r>
              <a:r>
                <a:rPr lang="it-IT" sz="1800" b="1" dirty="0">
                  <a:solidFill>
                    <a:srgbClr val="FFFFFF"/>
                  </a:solidFill>
                </a:rPr>
                <a:t> </a:t>
              </a:r>
              <a:r>
                <a:rPr lang="it-IT" sz="1800" dirty="0">
                  <a:solidFill>
                    <a:srgbClr val="FFFFFF"/>
                  </a:solidFill>
                </a:rPr>
                <a:t>- secondo </a:t>
              </a:r>
              <a:r>
                <a:rPr lang="it-IT" sz="1800" dirty="0" err="1">
                  <a:solidFill>
                    <a:srgbClr val="FFFFFF"/>
                  </a:solidFill>
                </a:rPr>
                <a:t>Intercontinental</a:t>
              </a:r>
              <a:r>
                <a:rPr lang="it-IT" sz="1800" dirty="0">
                  <a:solidFill>
                    <a:srgbClr val="FFFFFF"/>
                  </a:solidFill>
                </a:rPr>
                <a:t> Marketing </a:t>
              </a:r>
              <a:r>
                <a:rPr lang="it-IT" sz="1800" dirty="0" err="1">
                  <a:solidFill>
                    <a:srgbClr val="FFFFFF"/>
                  </a:solidFill>
                </a:rPr>
                <a:t>Services</a:t>
              </a:r>
              <a:r>
                <a:rPr lang="it-IT" sz="1800" dirty="0">
                  <a:solidFill>
                    <a:srgbClr val="FFFFFF"/>
                  </a:solidFill>
                </a:rPr>
                <a:t> (IMS) </a:t>
              </a:r>
              <a:br>
                <a:rPr lang="it-IT" sz="1800" dirty="0">
                  <a:solidFill>
                    <a:srgbClr val="FFFFFF"/>
                  </a:solidFill>
                </a:rPr>
              </a:br>
              <a:r>
                <a:rPr lang="it-IT" sz="1800" i="1" dirty="0">
                  <a:solidFill>
                    <a:srgbClr val="FFFFFF"/>
                  </a:solidFill>
                </a:rPr>
                <a:t>Tre atipici fra i primi dieci farmaci nel mondo</a:t>
              </a:r>
            </a:p>
            <a:p>
              <a:pPr fontAlgn="auto">
                <a:spcBef>
                  <a:spcPts val="0"/>
                </a:spcBef>
                <a:spcAft>
                  <a:spcPts val="0"/>
                </a:spcAft>
                <a:defRPr/>
              </a:pPr>
              <a:endParaRPr lang="it-IT" sz="1800" dirty="0">
                <a:solidFill>
                  <a:srgbClr val="FFFFFF"/>
                </a:solidFill>
              </a:endParaRPr>
            </a:p>
          </p:txBody>
        </p:sp>
        <p:sp>
          <p:nvSpPr>
            <p:cNvPr id="10" name="Rettangolo 9"/>
            <p:cNvSpPr/>
            <p:nvPr/>
          </p:nvSpPr>
          <p:spPr>
            <a:xfrm>
              <a:off x="3972252" y="233284"/>
              <a:ext cx="1203039" cy="721823"/>
            </a:xfrm>
            <a:prstGeom prst="rect">
              <a:avLst/>
            </a:prstGeom>
          </p:spPr>
          <p:style>
            <a:lnRef idx="0">
              <a:scrgbClr r="0" g="0" b="0"/>
            </a:lnRef>
            <a:fillRef idx="0">
              <a:scrgbClr r="0" g="0" b="0"/>
            </a:fillRef>
            <a:effectRef idx="0">
              <a:scrgbClr r="0" g="0" b="0"/>
            </a:effectRef>
            <a:fontRef idx="minor">
              <a:schemeClr val="lt1"/>
            </a:fontRef>
          </p:style>
          <p:txBody>
            <a:bodyPr lIns="19050" tIns="19050" rIns="19050" bIns="19050" spcCol="1270" anchor="ctr"/>
            <a:lstStyle/>
            <a:p>
              <a:pPr algn="ctr" defTabSz="222250" fontAlgn="auto">
                <a:lnSpc>
                  <a:spcPct val="90000"/>
                </a:lnSpc>
                <a:spcAft>
                  <a:spcPct val="35000"/>
                </a:spcAft>
                <a:defRPr/>
              </a:pPr>
              <a:endParaRPr lang="it-IT" sz="500" b="1" dirty="0">
                <a:solidFill>
                  <a:srgbClr val="FFFFFF"/>
                </a:solidFill>
              </a:endParaRPr>
            </a:p>
          </p:txBody>
        </p:sp>
      </p:grpSp>
    </p:spTree>
  </p:cSld>
  <p:clrMapOvr>
    <a:masterClrMapping/>
  </p:clrMapOvr>
  <p:transition>
    <p:strips dir="ru"/>
  </p:transition>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7425" name="Rectangle 2"/>
          <p:cNvSpPr>
            <a:spLocks noGrp="1" noChangeArrowheads="1"/>
          </p:cNvSpPr>
          <p:nvPr>
            <p:ph type="title" idx="4294967295"/>
          </p:nvPr>
        </p:nvSpPr>
        <p:spPr>
          <a:xfrm>
            <a:off x="1042988" y="1341438"/>
            <a:ext cx="7058025" cy="3722687"/>
          </a:xfrm>
        </p:spPr>
        <p:txBody>
          <a:bodyPr lIns="90000" tIns="46800" rIns="90000" bIns="46800"/>
          <a:lstStyle/>
          <a:p>
            <a:pPr defTabSz="449263" eaLnBrk="1" hangingPunct="1">
              <a:buClr>
                <a:srgbClr val="FF9900"/>
              </a:buClr>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600" b="1" smtClean="0">
                <a:solidFill>
                  <a:srgbClr val="FF9900"/>
                </a:solidFill>
                <a:latin typeface="Times New Roman" pitchFamily="18" charset="0"/>
              </a:rPr>
              <a:t>Prescrivere uno psicofarmaco rimanda ad aspettative e motivazioni </a:t>
            </a:r>
            <a:br>
              <a:rPr lang="it-IT" sz="3600" b="1" smtClean="0">
                <a:solidFill>
                  <a:srgbClr val="FF9900"/>
                </a:solidFill>
                <a:latin typeface="Times New Roman" pitchFamily="18" charset="0"/>
              </a:rPr>
            </a:br>
            <a:r>
              <a:rPr lang="it-IT" sz="3600" b="1" smtClean="0">
                <a:solidFill>
                  <a:srgbClr val="FF9900"/>
                </a:solidFill>
                <a:latin typeface="Times New Roman" pitchFamily="18" charset="0"/>
              </a:rPr>
              <a:t>che non possono prescindere da considerazioni più generali,</a:t>
            </a:r>
            <a:br>
              <a:rPr lang="it-IT" sz="3600" b="1" smtClean="0">
                <a:solidFill>
                  <a:srgbClr val="FF9900"/>
                </a:solidFill>
                <a:latin typeface="Times New Roman" pitchFamily="18" charset="0"/>
              </a:rPr>
            </a:br>
            <a:r>
              <a:rPr lang="it-IT" sz="3600" b="1" smtClean="0">
                <a:solidFill>
                  <a:srgbClr val="FF9900"/>
                </a:solidFill>
                <a:latin typeface="Times New Roman" pitchFamily="18" charset="0"/>
              </a:rPr>
              <a:t>valide per le prescrizioni farmacologiche in senso lato</a:t>
            </a:r>
            <a:endParaRPr lang="it-IT" sz="4100" b="1" smtClean="0">
              <a:solidFill>
                <a:srgbClr val="FF9900"/>
              </a:solidFill>
              <a:latin typeface="Times New Roman" pitchFamily="18" charset="0"/>
            </a:endParaRPr>
          </a:p>
        </p:txBody>
      </p:sp>
    </p:spTree>
  </p:cSld>
  <p:clrMapOvr>
    <a:masterClrMapping/>
  </p:clrMapOvr>
  <p:transition>
    <p:strips dir="ru"/>
  </p:transition>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058" name="Text Box 2"/>
          <p:cNvSpPr txBox="1">
            <a:spLocks noChangeArrowheads="1"/>
          </p:cNvSpPr>
          <p:nvPr/>
        </p:nvSpPr>
        <p:spPr bwMode="auto">
          <a:xfrm>
            <a:off x="827088" y="2997200"/>
            <a:ext cx="2914650" cy="1800225"/>
          </a:xfrm>
          <a:prstGeom prst="rect">
            <a:avLst/>
          </a:prstGeom>
          <a:noFill/>
          <a:ln w="9525">
            <a:noFill/>
            <a:miter lim="800000"/>
            <a:headEnd/>
            <a:tailEnd/>
          </a:ln>
        </p:spPr>
        <p:txBody>
          <a:bodyPr>
            <a:spAutoFit/>
          </a:bodyPr>
          <a:lstStyle/>
          <a:p>
            <a:pPr algn="ctr" eaLnBrk="0" hangingPunct="0">
              <a:spcBef>
                <a:spcPct val="50000"/>
              </a:spcBef>
            </a:pPr>
            <a:r>
              <a:rPr lang="it-IT" sz="2800" b="1">
                <a:solidFill>
                  <a:srgbClr val="FFFF00"/>
                </a:solidFill>
                <a:latin typeface="Times New Roman" pitchFamily="18" charset="0"/>
              </a:rPr>
              <a:t>Farmaco come oggetto materiale con specifiche proprietà</a:t>
            </a:r>
          </a:p>
        </p:txBody>
      </p:sp>
      <p:sp>
        <p:nvSpPr>
          <p:cNvPr id="489474" name="Line 3"/>
          <p:cNvSpPr>
            <a:spLocks noChangeShapeType="1"/>
          </p:cNvSpPr>
          <p:nvPr/>
        </p:nvSpPr>
        <p:spPr bwMode="auto">
          <a:xfrm>
            <a:off x="4572000" y="2133600"/>
            <a:ext cx="0" cy="3221038"/>
          </a:xfrm>
          <a:prstGeom prst="line">
            <a:avLst/>
          </a:prstGeom>
          <a:noFill/>
          <a:ln w="76200">
            <a:solidFill>
              <a:srgbClr val="FF9900"/>
            </a:solidFill>
            <a:round/>
            <a:headEnd/>
            <a:tailEnd/>
          </a:ln>
        </p:spPr>
        <p:txBody>
          <a:bodyPr wrap="none" anchor="ctr"/>
          <a:lstStyle/>
          <a:p>
            <a:endParaRPr lang="it-IT"/>
          </a:p>
        </p:txBody>
      </p:sp>
      <p:sp>
        <p:nvSpPr>
          <p:cNvPr id="45060" name="Text Box 4"/>
          <p:cNvSpPr txBox="1">
            <a:spLocks noChangeArrowheads="1"/>
          </p:cNvSpPr>
          <p:nvPr/>
        </p:nvSpPr>
        <p:spPr bwMode="auto">
          <a:xfrm>
            <a:off x="5292725" y="3357563"/>
            <a:ext cx="3024188" cy="1373187"/>
          </a:xfrm>
          <a:prstGeom prst="rect">
            <a:avLst/>
          </a:prstGeom>
          <a:noFill/>
          <a:ln w="9525">
            <a:noFill/>
            <a:miter lim="800000"/>
            <a:headEnd/>
            <a:tailEnd/>
          </a:ln>
        </p:spPr>
        <p:txBody>
          <a:bodyPr>
            <a:spAutoFit/>
          </a:bodyPr>
          <a:lstStyle/>
          <a:p>
            <a:pPr algn="ctr" eaLnBrk="0" hangingPunct="0">
              <a:spcBef>
                <a:spcPct val="50000"/>
              </a:spcBef>
            </a:pPr>
            <a:r>
              <a:rPr lang="it-IT" sz="2800" b="1">
                <a:solidFill>
                  <a:srgbClr val="FFFF00"/>
                </a:solidFill>
                <a:latin typeface="Times New Roman" pitchFamily="18" charset="0"/>
              </a:rPr>
              <a:t>Valenza e motivazioni psicologiche</a:t>
            </a:r>
          </a:p>
        </p:txBody>
      </p:sp>
      <p:sp>
        <p:nvSpPr>
          <p:cNvPr id="489476" name="Rectangle 5"/>
          <p:cNvSpPr>
            <a:spLocks noChangeArrowheads="1"/>
          </p:cNvSpPr>
          <p:nvPr/>
        </p:nvSpPr>
        <p:spPr bwMode="auto">
          <a:xfrm>
            <a:off x="0" y="282575"/>
            <a:ext cx="9144000" cy="1187450"/>
          </a:xfrm>
          <a:prstGeom prst="rect">
            <a:avLst/>
          </a:prstGeom>
          <a:noFill/>
          <a:ln w="9525">
            <a:noFill/>
            <a:miter lim="800000"/>
            <a:headEnd/>
            <a:tailEnd/>
          </a:ln>
        </p:spPr>
        <p:txBody>
          <a:bodyPr lIns="90000" tIns="46800" rIns="90000" bIns="46800" anchor="ctr"/>
          <a:lstStyle/>
          <a:p>
            <a:pPr algn="ctr" defTabSz="449263">
              <a:lnSpc>
                <a:spcPct val="95000"/>
              </a:lnSpc>
              <a:buClr>
                <a:srgbClr val="FF9900"/>
              </a:buClr>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600" b="1">
                <a:solidFill>
                  <a:srgbClr val="FF9900"/>
                </a:solidFill>
                <a:latin typeface="Times New Roman" pitchFamily="18" charset="0"/>
              </a:rPr>
              <a:t>Quando si utilizzano trattamenti psicofarmacologici agiscono motivazioni relative ai due campi</a:t>
            </a:r>
          </a:p>
        </p:txBody>
      </p:sp>
      <p:sp>
        <p:nvSpPr>
          <p:cNvPr id="45063" name="AutoShape 7"/>
          <p:cNvSpPr>
            <a:spLocks noChangeArrowheads="1"/>
          </p:cNvSpPr>
          <p:nvPr/>
        </p:nvSpPr>
        <p:spPr bwMode="auto">
          <a:xfrm>
            <a:off x="4140200" y="2997200"/>
            <a:ext cx="936625" cy="587375"/>
          </a:xfrm>
          <a:custGeom>
            <a:avLst/>
            <a:gdLst>
              <a:gd name="T0" fmla="*/ 2147483647 w 21600"/>
              <a:gd name="T1" fmla="*/ 0 h 21600"/>
              <a:gd name="T2" fmla="*/ 0 w 21600"/>
              <a:gd name="T3" fmla="*/ 2147483647 h 21600"/>
              <a:gd name="T4" fmla="*/ 2147483647 w 21600"/>
              <a:gd name="T5" fmla="*/ 2147483647 h 21600"/>
              <a:gd name="T6" fmla="*/ 2147483647 w 21600"/>
              <a:gd name="T7" fmla="*/ 2147483647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2"/>
          </a:solidFill>
          <a:ln w="9525">
            <a:solidFill>
              <a:schemeClr val="accent2"/>
            </a:solidFill>
            <a:miter lim="800000"/>
            <a:headEnd/>
            <a:tailEnd/>
          </a:ln>
        </p:spPr>
        <p:txBody>
          <a:bodyPr wrap="none" anchor="ctr"/>
          <a:lstStyle/>
          <a:p>
            <a:endParaRPr lang="it-IT"/>
          </a:p>
        </p:txBody>
      </p:sp>
      <p:sp>
        <p:nvSpPr>
          <p:cNvPr id="45064" name="AutoShape 8"/>
          <p:cNvSpPr>
            <a:spLocks noChangeArrowheads="1"/>
          </p:cNvSpPr>
          <p:nvPr/>
        </p:nvSpPr>
        <p:spPr bwMode="auto">
          <a:xfrm rot="10800000">
            <a:off x="4067175" y="3933825"/>
            <a:ext cx="936625" cy="587375"/>
          </a:xfrm>
          <a:custGeom>
            <a:avLst/>
            <a:gdLst>
              <a:gd name="T0" fmla="*/ 2147483647 w 21600"/>
              <a:gd name="T1" fmla="*/ 0 h 21600"/>
              <a:gd name="T2" fmla="*/ 0 w 21600"/>
              <a:gd name="T3" fmla="*/ 2147483647 h 21600"/>
              <a:gd name="T4" fmla="*/ 2147483647 w 21600"/>
              <a:gd name="T5" fmla="*/ 2147483647 h 21600"/>
              <a:gd name="T6" fmla="*/ 2147483647 w 21600"/>
              <a:gd name="T7" fmla="*/ 2147483647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2"/>
          </a:solidFill>
          <a:ln w="9525">
            <a:solidFill>
              <a:schemeClr val="accent2"/>
            </a:solidFill>
            <a:miter lim="800000"/>
            <a:headEnd/>
            <a:tailEnd/>
          </a:ln>
        </p:spPr>
        <p:txBody>
          <a:bodyPr wrap="none" anchor="ctr"/>
          <a:lstStyle/>
          <a:p>
            <a:endParaRPr lang="it-IT"/>
          </a:p>
        </p:txBody>
      </p:sp>
      <p:sp>
        <p:nvSpPr>
          <p:cNvPr id="45065" name="Text Box 9"/>
          <p:cNvSpPr txBox="1">
            <a:spLocks noChangeArrowheads="1"/>
          </p:cNvSpPr>
          <p:nvPr/>
        </p:nvSpPr>
        <p:spPr bwMode="auto">
          <a:xfrm>
            <a:off x="755650" y="5589588"/>
            <a:ext cx="7704138" cy="958850"/>
          </a:xfrm>
          <a:prstGeom prst="rect">
            <a:avLst/>
          </a:prstGeom>
          <a:solidFill>
            <a:srgbClr val="B48500">
              <a:alpha val="50195"/>
            </a:srgbClr>
          </a:solidFill>
          <a:ln w="38100" algn="ctr">
            <a:solidFill>
              <a:srgbClr val="B48500"/>
            </a:solidFill>
            <a:miter lim="800000"/>
            <a:headEnd/>
            <a:tailEnd/>
          </a:ln>
        </p:spPr>
        <p:txBody>
          <a:bodyPr anchor="ctr"/>
          <a:lstStyle/>
          <a:p>
            <a:pPr algn="ctr" eaLnBrk="0" hangingPunct="0">
              <a:lnSpc>
                <a:spcPct val="110000"/>
              </a:lnSpc>
              <a:spcBef>
                <a:spcPct val="20000"/>
              </a:spcBef>
            </a:pPr>
            <a:r>
              <a:rPr lang="it-IT" sz="1800" b="1">
                <a:solidFill>
                  <a:srgbClr val="FFFFFF"/>
                </a:solidFill>
                <a:ea typeface="MS PGothic" pitchFamily="34" charset="-128"/>
              </a:rPr>
              <a:t>La consapevolezza delle forze in campo, consente un intervento farmacologico più mirato ai reali bisogni del paziente e l’individuazione di obiettivi terapeutici più realisti</a:t>
            </a:r>
            <a:endParaRPr lang="it-IT" sz="1600" b="1">
              <a:solidFill>
                <a:srgbClr val="FFFFFF"/>
              </a:solidFill>
              <a:ea typeface="MS PGothic" pitchFamily="34" charset="-128"/>
            </a:endParaRP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45058"/>
                                        </p:tgtEl>
                                        <p:attrNameLst>
                                          <p:attrName>style.visibility</p:attrName>
                                        </p:attrNameLst>
                                      </p:cBhvr>
                                      <p:to>
                                        <p:strVal val="visible"/>
                                      </p:to>
                                    </p:set>
                                    <p:animEffect transition="in" filter="dissolve">
                                      <p:cBhvr>
                                        <p:cTn id="7" dur="500"/>
                                        <p:tgtEl>
                                          <p:spTgt spid="45058"/>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45060"/>
                                        </p:tgtEl>
                                        <p:attrNameLst>
                                          <p:attrName>style.visibility</p:attrName>
                                        </p:attrNameLst>
                                      </p:cBhvr>
                                      <p:to>
                                        <p:strVal val="visible"/>
                                      </p:to>
                                    </p:set>
                                    <p:animEffect transition="in" filter="dissolve">
                                      <p:cBhvr>
                                        <p:cTn id="11" dur="500"/>
                                        <p:tgtEl>
                                          <p:spTgt spid="45060"/>
                                        </p:tgtEl>
                                      </p:cBhvr>
                                    </p:animEffect>
                                  </p:childTnLst>
                                </p:cTn>
                              </p:par>
                            </p:childTnLst>
                          </p:cTn>
                        </p:par>
                        <p:par>
                          <p:cTn id="12" fill="hold">
                            <p:stCondLst>
                              <p:cond delay="1000"/>
                            </p:stCondLst>
                            <p:childTnLst>
                              <p:par>
                                <p:cTn id="13" presetID="9" presetClass="entr" presetSubtype="0" fill="hold" grpId="0" nodeType="afterEffect">
                                  <p:stCondLst>
                                    <p:cond delay="0"/>
                                  </p:stCondLst>
                                  <p:childTnLst>
                                    <p:set>
                                      <p:cBhvr>
                                        <p:cTn id="14" dur="1" fill="hold">
                                          <p:stCondLst>
                                            <p:cond delay="0"/>
                                          </p:stCondLst>
                                        </p:cTn>
                                        <p:tgtEl>
                                          <p:spTgt spid="45063"/>
                                        </p:tgtEl>
                                        <p:attrNameLst>
                                          <p:attrName>style.visibility</p:attrName>
                                        </p:attrNameLst>
                                      </p:cBhvr>
                                      <p:to>
                                        <p:strVal val="visible"/>
                                      </p:to>
                                    </p:set>
                                    <p:animEffect transition="in" filter="dissolve">
                                      <p:cBhvr>
                                        <p:cTn id="15" dur="500"/>
                                        <p:tgtEl>
                                          <p:spTgt spid="45063"/>
                                        </p:tgtEl>
                                      </p:cBhvr>
                                    </p:animEffect>
                                  </p:childTnLst>
                                </p:cTn>
                              </p:par>
                            </p:childTnLst>
                          </p:cTn>
                        </p:par>
                        <p:par>
                          <p:cTn id="16" fill="hold">
                            <p:stCondLst>
                              <p:cond delay="1500"/>
                            </p:stCondLst>
                            <p:childTnLst>
                              <p:par>
                                <p:cTn id="17" presetID="9" presetClass="entr" presetSubtype="0" fill="hold" grpId="0" nodeType="afterEffect">
                                  <p:stCondLst>
                                    <p:cond delay="0"/>
                                  </p:stCondLst>
                                  <p:childTnLst>
                                    <p:set>
                                      <p:cBhvr>
                                        <p:cTn id="18" dur="1" fill="hold">
                                          <p:stCondLst>
                                            <p:cond delay="0"/>
                                          </p:stCondLst>
                                        </p:cTn>
                                        <p:tgtEl>
                                          <p:spTgt spid="45064"/>
                                        </p:tgtEl>
                                        <p:attrNameLst>
                                          <p:attrName>style.visibility</p:attrName>
                                        </p:attrNameLst>
                                      </p:cBhvr>
                                      <p:to>
                                        <p:strVal val="visible"/>
                                      </p:to>
                                    </p:set>
                                    <p:animEffect transition="in" filter="dissolve">
                                      <p:cBhvr>
                                        <p:cTn id="19" dur="500"/>
                                        <p:tgtEl>
                                          <p:spTgt spid="45064"/>
                                        </p:tgtEl>
                                      </p:cBhvr>
                                    </p:animEffect>
                                  </p:childTnLst>
                                </p:cTn>
                              </p:par>
                            </p:childTnLst>
                          </p:cTn>
                        </p:par>
                        <p:par>
                          <p:cTn id="20" fill="hold">
                            <p:stCondLst>
                              <p:cond delay="2000"/>
                            </p:stCondLst>
                            <p:childTnLst>
                              <p:par>
                                <p:cTn id="21" presetID="9" presetClass="entr" presetSubtype="0" fill="hold" grpId="0" nodeType="afterEffect">
                                  <p:stCondLst>
                                    <p:cond delay="0"/>
                                  </p:stCondLst>
                                  <p:childTnLst>
                                    <p:set>
                                      <p:cBhvr>
                                        <p:cTn id="22" dur="1" fill="hold">
                                          <p:stCondLst>
                                            <p:cond delay="0"/>
                                          </p:stCondLst>
                                        </p:cTn>
                                        <p:tgtEl>
                                          <p:spTgt spid="45065"/>
                                        </p:tgtEl>
                                        <p:attrNameLst>
                                          <p:attrName>style.visibility</p:attrName>
                                        </p:attrNameLst>
                                      </p:cBhvr>
                                      <p:to>
                                        <p:strVal val="visible"/>
                                      </p:to>
                                    </p:set>
                                    <p:animEffect transition="in" filter="dissolve">
                                      <p:cBhvr>
                                        <p:cTn id="23" dur="500"/>
                                        <p:tgtEl>
                                          <p:spTgt spid="450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8" grpId="0" autoUpdateAnimBg="0"/>
      <p:bldP spid="45060" grpId="0" autoUpdateAnimBg="0"/>
      <p:bldP spid="45063" grpId="0" animBg="1"/>
      <p:bldP spid="45064" grpId="0" animBg="1"/>
      <p:bldP spid="45065" grpId="0" animBg="1"/>
    </p:bld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0497" name="Rectangle 2"/>
          <p:cNvSpPr>
            <a:spLocks noGrp="1" noChangeArrowheads="1"/>
          </p:cNvSpPr>
          <p:nvPr>
            <p:ph type="title" idx="4294967295"/>
          </p:nvPr>
        </p:nvSpPr>
        <p:spPr>
          <a:xfrm>
            <a:off x="381000" y="282575"/>
            <a:ext cx="8229600" cy="1187450"/>
          </a:xfrm>
        </p:spPr>
        <p:txBody>
          <a:bodyPr lIns="90000" tIns="46800" rIns="90000" bIns="46800"/>
          <a:lstStyle/>
          <a:p>
            <a:pPr defTabSz="449263" eaLnBrk="1" hangingPunct="1">
              <a:lnSpc>
                <a:spcPct val="95000"/>
              </a:lnSpc>
              <a:buClr>
                <a:srgbClr val="FF9900"/>
              </a:buClr>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600" b="1" smtClean="0">
                <a:solidFill>
                  <a:srgbClr val="FF9900"/>
                </a:solidFill>
                <a:latin typeface="Times New Roman" pitchFamily="18" charset="0"/>
              </a:rPr>
              <a:t>E’ importante capire con quale modalità lo psichiatra utilizza il farmaco</a:t>
            </a:r>
          </a:p>
        </p:txBody>
      </p:sp>
      <p:sp>
        <p:nvSpPr>
          <p:cNvPr id="50182" name="Line 6"/>
          <p:cNvSpPr>
            <a:spLocks noChangeShapeType="1"/>
          </p:cNvSpPr>
          <p:nvPr/>
        </p:nvSpPr>
        <p:spPr bwMode="auto">
          <a:xfrm>
            <a:off x="1547813" y="3644900"/>
            <a:ext cx="719137" cy="0"/>
          </a:xfrm>
          <a:prstGeom prst="line">
            <a:avLst/>
          </a:prstGeom>
          <a:noFill/>
          <a:ln w="25400">
            <a:solidFill>
              <a:srgbClr val="FFFF00"/>
            </a:solidFill>
            <a:round/>
            <a:headEnd/>
            <a:tailEnd/>
          </a:ln>
        </p:spPr>
        <p:txBody>
          <a:bodyPr wrap="none" anchor="ctr"/>
          <a:lstStyle/>
          <a:p>
            <a:endParaRPr lang="it-IT"/>
          </a:p>
        </p:txBody>
      </p:sp>
      <p:sp>
        <p:nvSpPr>
          <p:cNvPr id="50183" name="Line 7"/>
          <p:cNvSpPr>
            <a:spLocks noChangeShapeType="1"/>
          </p:cNvSpPr>
          <p:nvPr/>
        </p:nvSpPr>
        <p:spPr bwMode="auto">
          <a:xfrm>
            <a:off x="1547813" y="4652963"/>
            <a:ext cx="719137" cy="0"/>
          </a:xfrm>
          <a:prstGeom prst="line">
            <a:avLst/>
          </a:prstGeom>
          <a:noFill/>
          <a:ln w="25400">
            <a:solidFill>
              <a:srgbClr val="FFFF00"/>
            </a:solidFill>
            <a:round/>
            <a:headEnd/>
            <a:tailEnd/>
          </a:ln>
        </p:spPr>
        <p:txBody>
          <a:bodyPr wrap="none" anchor="ctr"/>
          <a:lstStyle/>
          <a:p>
            <a:endParaRPr lang="it-IT"/>
          </a:p>
        </p:txBody>
      </p:sp>
      <p:sp>
        <p:nvSpPr>
          <p:cNvPr id="50184" name="Line 8"/>
          <p:cNvSpPr>
            <a:spLocks noChangeShapeType="1"/>
          </p:cNvSpPr>
          <p:nvPr/>
        </p:nvSpPr>
        <p:spPr bwMode="auto">
          <a:xfrm>
            <a:off x="1547813" y="5661025"/>
            <a:ext cx="719137" cy="0"/>
          </a:xfrm>
          <a:prstGeom prst="line">
            <a:avLst/>
          </a:prstGeom>
          <a:noFill/>
          <a:ln w="25400">
            <a:solidFill>
              <a:srgbClr val="FFFF00"/>
            </a:solidFill>
            <a:round/>
            <a:headEnd/>
            <a:tailEnd/>
          </a:ln>
        </p:spPr>
        <p:txBody>
          <a:bodyPr wrap="none" anchor="ctr"/>
          <a:lstStyle/>
          <a:p>
            <a:endParaRPr lang="it-IT"/>
          </a:p>
        </p:txBody>
      </p:sp>
      <p:sp>
        <p:nvSpPr>
          <p:cNvPr id="50187" name="AutoShape 11"/>
          <p:cNvSpPr>
            <a:spLocks noChangeArrowheads="1"/>
          </p:cNvSpPr>
          <p:nvPr/>
        </p:nvSpPr>
        <p:spPr bwMode="auto">
          <a:xfrm>
            <a:off x="2268538" y="5300663"/>
            <a:ext cx="6192837" cy="720725"/>
          </a:xfrm>
          <a:prstGeom prst="roundRect">
            <a:avLst>
              <a:gd name="adj" fmla="val 16667"/>
            </a:avLst>
          </a:prstGeom>
          <a:solidFill>
            <a:srgbClr val="4790C7"/>
          </a:solidFill>
          <a:ln w="57150">
            <a:solidFill>
              <a:srgbClr val="89CBEF"/>
            </a:solidFill>
            <a:round/>
            <a:headEnd/>
            <a:tailEnd/>
          </a:ln>
        </p:spPr>
        <p:txBody>
          <a:bodyPr anchor="ctr"/>
          <a:lstStyle/>
          <a:p>
            <a:pPr algn="ctr"/>
            <a:r>
              <a:rPr lang="it-IT" altLang="en-GB" sz="2000" b="1">
                <a:solidFill>
                  <a:srgbClr val="FFFFFF"/>
                </a:solidFill>
                <a:latin typeface="Tahoma" pitchFamily="34" charset="0"/>
              </a:rPr>
              <a:t>Per controllare o gestire il </a:t>
            </a:r>
            <a:r>
              <a:rPr lang="en-GB" altLang="en-GB" sz="2000" b="1">
                <a:solidFill>
                  <a:srgbClr val="FFFFFF"/>
                </a:solidFill>
                <a:latin typeface="Tahoma" pitchFamily="34" charset="0"/>
              </a:rPr>
              <a:t>pa</a:t>
            </a:r>
            <a:r>
              <a:rPr lang="it-IT" altLang="en-GB" sz="2000" b="1">
                <a:solidFill>
                  <a:srgbClr val="FFFFFF"/>
                </a:solidFill>
                <a:latin typeface="Tahoma" pitchFamily="34" charset="0"/>
              </a:rPr>
              <a:t>ziente</a:t>
            </a:r>
            <a:endParaRPr lang="it-IT" sz="2000" b="1">
              <a:solidFill>
                <a:srgbClr val="FFFFFF"/>
              </a:solidFill>
              <a:latin typeface="Tahoma" pitchFamily="34" charset="0"/>
            </a:endParaRPr>
          </a:p>
        </p:txBody>
      </p:sp>
      <p:sp>
        <p:nvSpPr>
          <p:cNvPr id="50188" name="AutoShape 12"/>
          <p:cNvSpPr>
            <a:spLocks noChangeArrowheads="1"/>
          </p:cNvSpPr>
          <p:nvPr/>
        </p:nvSpPr>
        <p:spPr bwMode="auto">
          <a:xfrm>
            <a:off x="2268538" y="4292600"/>
            <a:ext cx="6192837" cy="720725"/>
          </a:xfrm>
          <a:prstGeom prst="roundRect">
            <a:avLst>
              <a:gd name="adj" fmla="val 16667"/>
            </a:avLst>
          </a:prstGeom>
          <a:solidFill>
            <a:srgbClr val="4790C7"/>
          </a:solidFill>
          <a:ln w="57150">
            <a:solidFill>
              <a:srgbClr val="89CBEF"/>
            </a:solidFill>
            <a:round/>
            <a:headEnd/>
            <a:tailEnd/>
          </a:ln>
        </p:spPr>
        <p:txBody>
          <a:bodyPr anchor="ctr"/>
          <a:lstStyle/>
          <a:p>
            <a:pPr algn="ctr"/>
            <a:r>
              <a:rPr lang="it-IT" altLang="en-GB" sz="2000" b="1">
                <a:solidFill>
                  <a:srgbClr val="FFFFFF"/>
                </a:solidFill>
                <a:latin typeface="Tahoma" pitchFamily="34" charset="0"/>
              </a:rPr>
              <a:t>Per allontanare il </a:t>
            </a:r>
            <a:r>
              <a:rPr lang="en-GB" altLang="en-GB" sz="2000" b="1">
                <a:solidFill>
                  <a:srgbClr val="FFFFFF"/>
                </a:solidFill>
                <a:latin typeface="Tahoma" pitchFamily="34" charset="0"/>
              </a:rPr>
              <a:t>paziente</a:t>
            </a:r>
            <a:endParaRPr lang="it-IT" sz="2000" b="1">
              <a:solidFill>
                <a:srgbClr val="FFFFFF"/>
              </a:solidFill>
              <a:latin typeface="Tahoma" pitchFamily="34" charset="0"/>
            </a:endParaRPr>
          </a:p>
        </p:txBody>
      </p:sp>
      <p:sp>
        <p:nvSpPr>
          <p:cNvPr id="50189" name="AutoShape 13"/>
          <p:cNvSpPr>
            <a:spLocks noChangeArrowheads="1"/>
          </p:cNvSpPr>
          <p:nvPr/>
        </p:nvSpPr>
        <p:spPr bwMode="auto">
          <a:xfrm>
            <a:off x="2268538" y="3284538"/>
            <a:ext cx="6192837" cy="720725"/>
          </a:xfrm>
          <a:prstGeom prst="roundRect">
            <a:avLst>
              <a:gd name="adj" fmla="val 16667"/>
            </a:avLst>
          </a:prstGeom>
          <a:solidFill>
            <a:srgbClr val="4790C7"/>
          </a:solidFill>
          <a:ln w="57150">
            <a:solidFill>
              <a:srgbClr val="89CBEF"/>
            </a:solidFill>
            <a:round/>
            <a:headEnd/>
            <a:tailEnd/>
          </a:ln>
        </p:spPr>
        <p:txBody>
          <a:bodyPr anchor="ctr"/>
          <a:lstStyle/>
          <a:p>
            <a:pPr algn="ctr"/>
            <a:r>
              <a:rPr lang="it-IT" altLang="en-GB" sz="2000" b="1">
                <a:solidFill>
                  <a:srgbClr val="FFFFFF"/>
                </a:solidFill>
                <a:latin typeface="Tahoma" pitchFamily="34" charset="0"/>
              </a:rPr>
              <a:t>Per avvicinarsi al paziente</a:t>
            </a:r>
            <a:endParaRPr lang="it-IT" sz="2000" b="1">
              <a:solidFill>
                <a:srgbClr val="FFFFFF"/>
              </a:solidFill>
              <a:latin typeface="Tahoma" pitchFamily="34" charset="0"/>
            </a:endParaRPr>
          </a:p>
        </p:txBody>
      </p:sp>
      <p:sp>
        <p:nvSpPr>
          <p:cNvPr id="490504" name="Rectangle 14"/>
          <p:cNvSpPr>
            <a:spLocks noChangeArrowheads="1"/>
          </p:cNvSpPr>
          <p:nvPr/>
        </p:nvSpPr>
        <p:spPr bwMode="auto">
          <a:xfrm>
            <a:off x="468313" y="2133600"/>
            <a:ext cx="7991475" cy="701675"/>
          </a:xfrm>
          <a:prstGeom prst="rect">
            <a:avLst/>
          </a:prstGeom>
          <a:noFill/>
          <a:ln w="9525">
            <a:noFill/>
            <a:miter lim="800000"/>
            <a:headEnd/>
            <a:tailEnd/>
          </a:ln>
        </p:spPr>
        <p:txBody>
          <a:bodyPr>
            <a:spAutoFit/>
          </a:bodyPr>
          <a:lstStyle/>
          <a:p>
            <a:pPr eaLnBrk="0" hangingPunct="0"/>
            <a:r>
              <a:rPr lang="it-IT" sz="2000" b="1">
                <a:solidFill>
                  <a:srgbClr val="FFFF00"/>
                </a:solidFill>
                <a:ea typeface="MS PGothic" pitchFamily="34" charset="-128"/>
              </a:rPr>
              <a:t>Un trattamento farmacologico (primo o sequenziale) può esprimere motivazioni diverse:</a:t>
            </a: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50182"/>
                                        </p:tgtEl>
                                        <p:attrNameLst>
                                          <p:attrName>style.visibility</p:attrName>
                                        </p:attrNameLst>
                                      </p:cBhvr>
                                      <p:to>
                                        <p:strVal val="visible"/>
                                      </p:to>
                                    </p:set>
                                    <p:animEffect transition="in" filter="dissolve">
                                      <p:cBhvr>
                                        <p:cTn id="7" dur="500"/>
                                        <p:tgtEl>
                                          <p:spTgt spid="5018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0189"/>
                                        </p:tgtEl>
                                        <p:attrNameLst>
                                          <p:attrName>style.visibility</p:attrName>
                                        </p:attrNameLst>
                                      </p:cBhvr>
                                      <p:to>
                                        <p:strVal val="visible"/>
                                      </p:to>
                                    </p:set>
                                    <p:animEffect transition="in" filter="dissolve">
                                      <p:cBhvr>
                                        <p:cTn id="10" dur="500"/>
                                        <p:tgtEl>
                                          <p:spTgt spid="50189"/>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0183"/>
                                        </p:tgtEl>
                                        <p:attrNameLst>
                                          <p:attrName>style.visibility</p:attrName>
                                        </p:attrNameLst>
                                      </p:cBhvr>
                                      <p:to>
                                        <p:strVal val="visible"/>
                                      </p:to>
                                    </p:set>
                                    <p:animEffect transition="in" filter="dissolve">
                                      <p:cBhvr>
                                        <p:cTn id="13" dur="500"/>
                                        <p:tgtEl>
                                          <p:spTgt spid="50183"/>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0188"/>
                                        </p:tgtEl>
                                        <p:attrNameLst>
                                          <p:attrName>style.visibility</p:attrName>
                                        </p:attrNameLst>
                                      </p:cBhvr>
                                      <p:to>
                                        <p:strVal val="visible"/>
                                      </p:to>
                                    </p:set>
                                    <p:animEffect transition="in" filter="dissolve">
                                      <p:cBhvr>
                                        <p:cTn id="16" dur="500"/>
                                        <p:tgtEl>
                                          <p:spTgt spid="50188"/>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0184"/>
                                        </p:tgtEl>
                                        <p:attrNameLst>
                                          <p:attrName>style.visibility</p:attrName>
                                        </p:attrNameLst>
                                      </p:cBhvr>
                                      <p:to>
                                        <p:strVal val="visible"/>
                                      </p:to>
                                    </p:set>
                                    <p:animEffect transition="in" filter="dissolve">
                                      <p:cBhvr>
                                        <p:cTn id="19" dur="500"/>
                                        <p:tgtEl>
                                          <p:spTgt spid="50184"/>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0187"/>
                                        </p:tgtEl>
                                        <p:attrNameLst>
                                          <p:attrName>style.visibility</p:attrName>
                                        </p:attrNameLst>
                                      </p:cBhvr>
                                      <p:to>
                                        <p:strVal val="visible"/>
                                      </p:to>
                                    </p:set>
                                    <p:animEffect transition="in" filter="dissolve">
                                      <p:cBhvr>
                                        <p:cTn id="22" dur="500"/>
                                        <p:tgtEl>
                                          <p:spTgt spid="501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82" grpId="0" animBg="1"/>
      <p:bldP spid="50183" grpId="0" animBg="1"/>
      <p:bldP spid="50184" grpId="0" animBg="1"/>
      <p:bldP spid="50187" grpId="0" animBg="1"/>
      <p:bldP spid="50188" grpId="0" animBg="1"/>
      <p:bldP spid="50189" grpId="0" animBg="1"/>
    </p:bld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2545" name="Picture 2" descr="UW12_01"/>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492546" name="Text Box 3"/>
          <p:cNvSpPr txBox="1">
            <a:spLocks noChangeArrowheads="1"/>
          </p:cNvSpPr>
          <p:nvPr/>
        </p:nvSpPr>
        <p:spPr bwMode="auto">
          <a:xfrm>
            <a:off x="2195513" y="1844675"/>
            <a:ext cx="6264275" cy="2825750"/>
          </a:xfrm>
          <a:prstGeom prst="rect">
            <a:avLst/>
          </a:prstGeom>
          <a:noFill/>
          <a:ln w="9525">
            <a:noFill/>
            <a:miter lim="800000"/>
            <a:headEnd/>
            <a:tailEnd/>
          </a:ln>
        </p:spPr>
        <p:txBody>
          <a:bodyPr lIns="90000" tIns="46800" rIns="90000" bIns="46800">
            <a:spAutoFit/>
          </a:bodyPr>
          <a:lstStyle/>
          <a:p>
            <a:pPr marL="466725" indent="-466725">
              <a:lnSpc>
                <a:spcPts val="2900"/>
              </a:lnSpc>
              <a:spcBef>
                <a:spcPts val="500"/>
              </a:spcBef>
              <a:buClr>
                <a:srgbClr val="FFFF00"/>
              </a:buClr>
              <a:buSzPct val="80000"/>
              <a:buFont typeface="Wingdings" pitchFamily="2" charset="2"/>
              <a:buBlip>
                <a:blip r:embed="rId4"/>
              </a:buBlip>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a:solidFill>
                  <a:srgbClr val="FFFFFF"/>
                </a:solidFill>
                <a:latin typeface="Berlin Sans FB Demi" pitchFamily="34" charset="0"/>
              </a:rPr>
              <a:t>Implementare servizi psichiatrici di comunità</a:t>
            </a:r>
          </a:p>
          <a:p>
            <a:pPr marL="466725" indent="-466725">
              <a:lnSpc>
                <a:spcPts val="2900"/>
              </a:lnSpc>
              <a:spcBef>
                <a:spcPts val="500"/>
              </a:spcBef>
              <a:buClr>
                <a:srgbClr val="FFFF00"/>
              </a:buClr>
              <a:buSzPct val="80000"/>
              <a:buFont typeface="Wingdings" pitchFamily="2" charset="2"/>
              <a:buBlip>
                <a:blip r:embed="rId4"/>
              </a:buBlip>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a:solidFill>
                  <a:srgbClr val="FFFFFF"/>
                </a:solidFill>
                <a:latin typeface="Berlin Sans FB Demi" pitchFamily="34" charset="0"/>
              </a:rPr>
              <a:t>Interazione con le risorse presenti nell’ambito territoriale e le reti naturali dei pazienti</a:t>
            </a:r>
          </a:p>
          <a:p>
            <a:pPr marL="466725" indent="-466725">
              <a:lnSpc>
                <a:spcPts val="2900"/>
              </a:lnSpc>
              <a:spcBef>
                <a:spcPts val="500"/>
              </a:spcBef>
              <a:buClr>
                <a:srgbClr val="FFFF00"/>
              </a:buClr>
              <a:buSzPct val="80000"/>
              <a:buFont typeface="Wingdings" pitchFamily="2" charset="2"/>
              <a:buBlip>
                <a:blip r:embed="rId4"/>
              </a:buBlip>
              <a:tabLst>
                <a:tab pos="466725" algn="l"/>
                <a:tab pos="914400" algn="l"/>
                <a:tab pos="1363663" algn="l"/>
                <a:tab pos="1812925" algn="l"/>
                <a:tab pos="2262188" algn="l"/>
                <a:tab pos="2711450" algn="l"/>
                <a:tab pos="3160713" algn="l"/>
                <a:tab pos="3609975" algn="l"/>
                <a:tab pos="4059238" algn="l"/>
                <a:tab pos="4508500" algn="l"/>
                <a:tab pos="4957763" algn="l"/>
                <a:tab pos="5407025" algn="l"/>
                <a:tab pos="5856288" algn="l"/>
                <a:tab pos="6305550" algn="l"/>
                <a:tab pos="6754813" algn="l"/>
                <a:tab pos="7204075" algn="l"/>
                <a:tab pos="7653338" algn="l"/>
                <a:tab pos="8102600" algn="l"/>
                <a:tab pos="8551863" algn="l"/>
                <a:tab pos="9001125" algn="l"/>
                <a:tab pos="9450388" algn="l"/>
              </a:tabLst>
            </a:pPr>
            <a:r>
              <a:rPr lang="it-IT">
                <a:solidFill>
                  <a:srgbClr val="FFFFFF"/>
                </a:solidFill>
                <a:latin typeface="Berlin Sans FB Demi" pitchFamily="34" charset="0"/>
              </a:rPr>
              <a:t> Rispondere ai nuovi bisogni di salute mentale</a:t>
            </a:r>
            <a:endParaRPr lang="it-IT" b="1">
              <a:solidFill>
                <a:srgbClr val="FFFFFF"/>
              </a:solidFill>
              <a:latin typeface="Berlin Sans FB Demi" pitchFamily="34" charset="0"/>
            </a:endParaRPr>
          </a:p>
        </p:txBody>
      </p:sp>
      <p:sp>
        <p:nvSpPr>
          <p:cNvPr id="492547" name="Rectangle 4"/>
          <p:cNvSpPr>
            <a:spLocks noGrp="1" noChangeArrowheads="1"/>
          </p:cNvSpPr>
          <p:nvPr>
            <p:ph type="title"/>
          </p:nvPr>
        </p:nvSpPr>
        <p:spPr>
          <a:xfrm rot="16200000">
            <a:off x="-1379537" y="2347912"/>
            <a:ext cx="4872038" cy="1033463"/>
          </a:xfrm>
        </p:spPr>
        <p:txBody>
          <a:bodyPr lIns="90000" tIns="46800" rIns="90000" bIns="46800"/>
          <a:lstStyle/>
          <a:p>
            <a:pPr defTabSz="449263">
              <a:lnSpc>
                <a:spcPct val="95000"/>
              </a:lnSpc>
              <a:buClr>
                <a:srgbClr val="FF9900"/>
              </a:buClr>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6000" b="1" smtClean="0">
                <a:solidFill>
                  <a:srgbClr val="FF9900"/>
                </a:solidFill>
                <a:latin typeface="Berlin Sans FB Demi" pitchFamily="34" charset="0"/>
              </a:rPr>
              <a:t>Conclusioni</a:t>
            </a:r>
          </a:p>
        </p:txBody>
      </p:sp>
    </p:spTree>
  </p:cSld>
  <p:clrMapOvr>
    <a:masterClrMapping/>
  </p:clrMapOvr>
  <p:transition>
    <p:zoom/>
  </p:transition>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4593" name="Rectangle 2"/>
          <p:cNvSpPr>
            <a:spLocks noGrp="1" noChangeArrowheads="1"/>
          </p:cNvSpPr>
          <p:nvPr>
            <p:ph type="title" idx="4294967295"/>
          </p:nvPr>
        </p:nvSpPr>
        <p:spPr>
          <a:xfrm>
            <a:off x="381000" y="282575"/>
            <a:ext cx="8229600" cy="1187450"/>
          </a:xfrm>
        </p:spPr>
        <p:txBody>
          <a:bodyPr lIns="90000" tIns="46800" rIns="90000" bIns="46800"/>
          <a:lstStyle/>
          <a:p>
            <a:pPr defTabSz="449263" eaLnBrk="1" hangingPunct="1">
              <a:lnSpc>
                <a:spcPct val="95000"/>
              </a:lnSpc>
              <a:buClr>
                <a:srgbClr val="FF9900"/>
              </a:buClr>
              <a:buFont typeface="Times New Roman" pitchFamily="18" charset="0"/>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it-IT" sz="3600" b="1" smtClean="0">
                <a:solidFill>
                  <a:srgbClr val="FF9900"/>
                </a:solidFill>
                <a:latin typeface="Times New Roman" pitchFamily="18" charset="0"/>
              </a:rPr>
              <a:t>Elementi di una buona prescrizione</a:t>
            </a:r>
          </a:p>
        </p:txBody>
      </p:sp>
      <p:sp>
        <p:nvSpPr>
          <p:cNvPr id="494594" name="Rectangle 4"/>
          <p:cNvSpPr>
            <a:spLocks noChangeArrowheads="1"/>
          </p:cNvSpPr>
          <p:nvPr/>
        </p:nvSpPr>
        <p:spPr bwMode="auto">
          <a:xfrm flipV="1">
            <a:off x="323850" y="5876925"/>
            <a:ext cx="7558088" cy="36513"/>
          </a:xfrm>
          <a:prstGeom prst="rect">
            <a:avLst/>
          </a:prstGeom>
          <a:solidFill>
            <a:srgbClr val="FF0000"/>
          </a:solidFill>
          <a:ln w="9525">
            <a:noFill/>
            <a:miter lim="800000"/>
            <a:headEnd/>
            <a:tailEnd/>
          </a:ln>
        </p:spPr>
        <p:txBody>
          <a:bodyPr wrap="none" anchor="ctr"/>
          <a:lstStyle/>
          <a:p>
            <a:pPr algn="ctr"/>
            <a:r>
              <a:rPr lang="it-IT">
                <a:solidFill>
                  <a:srgbClr val="FFFFFF"/>
                </a:solidFill>
              </a:rPr>
              <a:t>             </a:t>
            </a:r>
          </a:p>
        </p:txBody>
      </p:sp>
      <p:sp>
        <p:nvSpPr>
          <p:cNvPr id="494595" name="Text Box 5"/>
          <p:cNvSpPr txBox="1">
            <a:spLocks noChangeArrowheads="1"/>
          </p:cNvSpPr>
          <p:nvPr/>
        </p:nvSpPr>
        <p:spPr bwMode="auto">
          <a:xfrm>
            <a:off x="250825" y="6021388"/>
            <a:ext cx="8496300" cy="517525"/>
          </a:xfrm>
          <a:prstGeom prst="rect">
            <a:avLst/>
          </a:prstGeom>
          <a:noFill/>
          <a:ln w="9525">
            <a:noFill/>
            <a:miter lim="800000"/>
            <a:headEnd/>
            <a:tailEnd/>
          </a:ln>
        </p:spPr>
        <p:txBody>
          <a:bodyPr>
            <a:spAutoFit/>
          </a:bodyPr>
          <a:lstStyle/>
          <a:p>
            <a:r>
              <a:rPr lang="it-IT" sz="1400" i="1">
                <a:solidFill>
                  <a:srgbClr val="FFFFFF"/>
                </a:solidFill>
                <a:latin typeface="Verdana" pitchFamily="34" charset="0"/>
                <a:cs typeface="Times New Roman" pitchFamily="18" charset="0"/>
              </a:rPr>
              <a:t>Barber N. </a:t>
            </a:r>
            <a:r>
              <a:rPr lang="it-IT" sz="1400" b="1" i="1">
                <a:solidFill>
                  <a:srgbClr val="FFFFFF"/>
                </a:solidFill>
                <a:latin typeface="Verdana" pitchFamily="34" charset="0"/>
                <a:cs typeface="Times New Roman" pitchFamily="18" charset="0"/>
              </a:rPr>
              <a:t>What constitues good prescribing? </a:t>
            </a:r>
          </a:p>
          <a:p>
            <a:r>
              <a:rPr lang="it-IT" sz="1400" i="1">
                <a:solidFill>
                  <a:srgbClr val="FFFFFF"/>
                </a:solidFill>
                <a:latin typeface="Verdana" pitchFamily="34" charset="0"/>
                <a:cs typeface="Times New Roman" pitchFamily="18" charset="0"/>
              </a:rPr>
              <a:t>BMJ 1995; 310: 923-925 </a:t>
            </a:r>
          </a:p>
        </p:txBody>
      </p:sp>
      <p:sp>
        <p:nvSpPr>
          <p:cNvPr id="31754" name="Line 10"/>
          <p:cNvSpPr>
            <a:spLocks noChangeShapeType="1"/>
          </p:cNvSpPr>
          <p:nvPr/>
        </p:nvSpPr>
        <p:spPr bwMode="auto">
          <a:xfrm rot="5400000">
            <a:off x="-107950" y="3500438"/>
            <a:ext cx="3022600" cy="0"/>
          </a:xfrm>
          <a:prstGeom prst="line">
            <a:avLst/>
          </a:prstGeom>
          <a:noFill/>
          <a:ln w="25400">
            <a:solidFill>
              <a:srgbClr val="FFFF00"/>
            </a:solidFill>
            <a:round/>
            <a:headEnd/>
            <a:tailEnd/>
          </a:ln>
        </p:spPr>
        <p:txBody>
          <a:bodyPr wrap="none" anchor="ctr"/>
          <a:lstStyle/>
          <a:p>
            <a:endParaRPr lang="it-IT"/>
          </a:p>
        </p:txBody>
      </p:sp>
      <p:sp>
        <p:nvSpPr>
          <p:cNvPr id="31755" name="Line 11"/>
          <p:cNvSpPr>
            <a:spLocks noChangeShapeType="1"/>
          </p:cNvSpPr>
          <p:nvPr/>
        </p:nvSpPr>
        <p:spPr bwMode="auto">
          <a:xfrm>
            <a:off x="1403350" y="1989138"/>
            <a:ext cx="719138" cy="0"/>
          </a:xfrm>
          <a:prstGeom prst="line">
            <a:avLst/>
          </a:prstGeom>
          <a:noFill/>
          <a:ln w="25400">
            <a:solidFill>
              <a:srgbClr val="FFFF00"/>
            </a:solidFill>
            <a:round/>
            <a:headEnd/>
            <a:tailEnd/>
          </a:ln>
        </p:spPr>
        <p:txBody>
          <a:bodyPr wrap="none" anchor="ctr"/>
          <a:lstStyle/>
          <a:p>
            <a:endParaRPr lang="it-IT"/>
          </a:p>
        </p:txBody>
      </p:sp>
      <p:sp>
        <p:nvSpPr>
          <p:cNvPr id="31756" name="Line 12"/>
          <p:cNvSpPr>
            <a:spLocks noChangeShapeType="1"/>
          </p:cNvSpPr>
          <p:nvPr/>
        </p:nvSpPr>
        <p:spPr bwMode="auto">
          <a:xfrm>
            <a:off x="1403350" y="2997200"/>
            <a:ext cx="719138" cy="0"/>
          </a:xfrm>
          <a:prstGeom prst="line">
            <a:avLst/>
          </a:prstGeom>
          <a:noFill/>
          <a:ln w="25400">
            <a:solidFill>
              <a:srgbClr val="FFFF00"/>
            </a:solidFill>
            <a:round/>
            <a:headEnd/>
            <a:tailEnd/>
          </a:ln>
        </p:spPr>
        <p:txBody>
          <a:bodyPr wrap="none" anchor="ctr"/>
          <a:lstStyle/>
          <a:p>
            <a:endParaRPr lang="it-IT"/>
          </a:p>
        </p:txBody>
      </p:sp>
      <p:sp>
        <p:nvSpPr>
          <p:cNvPr id="31757" name="Line 13"/>
          <p:cNvSpPr>
            <a:spLocks noChangeShapeType="1"/>
          </p:cNvSpPr>
          <p:nvPr/>
        </p:nvSpPr>
        <p:spPr bwMode="auto">
          <a:xfrm>
            <a:off x="1403350" y="4005263"/>
            <a:ext cx="719138" cy="0"/>
          </a:xfrm>
          <a:prstGeom prst="line">
            <a:avLst/>
          </a:prstGeom>
          <a:noFill/>
          <a:ln w="25400">
            <a:solidFill>
              <a:srgbClr val="FFFF00"/>
            </a:solidFill>
            <a:round/>
            <a:headEnd/>
            <a:tailEnd/>
          </a:ln>
        </p:spPr>
        <p:txBody>
          <a:bodyPr wrap="none" anchor="ctr"/>
          <a:lstStyle/>
          <a:p>
            <a:endParaRPr lang="it-IT"/>
          </a:p>
        </p:txBody>
      </p:sp>
      <p:sp>
        <p:nvSpPr>
          <p:cNvPr id="31758" name="Line 14"/>
          <p:cNvSpPr>
            <a:spLocks noChangeShapeType="1"/>
          </p:cNvSpPr>
          <p:nvPr/>
        </p:nvSpPr>
        <p:spPr bwMode="auto">
          <a:xfrm>
            <a:off x="1403350" y="5013325"/>
            <a:ext cx="719138" cy="0"/>
          </a:xfrm>
          <a:prstGeom prst="line">
            <a:avLst/>
          </a:prstGeom>
          <a:noFill/>
          <a:ln w="25400">
            <a:solidFill>
              <a:srgbClr val="FFFF00"/>
            </a:solidFill>
            <a:round/>
            <a:headEnd/>
            <a:tailEnd/>
          </a:ln>
        </p:spPr>
        <p:txBody>
          <a:bodyPr wrap="none" anchor="ctr"/>
          <a:lstStyle/>
          <a:p>
            <a:endParaRPr lang="it-IT"/>
          </a:p>
        </p:txBody>
      </p:sp>
      <p:sp>
        <p:nvSpPr>
          <p:cNvPr id="494601" name="AutoShape 15"/>
          <p:cNvSpPr>
            <a:spLocks noChangeArrowheads="1"/>
          </p:cNvSpPr>
          <p:nvPr/>
        </p:nvSpPr>
        <p:spPr bwMode="auto">
          <a:xfrm>
            <a:off x="2051050" y="4652963"/>
            <a:ext cx="6192838" cy="720725"/>
          </a:xfrm>
          <a:prstGeom prst="roundRect">
            <a:avLst>
              <a:gd name="adj" fmla="val 16667"/>
            </a:avLst>
          </a:prstGeom>
          <a:solidFill>
            <a:srgbClr val="4790C7"/>
          </a:solidFill>
          <a:ln w="57150">
            <a:solidFill>
              <a:srgbClr val="89CBEF"/>
            </a:solidFill>
            <a:round/>
            <a:headEnd/>
            <a:tailEnd/>
          </a:ln>
        </p:spPr>
        <p:txBody>
          <a:bodyPr anchor="ctr"/>
          <a:lstStyle/>
          <a:p>
            <a:pPr algn="ctr"/>
            <a:r>
              <a:rPr lang="it-IT" altLang="en-GB" sz="1400" b="1">
                <a:solidFill>
                  <a:srgbClr val="FFFFFF"/>
                </a:solidFill>
                <a:latin typeface="Tahoma" pitchFamily="34" charset="0"/>
              </a:rPr>
              <a:t>RISPETTARE LE SCELTE DEL PAZIENTE</a:t>
            </a:r>
            <a:endParaRPr lang="it-IT" sz="1400" b="1">
              <a:solidFill>
                <a:srgbClr val="FFFFFF"/>
              </a:solidFill>
              <a:latin typeface="Tahoma" pitchFamily="34" charset="0"/>
            </a:endParaRPr>
          </a:p>
        </p:txBody>
      </p:sp>
      <p:sp>
        <p:nvSpPr>
          <p:cNvPr id="494602" name="AutoShape 16"/>
          <p:cNvSpPr>
            <a:spLocks noChangeArrowheads="1"/>
          </p:cNvSpPr>
          <p:nvPr/>
        </p:nvSpPr>
        <p:spPr bwMode="auto">
          <a:xfrm>
            <a:off x="2051050" y="3644900"/>
            <a:ext cx="6192838" cy="720725"/>
          </a:xfrm>
          <a:prstGeom prst="roundRect">
            <a:avLst>
              <a:gd name="adj" fmla="val 16667"/>
            </a:avLst>
          </a:prstGeom>
          <a:solidFill>
            <a:srgbClr val="4790C7"/>
          </a:solidFill>
          <a:ln w="57150">
            <a:solidFill>
              <a:srgbClr val="89CBEF"/>
            </a:solidFill>
            <a:round/>
            <a:headEnd/>
            <a:tailEnd/>
          </a:ln>
        </p:spPr>
        <p:txBody>
          <a:bodyPr anchor="ctr"/>
          <a:lstStyle/>
          <a:p>
            <a:pPr algn="ctr"/>
            <a:r>
              <a:rPr lang="it-IT" altLang="en-GB" sz="1400" b="1">
                <a:solidFill>
                  <a:srgbClr val="FFFFFF"/>
                </a:solidFill>
                <a:latin typeface="Tahoma" pitchFamily="34" charset="0"/>
              </a:rPr>
              <a:t>MINIMIZZARE I COSTI</a:t>
            </a:r>
            <a:endParaRPr lang="it-IT" sz="1400" b="1">
              <a:solidFill>
                <a:srgbClr val="FFFFFF"/>
              </a:solidFill>
              <a:latin typeface="Tahoma" pitchFamily="34" charset="0"/>
            </a:endParaRPr>
          </a:p>
        </p:txBody>
      </p:sp>
      <p:sp>
        <p:nvSpPr>
          <p:cNvPr id="494603" name="AutoShape 17"/>
          <p:cNvSpPr>
            <a:spLocks noChangeArrowheads="1"/>
          </p:cNvSpPr>
          <p:nvPr/>
        </p:nvSpPr>
        <p:spPr bwMode="auto">
          <a:xfrm>
            <a:off x="2051050" y="2636838"/>
            <a:ext cx="6192838" cy="720725"/>
          </a:xfrm>
          <a:prstGeom prst="roundRect">
            <a:avLst>
              <a:gd name="adj" fmla="val 16667"/>
            </a:avLst>
          </a:prstGeom>
          <a:solidFill>
            <a:srgbClr val="4790C7"/>
          </a:solidFill>
          <a:ln w="57150">
            <a:solidFill>
              <a:srgbClr val="89CBEF"/>
            </a:solidFill>
            <a:round/>
            <a:headEnd/>
            <a:tailEnd/>
          </a:ln>
        </p:spPr>
        <p:txBody>
          <a:bodyPr anchor="ctr"/>
          <a:lstStyle/>
          <a:p>
            <a:pPr algn="ctr"/>
            <a:r>
              <a:rPr lang="it-IT" altLang="en-GB" sz="1400" b="1">
                <a:solidFill>
                  <a:srgbClr val="FFFFFF"/>
                </a:solidFill>
                <a:latin typeface="Tahoma" pitchFamily="34" charset="0"/>
              </a:rPr>
              <a:t>MINIMIZZARE I RISCHI</a:t>
            </a:r>
            <a:endParaRPr lang="it-IT" sz="1400" b="1">
              <a:solidFill>
                <a:srgbClr val="FFFFFF"/>
              </a:solidFill>
              <a:latin typeface="Tahoma" pitchFamily="34" charset="0"/>
            </a:endParaRPr>
          </a:p>
        </p:txBody>
      </p:sp>
      <p:sp>
        <p:nvSpPr>
          <p:cNvPr id="494604" name="AutoShape 18"/>
          <p:cNvSpPr>
            <a:spLocks noChangeArrowheads="1"/>
          </p:cNvSpPr>
          <p:nvPr/>
        </p:nvSpPr>
        <p:spPr bwMode="auto">
          <a:xfrm>
            <a:off x="2051050" y="1628775"/>
            <a:ext cx="6192838" cy="720725"/>
          </a:xfrm>
          <a:prstGeom prst="roundRect">
            <a:avLst>
              <a:gd name="adj" fmla="val 16667"/>
            </a:avLst>
          </a:prstGeom>
          <a:solidFill>
            <a:srgbClr val="4790C7"/>
          </a:solidFill>
          <a:ln w="57150">
            <a:solidFill>
              <a:srgbClr val="89CBEF"/>
            </a:solidFill>
            <a:round/>
            <a:headEnd/>
            <a:tailEnd/>
          </a:ln>
        </p:spPr>
        <p:txBody>
          <a:bodyPr anchor="ctr"/>
          <a:lstStyle/>
          <a:p>
            <a:pPr algn="ctr"/>
            <a:r>
              <a:rPr lang="it-IT" altLang="en-GB" sz="1400" b="1">
                <a:solidFill>
                  <a:srgbClr val="FFFFFF"/>
                </a:solidFill>
                <a:latin typeface="Tahoma" pitchFamily="34" charset="0"/>
              </a:rPr>
              <a:t>MASSIMIZZARE </a:t>
            </a:r>
            <a:r>
              <a:rPr lang="en-GB" altLang="en-GB" sz="1400" b="1">
                <a:solidFill>
                  <a:srgbClr val="FFFFFF"/>
                </a:solidFill>
                <a:latin typeface="Tahoma" pitchFamily="34" charset="0"/>
              </a:rPr>
              <a:t>L’EFFICACIA</a:t>
            </a:r>
            <a:endParaRPr lang="it-IT" sz="1400" b="1">
              <a:solidFill>
                <a:srgbClr val="FFFFFF"/>
              </a:solidFill>
              <a:latin typeface="Tahoma" pitchFamily="34" charset="0"/>
            </a:endParaRP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31754"/>
                                        </p:tgtEl>
                                        <p:attrNameLst>
                                          <p:attrName>style.visibility</p:attrName>
                                        </p:attrNameLst>
                                      </p:cBhvr>
                                      <p:to>
                                        <p:strVal val="visible"/>
                                      </p:to>
                                    </p:set>
                                    <p:animEffect transition="in" filter="dissolve">
                                      <p:cBhvr>
                                        <p:cTn id="7" dur="500"/>
                                        <p:tgtEl>
                                          <p:spTgt spid="31754"/>
                                        </p:tgtEl>
                                      </p:cBhvr>
                                    </p:animEffect>
                                  </p:childTnLst>
                                </p:cTn>
                              </p:par>
                              <p:par>
                                <p:cTn id="8" presetID="9" presetClass="entr" presetSubtype="0" fill="hold" grpId="0" nodeType="withEffect">
                                  <p:stCondLst>
                                    <p:cond delay="0"/>
                                  </p:stCondLst>
                                  <p:childTnLst>
                                    <p:set>
                                      <p:cBhvr>
                                        <p:cTn id="9" dur="1" fill="hold">
                                          <p:stCondLst>
                                            <p:cond delay="0"/>
                                          </p:stCondLst>
                                        </p:cTn>
                                        <p:tgtEl>
                                          <p:spTgt spid="31755"/>
                                        </p:tgtEl>
                                        <p:attrNameLst>
                                          <p:attrName>style.visibility</p:attrName>
                                        </p:attrNameLst>
                                      </p:cBhvr>
                                      <p:to>
                                        <p:strVal val="visible"/>
                                      </p:to>
                                    </p:set>
                                    <p:animEffect transition="in" filter="dissolve">
                                      <p:cBhvr>
                                        <p:cTn id="10" dur="500"/>
                                        <p:tgtEl>
                                          <p:spTgt spid="31755"/>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31756"/>
                                        </p:tgtEl>
                                        <p:attrNameLst>
                                          <p:attrName>style.visibility</p:attrName>
                                        </p:attrNameLst>
                                      </p:cBhvr>
                                      <p:to>
                                        <p:strVal val="visible"/>
                                      </p:to>
                                    </p:set>
                                    <p:animEffect transition="in" filter="dissolve">
                                      <p:cBhvr>
                                        <p:cTn id="13" dur="500"/>
                                        <p:tgtEl>
                                          <p:spTgt spid="31756"/>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31757"/>
                                        </p:tgtEl>
                                        <p:attrNameLst>
                                          <p:attrName>style.visibility</p:attrName>
                                        </p:attrNameLst>
                                      </p:cBhvr>
                                      <p:to>
                                        <p:strVal val="visible"/>
                                      </p:to>
                                    </p:set>
                                    <p:animEffect transition="in" filter="dissolve">
                                      <p:cBhvr>
                                        <p:cTn id="16" dur="500"/>
                                        <p:tgtEl>
                                          <p:spTgt spid="31757"/>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31758"/>
                                        </p:tgtEl>
                                        <p:attrNameLst>
                                          <p:attrName>style.visibility</p:attrName>
                                        </p:attrNameLst>
                                      </p:cBhvr>
                                      <p:to>
                                        <p:strVal val="visible"/>
                                      </p:to>
                                    </p:set>
                                    <p:animEffect transition="in" filter="dissolve">
                                      <p:cBhvr>
                                        <p:cTn id="19" dur="500"/>
                                        <p:tgtEl>
                                          <p:spTgt spid="317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54" grpId="0" animBg="1"/>
      <p:bldP spid="31755" grpId="0" animBg="1"/>
      <p:bldP spid="31756" grpId="0" animBg="1"/>
      <p:bldP spid="31757" grpId="0" animBg="1"/>
      <p:bldP spid="31758" grpId="0" animBg="1"/>
    </p:bld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6641" name="Picture 2" descr="linea con nave"/>
          <p:cNvPicPr>
            <a:picLocks noChangeAspect="1" noChangeArrowheads="1"/>
          </p:cNvPicPr>
          <p:nvPr/>
        </p:nvPicPr>
        <p:blipFill>
          <a:blip r:embed="rId2" cstate="print"/>
          <a:srcRect/>
          <a:stretch>
            <a:fillRect/>
          </a:stretch>
        </p:blipFill>
        <p:spPr bwMode="auto">
          <a:xfrm>
            <a:off x="1354138" y="1600200"/>
            <a:ext cx="6435725" cy="620713"/>
          </a:xfrm>
          <a:prstGeom prst="rect">
            <a:avLst/>
          </a:prstGeom>
          <a:noFill/>
          <a:ln w="9525">
            <a:noFill/>
            <a:miter lim="800000"/>
            <a:headEnd/>
            <a:tailEnd/>
          </a:ln>
        </p:spPr>
      </p:pic>
    </p:spTree>
  </p:cSld>
  <p:clrMapOvr>
    <a:masterClrMapping/>
  </p:clrMapOvr>
  <p:transition>
    <p:strips dir="ru"/>
  </p:transition>
  <p:timing>
    <p:tnLst>
      <p:par>
        <p:cTn id="1" dur="indefinite" restart="never" nodeType="tmRoot"/>
      </p:par>
    </p:tnLst>
  </p:timing>
</p:sld>
</file>

<file path=ppt/theme/theme1.xml><?xml version="1.0" encoding="utf-8"?>
<a:theme xmlns:a="http://schemas.openxmlformats.org/drawingml/2006/main" name="Struttura predefinita">
  <a:themeElements>
    <a:clrScheme name="Struttura predefini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truttura predefinit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ruttura predefini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truttura predefinit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truttura predefinit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truttura predefinit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truttura predefinit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truttura predefinit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truttura predefinit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truttura predefinit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truttura predefinit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truttura predefinit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truttura predefinit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truttura predefinit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Struttura predefinita">
  <a:themeElements>
    <a:clrScheme name="1_Struttura predefini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Struttura predefinit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ruttura predefini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Struttura predefinit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Struttura predefinit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Struttura predefinit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Struttura predefinit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Struttura predefinit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Struttura predefinit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Struttura predefinit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Struttura predefinit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Struttura predefinit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Struttura predefinit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Struttura predefinit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Struttura predefinita">
  <a:themeElements>
    <a:clrScheme name="Struttura predefini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truttura predefinit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it-IT" sz="2200" b="1" i="0" u="none" strike="noStrike" cap="none" normalizeH="0" baseline="0" smtClean="0">
            <a:ln>
              <a:noFill/>
            </a:ln>
            <a:solidFill>
              <a:schemeClr val="tx1"/>
            </a:solidFill>
            <a:effectLst/>
            <a:latin typeface="Times New Roman" pitchFamily="16"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it-IT" sz="2200" b="1" i="0" u="none" strike="noStrike" cap="none" normalizeH="0" baseline="0" smtClean="0">
            <a:ln>
              <a:noFill/>
            </a:ln>
            <a:solidFill>
              <a:schemeClr val="tx1"/>
            </a:solidFill>
            <a:effectLst/>
            <a:latin typeface="Times New Roman" pitchFamily="16" charset="0"/>
          </a:defRPr>
        </a:defPPr>
      </a:lstStyle>
    </a:lnDef>
  </a:objectDefaults>
  <a:extraClrSchemeLst>
    <a:extraClrScheme>
      <a:clrScheme name="Struttura predefinit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truttura predefinit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truttura predefinit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truttura predefinit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truttura predefinit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truttura predefinit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truttura predefinit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truttura predefinit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truttura predefinit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truttura predefinit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truttura predefinit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truttura predefinit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Tema di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Tema di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4865</TotalTime>
  <Words>7490</Words>
  <Application>Microsoft Office PowerPoint</Application>
  <PresentationFormat>Presentazione su schermo (4:3)</PresentationFormat>
  <Paragraphs>925</Paragraphs>
  <Slides>127</Slides>
  <Notes>115</Notes>
  <HiddenSlides>0</HiddenSlides>
  <MMClips>0</MMClips>
  <ScaleCrop>false</ScaleCrop>
  <HeadingPairs>
    <vt:vector size="6" baseType="variant">
      <vt:variant>
        <vt:lpstr>Tema</vt:lpstr>
      </vt:variant>
      <vt:variant>
        <vt:i4>4</vt:i4>
      </vt:variant>
      <vt:variant>
        <vt:lpstr>Server OLE incorporati</vt:lpstr>
      </vt:variant>
      <vt:variant>
        <vt:i4>2</vt:i4>
      </vt:variant>
      <vt:variant>
        <vt:lpstr>Titoli diapositive</vt:lpstr>
      </vt:variant>
      <vt:variant>
        <vt:i4>127</vt:i4>
      </vt:variant>
    </vt:vector>
  </HeadingPairs>
  <TitlesOfParts>
    <vt:vector size="133" baseType="lpstr">
      <vt:lpstr>Struttura predefinita</vt:lpstr>
      <vt:lpstr>1_Struttura predefinita</vt:lpstr>
      <vt:lpstr>Tema di Office</vt:lpstr>
      <vt:lpstr>3_Struttura predefinita</vt:lpstr>
      <vt:lpstr>Immagine bitmap</vt:lpstr>
      <vt:lpstr>Clip</vt:lpstr>
      <vt:lpstr>Diapositiva 1</vt:lpstr>
      <vt:lpstr>Argomenti trattati</vt:lpstr>
      <vt:lpstr>Malattia mentale  Alla ricerca di una definizione  </vt:lpstr>
      <vt:lpstr>L’esperienza della malattia</vt:lpstr>
      <vt:lpstr>Cos’è la malattia mentale</vt:lpstr>
      <vt:lpstr>Definire la malattia mentale non è facile</vt:lpstr>
      <vt:lpstr>Definire la malattia mentale non è facile</vt:lpstr>
      <vt:lpstr>Libertà dalla malattia</vt:lpstr>
      <vt:lpstr>Diapositiva 9</vt:lpstr>
      <vt:lpstr>Perché occuparci di patologie mentali</vt:lpstr>
      <vt:lpstr>Diapositiva 11</vt:lpstr>
      <vt:lpstr>Diapositiva 12</vt:lpstr>
      <vt:lpstr>Perché occuparci di patologie mentali</vt:lpstr>
      <vt:lpstr>Diapositiva 14</vt:lpstr>
      <vt:lpstr>Diapositiva 15</vt:lpstr>
      <vt:lpstr>Spese per la salute mentale  in Lombardia</vt:lpstr>
      <vt:lpstr>Collaborazione fra diverse agenzie  per l’assistenza psichiatrica</vt:lpstr>
      <vt:lpstr>Diapositiva 18</vt:lpstr>
      <vt:lpstr>Pregiudizi, false credenze  e patologie mentali</vt:lpstr>
      <vt:lpstr>Pregiudizi, false credenze  e patologie mentali</vt:lpstr>
      <vt:lpstr>Diapositiva 21</vt:lpstr>
      <vt:lpstr>Diapositiva 22</vt:lpstr>
      <vt:lpstr>Diapositiva 23</vt:lpstr>
      <vt:lpstr>Diapositiva 24</vt:lpstr>
      <vt:lpstr>Nell’attualità</vt:lpstr>
      <vt:lpstr>Nell’attualità</vt:lpstr>
      <vt:lpstr>Nuovi servizi e nuovi interventi</vt:lpstr>
      <vt:lpstr>La vergogna degli stati</vt:lpstr>
      <vt:lpstr>Diapositiva 29</vt:lpstr>
      <vt:lpstr>La chiusura degli ospedali psichiatrici  si è accompagnata al tentativo di modificare il modello di malattia mentale proposto alla società    </vt:lpstr>
      <vt:lpstr>Integrazione della persona nelle sue diverse dimensioni   </vt:lpstr>
      <vt:lpstr>Modello bio-psico-sociale</vt:lpstr>
      <vt:lpstr>Reale integrazione della persona nelle sue diverse dimensioni</vt:lpstr>
      <vt:lpstr>Nell’attualità</vt:lpstr>
      <vt:lpstr>Diapositiva 35</vt:lpstr>
      <vt:lpstr>Il volontariato</vt:lpstr>
      <vt:lpstr>Il risultato principale dell’ascoltare  è il sentire</vt:lpstr>
      <vt:lpstr>E i figli delle persone con problemi psichiatrici?</vt:lpstr>
      <vt:lpstr>Diapositiva 39</vt:lpstr>
      <vt:lpstr>Diapositiva 40</vt:lpstr>
      <vt:lpstr>Psichiatria di comunità</vt:lpstr>
      <vt:lpstr>Incontro con la persona e la valorizzazione della soggettività     </vt:lpstr>
      <vt:lpstr>Diapositiva 43</vt:lpstr>
      <vt:lpstr>E’ ormai risaputo dalla pragmatica della comunicazione umana che in ogni messaggio comunicativo  c'è un aspetto di contenuto ed uno di relazione  </vt:lpstr>
      <vt:lpstr>E' impossibile non comunicare, perché ogni comportamento è comunicazione, invia un messaggio agli altri, che lo si voglia oppure no   La sottolineatura dell'importanza della relazione all'interno della tecnica,  sia essa psicoterapeutica che psicofarmacologica, ha assunto nel tempo nuove e più stimolanti connotazioni   </vt:lpstr>
      <vt:lpstr>Comunicazione e relazione</vt:lpstr>
      <vt:lpstr>Una sfida sul piano comunicativo  e  relazione</vt:lpstr>
      <vt:lpstr>Una sfida sul piano comunicativo  e  relazione: alla ricerca di un’alleanza</vt:lpstr>
      <vt:lpstr>Una sfida sul piano comunicativo  e  relazione: alla ricerca di un’alleanza</vt:lpstr>
      <vt:lpstr>Il problema della distanza emotiva</vt:lpstr>
      <vt:lpstr>Consapevolezza della comunicazione</vt:lpstr>
      <vt:lpstr>Consapevolezza della comunicazione</vt:lpstr>
      <vt:lpstr>Favorire il minimo grado  di dipendenza necessario    Calibrare le richieste </vt:lpstr>
      <vt:lpstr>Diapositiva 54</vt:lpstr>
      <vt:lpstr>Disturbo mentale</vt:lpstr>
      <vt:lpstr>Classificazione delle malattie mentali</vt:lpstr>
      <vt:lpstr>Disturbo mentale e  valutazione su più ambiti</vt:lpstr>
      <vt:lpstr>Diapositiva 58</vt:lpstr>
      <vt:lpstr>I disturbi psichici più frequenti:    </vt:lpstr>
      <vt:lpstr>Diapositiva 60</vt:lpstr>
      <vt:lpstr>Diapositiva 61</vt:lpstr>
      <vt:lpstr>Diapositiva 62</vt:lpstr>
      <vt:lpstr> Dimensioni dell’ansia</vt:lpstr>
      <vt:lpstr>Principali quadri clinici in cui è  presente ansia</vt:lpstr>
      <vt:lpstr>Diapositiva 65</vt:lpstr>
      <vt:lpstr>Diapositiva 66</vt:lpstr>
      <vt:lpstr>Diapositiva 67</vt:lpstr>
      <vt:lpstr>Diapositiva 68</vt:lpstr>
      <vt:lpstr>Depressione: riconoscere il problema</vt:lpstr>
      <vt:lpstr>Diapositiva 70</vt:lpstr>
      <vt:lpstr>I DISTURBI DELL’UMORE POSSONO COMPARIRE IN QUALSIASI ETA’</vt:lpstr>
      <vt:lpstr>Depressione: i numeri</vt:lpstr>
      <vt:lpstr>Disturbi dell’umore nella popolazione generale</vt:lpstr>
      <vt:lpstr>Diapositiva 74</vt:lpstr>
      <vt:lpstr>Molte persone depresse non riescono ad essere aiutate, perché non viene riconosciuto il loro problema</vt:lpstr>
      <vt:lpstr>Diapositiva 76</vt:lpstr>
      <vt:lpstr>Diapositiva 77</vt:lpstr>
      <vt:lpstr>Diapositiva 78</vt:lpstr>
      <vt:lpstr>Classificazione delle                                 Sindromi Depressive</vt:lpstr>
      <vt:lpstr>Diapositiva 80</vt:lpstr>
      <vt:lpstr>Episodio Depressivo Maggiore  criteri diagnostici ICD-10</vt:lpstr>
      <vt:lpstr>TONO DELL’UMORE DEPRESSO</vt:lpstr>
      <vt:lpstr>Diapositiva 83</vt:lpstr>
      <vt:lpstr>Diapositiva 84</vt:lpstr>
      <vt:lpstr>Disturbo Bipolare</vt:lpstr>
      <vt:lpstr>Diapositiva 86</vt:lpstr>
      <vt:lpstr>Lo spettro affettivo</vt:lpstr>
      <vt:lpstr>Il paziente psicotico</vt:lpstr>
      <vt:lpstr>Psicosi </vt:lpstr>
      <vt:lpstr>Diapositiva 90</vt:lpstr>
      <vt:lpstr>Diapositiva 91</vt:lpstr>
      <vt:lpstr>Psicosi </vt:lpstr>
      <vt:lpstr>Psicosi Schizofrenica </vt:lpstr>
      <vt:lpstr>Età di esordio dei disturbi psichiatrici </vt:lpstr>
      <vt:lpstr>Le psicosi funzionali esordiscono in età giovanile</vt:lpstr>
      <vt:lpstr>Sintomi caratteristici della schizofrenia</vt:lpstr>
      <vt:lpstr>Necessità di un riconoscimento precoce</vt:lpstr>
      <vt:lpstr>Migliorare l’esito della schizofrenia</vt:lpstr>
      <vt:lpstr>Di fronte al disagio emotivo giovanile</vt:lpstr>
      <vt:lpstr>Diapositiva 100</vt:lpstr>
      <vt:lpstr>Età di esordio dei disturbi psichiatrici </vt:lpstr>
      <vt:lpstr>In età giovanile</vt:lpstr>
      <vt:lpstr>Diapositiva 103</vt:lpstr>
      <vt:lpstr>International Conference. Cannabis and Mental Health. 2-3 Dicembre 2004 - Institute of Psychiatry London</vt:lpstr>
      <vt:lpstr>Smart Drugs, Disco Drugs, Designer Drugs</vt:lpstr>
      <vt:lpstr>Il Disturbo Borderline di Personalità</vt:lpstr>
      <vt:lpstr>Diapositiva 107</vt:lpstr>
      <vt:lpstr>Gli Psicofarmaci e i professionisti  della salute</vt:lpstr>
      <vt:lpstr>Psicofarmaci e opinioni dei Pazienti</vt:lpstr>
      <vt:lpstr>Diapositiva 110</vt:lpstr>
      <vt:lpstr>Diapositiva 111</vt:lpstr>
      <vt:lpstr>Diapositiva 112</vt:lpstr>
      <vt:lpstr> Opinioni e luoghi comuni sugli psicofarmaci    </vt:lpstr>
      <vt:lpstr>Diapositiva 114</vt:lpstr>
      <vt:lpstr>Diapositiva 115</vt:lpstr>
      <vt:lpstr> L’adesione alle terapie è un endpoint di efficacia nella pratica clinica    </vt:lpstr>
      <vt:lpstr>Diapositiva 117</vt:lpstr>
      <vt:lpstr>  In soli dieci anni sono state gettate le basi del sapere neuropsicofarmacologico  (AP, AD, Ansiolitici).    I decenni successivi hanno affinato il patrimonio delle conoscenze e ampliato la gamma delle molecole a disposizione,  ma non hanno sino ad ora, rappresentato un salto paradigmatico della portata di quello descritto negli anni tra il 1950 e il 1960 </vt:lpstr>
      <vt:lpstr>L’impatto degli antipsicotici</vt:lpstr>
      <vt:lpstr>Contributo  della ricerca psicofarmacologica e  dell’osservazione clinica  alla conoscenza della fisiopatologia delle condizioni psicotiche    </vt:lpstr>
      <vt:lpstr>Diapositiva 121</vt:lpstr>
      <vt:lpstr>Prescrivere uno psicofarmaco rimanda ad aspettative e motivazioni  che non possono prescindere da considerazioni più generali, valide per le prescrizioni farmacologiche in senso lato</vt:lpstr>
      <vt:lpstr>Diapositiva 123</vt:lpstr>
      <vt:lpstr>E’ importante capire con quale modalità lo psichiatra utilizza il farmaco</vt:lpstr>
      <vt:lpstr>Conclusioni</vt:lpstr>
      <vt:lpstr>Elementi di una buona prescrizione</vt:lpstr>
      <vt:lpstr>Diapositiva 127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 “dimensioni” nella patologia bipolare e schizoaffettiva</dc:title>
  <dc:creator>abc</dc:creator>
  <cp:lastModifiedBy>abc</cp:lastModifiedBy>
  <cp:revision>555</cp:revision>
  <dcterms:created xsi:type="dcterms:W3CDTF">2004-01-16T14:17:43Z</dcterms:created>
  <dcterms:modified xsi:type="dcterms:W3CDTF">2014-10-09T17:14:40Z</dcterms:modified>
</cp:coreProperties>
</file>