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handoutMasterIdLst>
    <p:handoutMasterId r:id="rId52"/>
  </p:handoutMasterIdLst>
  <p:sldIdLst>
    <p:sldId id="256" r:id="rId2"/>
    <p:sldId id="316" r:id="rId3"/>
    <p:sldId id="333" r:id="rId4"/>
    <p:sldId id="334" r:id="rId5"/>
    <p:sldId id="311" r:id="rId6"/>
    <p:sldId id="328" r:id="rId7"/>
    <p:sldId id="335" r:id="rId8"/>
    <p:sldId id="317" r:id="rId9"/>
    <p:sldId id="329" r:id="rId10"/>
    <p:sldId id="319" r:id="rId11"/>
    <p:sldId id="321" r:id="rId12"/>
    <p:sldId id="332" r:id="rId13"/>
    <p:sldId id="284" r:id="rId14"/>
    <p:sldId id="322" r:id="rId15"/>
    <p:sldId id="330" r:id="rId16"/>
    <p:sldId id="331" r:id="rId17"/>
    <p:sldId id="323" r:id="rId18"/>
    <p:sldId id="324" r:id="rId19"/>
    <p:sldId id="327" r:id="rId20"/>
    <p:sldId id="287" r:id="rId21"/>
    <p:sldId id="320" r:id="rId22"/>
    <p:sldId id="314" r:id="rId23"/>
    <p:sldId id="315" r:id="rId24"/>
    <p:sldId id="318" r:id="rId25"/>
    <p:sldId id="325" r:id="rId26"/>
    <p:sldId id="326" r:id="rId27"/>
    <p:sldId id="293" r:id="rId28"/>
    <p:sldId id="294" r:id="rId29"/>
    <p:sldId id="288" r:id="rId30"/>
    <p:sldId id="296" r:id="rId31"/>
    <p:sldId id="297" r:id="rId32"/>
    <p:sldId id="298" r:id="rId33"/>
    <p:sldId id="299" r:id="rId34"/>
    <p:sldId id="281" r:id="rId35"/>
    <p:sldId id="282" r:id="rId36"/>
    <p:sldId id="307" r:id="rId37"/>
    <p:sldId id="308" r:id="rId38"/>
    <p:sldId id="306" r:id="rId39"/>
    <p:sldId id="301" r:id="rId40"/>
    <p:sldId id="302" r:id="rId41"/>
    <p:sldId id="303" r:id="rId42"/>
    <p:sldId id="304" r:id="rId43"/>
    <p:sldId id="309" r:id="rId44"/>
    <p:sldId id="310" r:id="rId45"/>
    <p:sldId id="286" r:id="rId46"/>
    <p:sldId id="280" r:id="rId47"/>
    <p:sldId id="312" r:id="rId48"/>
    <p:sldId id="313" r:id="rId49"/>
    <p:sldId id="273" r:id="rId50"/>
  </p:sldIdLst>
  <p:sldSz cx="9144000" cy="6858000" type="screen4x3"/>
  <p:notesSz cx="9144000" cy="6858000"/>
  <p:custShowLst>
    <p:custShow name="Presentazione personalizzata 1" id="0">
      <p:sldLst>
        <p:sld r:id="rId2"/>
        <p:sld r:id="rId50"/>
      </p:sldLst>
    </p:custShow>
  </p:custShow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gray" frameSlides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49A"/>
    <a:srgbClr val="0E7CFF"/>
    <a:srgbClr val="0B5BA4"/>
    <a:srgbClr val="0D6EC7"/>
    <a:srgbClr val="0C6AC3"/>
    <a:srgbClr val="0F79DB"/>
    <a:srgbClr val="1081EC"/>
    <a:srgbClr val="0F88F6"/>
    <a:srgbClr val="F73523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 autoAdjust="0"/>
    <p:restoredTop sz="94634" autoAdjust="0"/>
  </p:normalViewPr>
  <p:slideViewPr>
    <p:cSldViewPr>
      <p:cViewPr varScale="1">
        <p:scale>
          <a:sx n="173" d="100"/>
          <a:sy n="173" d="100"/>
        </p:scale>
        <p:origin x="-79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handoutMaster" Target="handoutMasters/handout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"/>
          <c:y val="0.000764087436996796"/>
          <c:w val="1.0"/>
          <c:h val="0.999235906658519"/>
        </c:manualLayout>
      </c:layout>
      <c:pie3D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CC00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solidFill>
                <a:srgbClr val="0070C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[Book1.xlsx]Sheet1!$A$1:$C$1</c:f>
              <c:numCache>
                <c:formatCode>0%</c:formatCode>
                <c:ptCount val="3"/>
                <c:pt idx="0">
                  <c:v>0.07</c:v>
                </c:pt>
                <c:pt idx="1">
                  <c:v>0.35</c:v>
                </c:pt>
                <c:pt idx="2">
                  <c:v>0.58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solidFill>
          <a:schemeClr val="tx2">
            <a:lumMod val="9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outerShdw blurRad="50800" dist="38100" dir="5400000" algn="t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50416-747D-504E-9262-A94E99CB5638}" type="datetimeFigureOut">
              <a:rPr lang="it-IT" smtClean="0"/>
              <a:t>20/11/14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5B3EF-BD0B-CA45-ABB6-3D111835109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5950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4-03-21T10:27:58.02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12565 2268 0,'45'0'188,"46"0"-188,90 0 15,-45 0-15,182 0 16,-1 0-16,1 0 15,-92-45-15,92 45 16,-1-46-16,-135 46 16,45 0-16,-91 0 15,-46 0-15,-44 0 16,-1 0-16,1 0 15,-1 0-15,-45 0 16,45 0-16,46 0 16,-46 0-1,46 0-15,-46 0 16,1 0-16,44 0 15,-90 0-15,91 0 16,-45 0 0,-46 0-16,45 0 15,0 0-15,1 0 16,-46 0-16,45 0 15,0 0-15,1 0 16,-46 0-16,45 0 16,0 0-16,-45 0 15,91 0-15,-45 0 16,-1 0-16,46 0 15,-1 0-15,-44 0 16,44 0-16,-44 0 16,-46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5AC5C-3352-754C-90D5-2752A5190104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2DF54-10E9-1045-9BD1-A60A4B7929BB}" type="slidenum">
              <a:rPr lang="it-IT" smtClean="0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3843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9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Prendiamo atto che il versante verbale è solo una piccola parte del nostro comunicare.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9655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65AAD-2F3E-45AD-AD63-162F907B6A5B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699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65AAD-2F3E-45AD-AD63-162F907B6A5B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31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Partiamo dall’idea/constatazione che cambiare è difficile. È</a:t>
            </a:r>
            <a:r>
              <a:rPr lang="it-IT" baseline="0" dirty="0" smtClean="0"/>
              <a:t> più comodo starsene lì dove si è.</a:t>
            </a:r>
          </a:p>
          <a:p>
            <a:r>
              <a:rPr lang="it-IT" baseline="0" dirty="0" smtClean="0"/>
              <a:t>Un’altra considerazione: a dispetto che vi sia una notevole insoddisfazione in buona parte della gente, c’è però la convinzione che così come siamo va bene (a noi e agli altri). Non è così anche a proposito del «donare carezze»?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65AAD-2F3E-45AD-AD63-162F907B6A5B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8190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137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it-IT" dirty="0" smtClean="0"/>
              <a:t>1</a:t>
            </a:r>
            <a:r>
              <a:rPr lang="it-IT" baseline="0" dirty="0" smtClean="0"/>
              <a:t> : - Postura di coinvolgimento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Movimenti appropriati del corpo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 -Contatto visivo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 -Ambiente non distraente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2:  - Frasi d’apertura («Pare che le cose non siano andate bene, per te, oggi.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                 Se vuoi parlarne, ti ascolto volentieri»)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                         	A: descrizione del linguaggio corporeo dell’altro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			B: invito a parlare o a continuare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			C: silenzio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			D: prestare attenzione  (</a:t>
            </a:r>
            <a:r>
              <a:rPr lang="it-IT" baseline="0" dirty="0" err="1" smtClean="0"/>
              <a:t>ochhi</a:t>
            </a:r>
            <a:r>
              <a:rPr lang="it-IT" baseline="0" dirty="0" smtClean="0"/>
              <a:t> e postura)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Piccoli incoraggiamenti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Poche domande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Silenzio eloquente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3:  - Parafrasare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Riflessione dei sentimenti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Riflessione dei significati (legando i sentimenti con i contenuti)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Riassumere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363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it-IT" dirty="0" smtClean="0"/>
              <a:t>1</a:t>
            </a:r>
            <a:r>
              <a:rPr lang="it-IT" baseline="0" dirty="0" smtClean="0"/>
              <a:t> : - Postura di coinvolgimento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Movimenti appropriati del corpo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 -Contatto visivo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 -Ambiente non distraente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2:  - Frasi d’apertura («Pare che le cose non siano andate bene, per te, oggi.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                 Se vuoi parlarne, ti ascolto volentieri»)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                         	A: descrizione del linguaggio corporeo dell’altro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			B: invito a parlare o a continuare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			C: silenzio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			D: prestare attenzione  (</a:t>
            </a:r>
            <a:r>
              <a:rPr lang="it-IT" baseline="0" dirty="0" err="1" smtClean="0"/>
              <a:t>ochhi</a:t>
            </a:r>
            <a:r>
              <a:rPr lang="it-IT" baseline="0" dirty="0" smtClean="0"/>
              <a:t> e postura)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Piccoli incoraggiamenti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Poche domande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Silenzio eloquente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3:  - Parafrasare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Riflessione dei sentimenti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Riflessione dei significati (legando i sentimenti con i contenuti)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baseline="0" dirty="0" smtClean="0"/>
              <a:t>     - Riassumere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363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7693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6116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Verbale «Andreina un </a:t>
            </a:r>
            <a:r>
              <a:rPr lang="it-IT" smtClean="0"/>
              <a:t>anno dopo»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485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mtClean="0"/>
              <a:t> «Quello </a:t>
            </a:r>
            <a:r>
              <a:rPr lang="it-IT" dirty="0" smtClean="0"/>
              <a:t>che lei dice ha il sapore di un’ingiustizia alla quale non era certo </a:t>
            </a:r>
            <a:r>
              <a:rPr lang="it-IT" smtClean="0"/>
              <a:t>preparata.</a:t>
            </a:r>
          </a:p>
          <a:p>
            <a:r>
              <a:rPr lang="it-IT" smtClean="0"/>
              <a:t> </a:t>
            </a:r>
            <a:r>
              <a:rPr lang="it-IT" dirty="0" smtClean="0"/>
              <a:t>La sento combattuta fra il suo parere e quello dei suoi figli… e così non sa cosa fare».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5276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422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940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7308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2770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Scheda «Come fare critiche costruttive»</a:t>
            </a:r>
          </a:p>
          <a:p>
            <a:r>
              <a:rPr lang="it-IT" dirty="0" smtClean="0"/>
              <a:t>Scheda «Come accettare</a:t>
            </a:r>
            <a:r>
              <a:rPr lang="it-IT" baseline="0" dirty="0" smtClean="0"/>
              <a:t> </a:t>
            </a:r>
            <a:r>
              <a:rPr lang="it-IT" baseline="0" smtClean="0"/>
              <a:t>le critiche»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6932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31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33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0051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65AAD-2F3E-45AD-AD63-162F907B6A5B}" type="slidenum">
              <a:rPr lang="it-IT" smtClean="0"/>
              <a:pPr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075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65AAD-2F3E-45AD-AD63-162F907B6A5B}" type="slidenum">
              <a:rPr lang="it-IT" smtClean="0"/>
              <a:pPr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18181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2DF54-10E9-1045-9BD1-A60A4B7929BB}" type="slidenum">
              <a:rPr lang="it-IT" smtClean="0"/>
              <a:pPr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407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B255B4-BB8F-4D93-99B0-5F19DE875E7D}" type="datetimeFigureOut">
              <a:rPr lang="it-IT" smtClean="0"/>
              <a:pPr/>
              <a:t>20/11/14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C40216-1CDC-4DAC-B799-4BEE3BC9471B}" type="slidenum">
              <a:rPr lang="it-IT" smtClean="0"/>
              <a:pPr/>
              <a:t>‹n.›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3.wdp"/><Relationship Id="rId5" Type="http://schemas.openxmlformats.org/officeDocument/2006/relationships/image" Target="../media/image10.png"/><Relationship Id="rId6" Type="http://schemas.microsoft.com/office/2007/relationships/hdphoto" Target="../media/hdphoto4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1268760"/>
            <a:ext cx="9144000" cy="1427584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it-IT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 RELAZIONE D’AIUTO</a:t>
            </a:r>
            <a:br>
              <a:rPr lang="it-IT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it-IT" sz="45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Parole, silenzi e gesti del volontario</a:t>
            </a:r>
            <a:endParaRPr lang="it-IT" sz="4500" i="1" dirty="0">
              <a:solidFill>
                <a:srgbClr val="FAD74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36" y="4941168"/>
            <a:ext cx="7854696" cy="1800200"/>
          </a:xfrm>
        </p:spPr>
        <p:txBody>
          <a:bodyPr>
            <a:normAutofit fontScale="92500" lnSpcReduction="10000"/>
          </a:bodyPr>
          <a:lstStyle/>
          <a:p>
            <a:pPr algn="ctr"/>
            <a:endParaRPr lang="it-IT" sz="2800" dirty="0" smtClean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marL="0" lvl="1"/>
            <a:r>
              <a:rPr lang="it-IT" sz="5200" b="1" dirty="0" smtClean="0">
                <a:solidFill>
                  <a:srgbClr val="FF0000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it-IT" sz="3600" b="1" dirty="0" smtClean="0">
                <a:solidFill>
                  <a:srgbClr val="FF0000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VULSS    Cantù – Como</a:t>
            </a:r>
          </a:p>
          <a:p>
            <a:pPr marL="0" lvl="1"/>
            <a:r>
              <a:rPr lang="it-IT" sz="3200" b="1" dirty="0" smtClean="0">
                <a:solidFill>
                  <a:srgbClr val="FF0000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 novembre  2014 </a:t>
            </a:r>
            <a:endParaRPr lang="it-IT" sz="3200" b="1" dirty="0">
              <a:solidFill>
                <a:srgbClr val="FF0000"/>
              </a:solidFill>
              <a:effectLst>
                <a:glow rad="101600">
                  <a:srgbClr val="00206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051720" y="306896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glow rad="101600">
                    <a:schemeClr val="accent2">
                      <a:lumMod val="60000"/>
                      <a:lumOff val="4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Presentazione di Germano Policante</a:t>
            </a:r>
            <a:endParaRPr lang="it-IT" sz="2400" dirty="0">
              <a:ln>
                <a:solidFill>
                  <a:srgbClr val="FFC000"/>
                </a:solidFill>
              </a:ln>
              <a:solidFill>
                <a:srgbClr val="FFFF00"/>
              </a:solidFill>
              <a:effectLst>
                <a:glow rad="101600">
                  <a:schemeClr val="accent2">
                    <a:lumMod val="60000"/>
                    <a:lumOff val="4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51520" y="2996952"/>
            <a:ext cx="8424936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0" y="377280"/>
            <a:ext cx="9144000" cy="963488"/>
          </a:xfrm>
        </p:spPr>
        <p:txBody>
          <a:bodyPr>
            <a:noAutofit/>
          </a:bodyPr>
          <a:lstStyle/>
          <a:p>
            <a:pPr algn="ctr">
              <a:lnSpc>
                <a:spcPts val="6000"/>
              </a:lnSpc>
            </a:pPr>
            <a:r>
              <a:rPr lang="it-IT" sz="4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4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4800" dirty="0" smtClean="0"/>
              <a:t/>
            </a:r>
            <a:br>
              <a:rPr lang="it-IT" sz="4800" dirty="0" smtClean="0"/>
            </a:br>
            <a:r>
              <a:rPr lang="it-IT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Algoritmo della “seduzione</a:t>
            </a:r>
            <a:r>
              <a:rPr lang="it-IT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7704" y="5517232"/>
            <a:ext cx="522058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u"/>
            </a:pPr>
            <a:r>
              <a:rPr lang="it-IT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Comunicazione verbale</a:t>
            </a:r>
          </a:p>
          <a:p>
            <a:pPr marL="342900" indent="-342900">
              <a:buFont typeface="Wingdings" charset="2"/>
              <a:buChar char="u"/>
            </a:pPr>
            <a:r>
              <a:rPr lang="it-IT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Comunicazione para-verbale</a:t>
            </a:r>
          </a:p>
          <a:p>
            <a:pPr marL="342900" indent="-342900">
              <a:buFont typeface="Wingdings" charset="2"/>
              <a:buChar char="u"/>
            </a:pP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Comunicazione gestuale</a:t>
            </a:r>
            <a:endParaRPr lang="it-IT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magine 2" descr="16407120-silhouette-della-coppia-romantica-sul-cuore-floreale-per-biglietto-di-s-valentino-di-desig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772816"/>
            <a:ext cx="3312368" cy="3393157"/>
          </a:xfrm>
          <a:prstGeom prst="rect">
            <a:avLst/>
          </a:prstGeom>
        </p:spPr>
      </p:pic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539633"/>
              </p:ext>
            </p:extLst>
          </p:nvPr>
        </p:nvGraphicFramePr>
        <p:xfrm>
          <a:off x="1547664" y="1772816"/>
          <a:ext cx="604867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798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build="allAtOnce" animBg="1"/>
      <p:bldP spid="11" grpId="2" build="allAtOnce" animBg="1"/>
      <p:bldGraphic spid="2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57844"/>
            <a:ext cx="9144000" cy="66576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 spazio della Relazione d’aiuto</a:t>
            </a:r>
            <a:endParaRPr lang="it-IT" sz="3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Immagine 3" descr="Psiche-Soma-Spirito (bis).ai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8" y="1162594"/>
            <a:ext cx="7518400" cy="5224462"/>
          </a:xfrm>
          <a:prstGeom prst="rect">
            <a:avLst/>
          </a:prstGeom>
          <a:ln w="28575" cmpd="sng"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36881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1" descr="Counselling1.ai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41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0" y="324665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lvl="0" algn="ctr">
              <a:lnSpc>
                <a:spcPct val="80000"/>
              </a:lnSpc>
              <a:spcBef>
                <a:spcPct val="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it-IT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La Relazione d’aiuto e gli altri Interventi</a:t>
            </a:r>
          </a:p>
        </p:txBody>
      </p:sp>
    </p:spTree>
    <p:extLst>
      <p:ext uri="{BB962C8B-B14F-4D97-AF65-F5344CB8AC3E}">
        <p14:creationId xmlns:p14="http://schemas.microsoft.com/office/powerpoint/2010/main" val="4290308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153628"/>
            <a:ext cx="8981355" cy="827099"/>
          </a:xfrm>
        </p:spPr>
        <p:txBody>
          <a:bodyPr>
            <a:noAutofit/>
          </a:bodyPr>
          <a:lstStyle/>
          <a:p>
            <a:pPr algn="ctr"/>
            <a:r>
              <a:rPr lang="it-IT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Dinamica della Relazione d’aiuto</a:t>
            </a:r>
            <a:endParaRPr lang="it-IT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6" name="Fumetto 2 65"/>
          <p:cNvSpPr/>
          <p:nvPr/>
        </p:nvSpPr>
        <p:spPr bwMode="auto">
          <a:xfrm>
            <a:off x="5153932" y="1394072"/>
            <a:ext cx="1358784" cy="295951"/>
          </a:xfrm>
          <a:prstGeom prst="wedgeRoundRectCallout">
            <a:avLst>
              <a:gd name="adj1" fmla="val 22223"/>
              <a:gd name="adj2" fmla="val 13092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800" b="1" dirty="0">
                <a:solidFill>
                  <a:srgbClr val="00BA00"/>
                </a:solidFill>
              </a:rPr>
              <a:t>EMPATIA</a:t>
            </a:r>
          </a:p>
        </p:txBody>
      </p:sp>
      <p:cxnSp>
        <p:nvCxnSpPr>
          <p:cNvPr id="68" name="Connettore 2 67"/>
          <p:cNvCxnSpPr/>
          <p:nvPr/>
        </p:nvCxnSpPr>
        <p:spPr bwMode="auto">
          <a:xfrm flipV="1">
            <a:off x="1971332" y="1536916"/>
            <a:ext cx="311150" cy="56991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/>
          <p:cNvCxnSpPr/>
          <p:nvPr/>
        </p:nvCxnSpPr>
        <p:spPr bwMode="auto">
          <a:xfrm flipV="1">
            <a:off x="2265706" y="1776971"/>
            <a:ext cx="509587" cy="4762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2 69"/>
          <p:cNvCxnSpPr/>
          <p:nvPr/>
        </p:nvCxnSpPr>
        <p:spPr bwMode="auto">
          <a:xfrm flipV="1">
            <a:off x="2375028" y="2087690"/>
            <a:ext cx="674687" cy="3746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/>
          <p:cNvCxnSpPr/>
          <p:nvPr/>
        </p:nvCxnSpPr>
        <p:spPr bwMode="auto">
          <a:xfrm>
            <a:off x="2030070" y="3197383"/>
            <a:ext cx="268630" cy="614911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2 71"/>
          <p:cNvCxnSpPr/>
          <p:nvPr/>
        </p:nvCxnSpPr>
        <p:spPr bwMode="auto">
          <a:xfrm>
            <a:off x="2291080" y="2814316"/>
            <a:ext cx="808935" cy="35541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/>
          <p:nvPr/>
        </p:nvCxnSpPr>
        <p:spPr bwMode="auto">
          <a:xfrm>
            <a:off x="2138235" y="2937886"/>
            <a:ext cx="614912" cy="614911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4" name="Immagine 22" descr="counseling.jp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365104"/>
            <a:ext cx="2624967" cy="2106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Connettore 2 75"/>
          <p:cNvCxnSpPr/>
          <p:nvPr/>
        </p:nvCxnSpPr>
        <p:spPr bwMode="auto">
          <a:xfrm>
            <a:off x="1763688" y="4318362"/>
            <a:ext cx="0" cy="23695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1 76"/>
          <p:cNvCxnSpPr/>
          <p:nvPr/>
        </p:nvCxnSpPr>
        <p:spPr bwMode="auto">
          <a:xfrm>
            <a:off x="1783160" y="4318362"/>
            <a:ext cx="16367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uppo 11"/>
          <p:cNvGrpSpPr/>
          <p:nvPr/>
        </p:nvGrpSpPr>
        <p:grpSpPr>
          <a:xfrm>
            <a:off x="7191558" y="1996656"/>
            <a:ext cx="1205260" cy="1280156"/>
            <a:chOff x="7191558" y="1996656"/>
            <a:chExt cx="1205260" cy="1280156"/>
          </a:xfrm>
        </p:grpSpPr>
        <p:sp>
          <p:nvSpPr>
            <p:cNvPr id="62" name="Smile 61"/>
            <p:cNvSpPr/>
            <p:nvPr/>
          </p:nvSpPr>
          <p:spPr bwMode="auto">
            <a:xfrm>
              <a:off x="7191558" y="1996656"/>
              <a:ext cx="1205260" cy="1280156"/>
            </a:xfrm>
            <a:prstGeom prst="smileyFace">
              <a:avLst>
                <a:gd name="adj" fmla="val 17"/>
              </a:avLst>
            </a:prstGeom>
            <a:gradFill flip="none" rotWithShape="1">
              <a:gsLst>
                <a:gs pos="36000">
                  <a:srgbClr val="F7E9F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  <a:tileRect/>
            </a:gra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t-IT"/>
            </a:p>
          </p:txBody>
        </p:sp>
        <p:sp>
          <p:nvSpPr>
            <p:cNvPr id="78" name="Rettangolo 77"/>
            <p:cNvSpPr/>
            <p:nvPr/>
          </p:nvSpPr>
          <p:spPr bwMode="auto">
            <a:xfrm>
              <a:off x="7260899" y="2799020"/>
              <a:ext cx="1064233" cy="39848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prstTxWarp prst="textChevronInverted">
                <a:avLst>
                  <a:gd name="adj" fmla="val 50298"/>
                </a:avLst>
              </a:prstTxWarp>
              <a:spAutoFit/>
            </a:bodyPr>
            <a:lstStyle/>
            <a:p>
              <a:pPr algn="ctr">
                <a:defRPr/>
              </a:pPr>
              <a:r>
                <a:rPr lang="it-IT" sz="1050" dirty="0">
                  <a:ln w="1905"/>
                  <a:solidFill>
                    <a:srgbClr val="8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Aiutato</a:t>
              </a:r>
            </a:p>
          </p:txBody>
        </p:sp>
      </p:grpSp>
      <p:sp>
        <p:nvSpPr>
          <p:cNvPr id="84" name="Rettangolo 83"/>
          <p:cNvSpPr/>
          <p:nvPr/>
        </p:nvSpPr>
        <p:spPr>
          <a:xfrm>
            <a:off x="1775230" y="3915340"/>
            <a:ext cx="4572000" cy="29700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it-IT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VIE  </a:t>
            </a:r>
            <a:r>
              <a:rPr lang="it-IT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DI</a:t>
            </a:r>
            <a:r>
              <a:rPr lang="it-IT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 FUGA:</a:t>
            </a:r>
          </a:p>
          <a:p>
            <a:pPr>
              <a:defRPr/>
            </a:pPr>
            <a:endParaRPr lang="it-IT" sz="500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 Tranquillizzare</a:t>
            </a:r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 Interpretare</a:t>
            </a:r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 Offrire soluzioni</a:t>
            </a:r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 Indagare</a:t>
            </a:r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 Sostenere</a:t>
            </a:r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 Criticare/Giudicare</a:t>
            </a:r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 Generalizzare</a:t>
            </a:r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 Ironizzare</a:t>
            </a:r>
            <a:endParaRPr lang="it-IT" sz="2000" dirty="0" smtClean="0"/>
          </a:p>
          <a:p>
            <a:pPr>
              <a:buFont typeface="Arial" charset="0"/>
              <a:buChar char="•"/>
              <a:defRPr/>
            </a:pPr>
            <a:r>
              <a:rPr lang="it-IT" dirty="0" smtClean="0"/>
              <a:t> …</a:t>
            </a:r>
          </a:p>
        </p:txBody>
      </p:sp>
      <p:cxnSp>
        <p:nvCxnSpPr>
          <p:cNvPr id="26" name="Connettore 2 25"/>
          <p:cNvCxnSpPr/>
          <p:nvPr/>
        </p:nvCxnSpPr>
        <p:spPr bwMode="auto">
          <a:xfrm flipH="1">
            <a:off x="1619672" y="3140968"/>
            <a:ext cx="144016" cy="72008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 bwMode="auto">
          <a:xfrm flipH="1" flipV="1">
            <a:off x="1619672" y="1412776"/>
            <a:ext cx="72008" cy="69227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o 9"/>
          <p:cNvGrpSpPr/>
          <p:nvPr/>
        </p:nvGrpSpPr>
        <p:grpSpPr>
          <a:xfrm>
            <a:off x="2339752" y="2339616"/>
            <a:ext cx="5098549" cy="619293"/>
            <a:chOff x="2413269" y="2339616"/>
            <a:chExt cx="5025032" cy="619293"/>
          </a:xfrm>
        </p:grpSpPr>
        <p:sp>
          <p:nvSpPr>
            <p:cNvPr id="25" name="Freccia destra 28"/>
            <p:cNvSpPr/>
            <p:nvPr/>
          </p:nvSpPr>
          <p:spPr bwMode="auto">
            <a:xfrm>
              <a:off x="2413269" y="2339616"/>
              <a:ext cx="5025032" cy="619293"/>
            </a:xfrm>
            <a:prstGeom prst="rightArrow">
              <a:avLst/>
            </a:prstGeom>
            <a:solidFill>
              <a:schemeClr val="tx1">
                <a:lumMod val="5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800" b="0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2843808" y="2420888"/>
              <a:ext cx="32403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 smtClean="0"/>
                <a:t>          Andare verso l’altro</a:t>
              </a:r>
              <a:endParaRPr lang="it-IT" sz="2000" b="1" dirty="0"/>
            </a:p>
          </p:txBody>
        </p:sp>
      </p:grpSp>
      <p:grpSp>
        <p:nvGrpSpPr>
          <p:cNvPr id="8" name="Gruppo 7"/>
          <p:cNvGrpSpPr/>
          <p:nvPr/>
        </p:nvGrpSpPr>
        <p:grpSpPr>
          <a:xfrm>
            <a:off x="2510585" y="2330517"/>
            <a:ext cx="4912928" cy="631132"/>
            <a:chOff x="2411760" y="2348880"/>
            <a:chExt cx="5025032" cy="631132"/>
          </a:xfrm>
        </p:grpSpPr>
        <p:sp>
          <p:nvSpPr>
            <p:cNvPr id="63" name="Freccia destra 28"/>
            <p:cNvSpPr/>
            <p:nvPr/>
          </p:nvSpPr>
          <p:spPr bwMode="auto">
            <a:xfrm>
              <a:off x="2411760" y="2348880"/>
              <a:ext cx="5025032" cy="631132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800" b="0"/>
            </a:p>
          </p:txBody>
        </p:sp>
        <p:sp>
          <p:nvSpPr>
            <p:cNvPr id="7" name="CasellaDiTesto 6"/>
            <p:cNvSpPr txBox="1"/>
            <p:nvPr/>
          </p:nvSpPr>
          <p:spPr>
            <a:xfrm>
              <a:off x="3425119" y="2420888"/>
              <a:ext cx="3537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 smtClean="0"/>
                <a:t>Provare compassione</a:t>
              </a:r>
              <a:endParaRPr lang="it-IT" sz="2000" b="1" dirty="0"/>
            </a:p>
          </p:txBody>
        </p:sp>
      </p:grpSp>
      <p:grpSp>
        <p:nvGrpSpPr>
          <p:cNvPr id="6" name="Gruppo 5"/>
          <p:cNvGrpSpPr/>
          <p:nvPr/>
        </p:nvGrpSpPr>
        <p:grpSpPr>
          <a:xfrm>
            <a:off x="2483768" y="2326857"/>
            <a:ext cx="4968552" cy="646677"/>
            <a:chOff x="2555776" y="3140968"/>
            <a:chExt cx="4967508" cy="646677"/>
          </a:xfrm>
        </p:grpSpPr>
        <p:sp>
          <p:nvSpPr>
            <p:cNvPr id="75" name="Freccia destra 48"/>
            <p:cNvSpPr/>
            <p:nvPr/>
          </p:nvSpPr>
          <p:spPr bwMode="auto">
            <a:xfrm>
              <a:off x="2555776" y="3140968"/>
              <a:ext cx="3744416" cy="646677"/>
            </a:xfrm>
            <a:prstGeom prst="rightArrow">
              <a:avLst>
                <a:gd name="adj1" fmla="val 50000"/>
                <a:gd name="adj2" fmla="val 57993"/>
              </a:avLst>
            </a:prstGeom>
            <a:solidFill>
              <a:srgbClr val="00BA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800" b="0" dirty="0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555776" y="3234999"/>
              <a:ext cx="49675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 smtClean="0"/>
                <a:t>Capacità di “sentire” l’altro</a:t>
              </a:r>
              <a:endParaRPr lang="it-IT" b="1" dirty="0"/>
            </a:p>
          </p:txBody>
        </p:sp>
      </p:grpSp>
      <p:grpSp>
        <p:nvGrpSpPr>
          <p:cNvPr id="11" name="Gruppo 10"/>
          <p:cNvGrpSpPr/>
          <p:nvPr/>
        </p:nvGrpSpPr>
        <p:grpSpPr>
          <a:xfrm>
            <a:off x="1282534" y="2021370"/>
            <a:ext cx="1249169" cy="1176013"/>
            <a:chOff x="1282534" y="2021370"/>
            <a:chExt cx="1249169" cy="1176013"/>
          </a:xfrm>
        </p:grpSpPr>
        <p:sp>
          <p:nvSpPr>
            <p:cNvPr id="79" name="Smile 78"/>
            <p:cNvSpPr/>
            <p:nvPr/>
          </p:nvSpPr>
          <p:spPr bwMode="auto">
            <a:xfrm>
              <a:off x="1282534" y="2021370"/>
              <a:ext cx="1249169" cy="1176013"/>
            </a:xfrm>
            <a:prstGeom prst="smileyFace">
              <a:avLst>
                <a:gd name="adj" fmla="val 4653"/>
              </a:avLst>
            </a:prstGeom>
            <a:gradFill flip="none" rotWithShape="1">
              <a:gsLst>
                <a:gs pos="36000">
                  <a:srgbClr val="F7E9F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  <a:tileRect/>
            </a:gra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800" b="0"/>
            </a:p>
          </p:txBody>
        </p:sp>
        <p:sp>
          <p:nvSpPr>
            <p:cNvPr id="80" name="Rettangolo 79"/>
            <p:cNvSpPr/>
            <p:nvPr/>
          </p:nvSpPr>
          <p:spPr bwMode="auto">
            <a:xfrm>
              <a:off x="1414713" y="2026533"/>
              <a:ext cx="923407" cy="384784"/>
            </a:xfrm>
            <a:prstGeom prst="rect">
              <a:avLst/>
            </a:prstGeom>
            <a:noFill/>
          </p:spPr>
          <p:txBody>
            <a:bodyPr wrap="none">
              <a:prstTxWarp prst="textChevron">
                <a:avLst>
                  <a:gd name="adj" fmla="val 50000"/>
                </a:avLst>
              </a:prstTxWarp>
              <a:spAutoFit/>
            </a:bodyPr>
            <a:lstStyle/>
            <a:p>
              <a:pPr algn="ctr">
                <a:defRPr/>
              </a:pPr>
              <a:r>
                <a:rPr lang="it-IT" sz="1400" dirty="0">
                  <a:ln w="1905"/>
                  <a:solidFill>
                    <a:schemeClr val="bg2">
                      <a:lumMod val="75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Aiutante</a:t>
              </a:r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7139219" y="1375077"/>
            <a:ext cx="1423875" cy="1477859"/>
            <a:chOff x="7139219" y="1375077"/>
            <a:chExt cx="1423875" cy="1477859"/>
          </a:xfrm>
        </p:grpSpPr>
        <p:sp>
          <p:nvSpPr>
            <p:cNvPr id="67" name="Fumetto 2 66"/>
            <p:cNvSpPr/>
            <p:nvPr/>
          </p:nvSpPr>
          <p:spPr bwMode="auto">
            <a:xfrm>
              <a:off x="7139219" y="1375077"/>
              <a:ext cx="1423875" cy="295951"/>
            </a:xfrm>
            <a:prstGeom prst="wedgeRoundRectCallout">
              <a:avLst>
                <a:gd name="adj1" fmla="val -24999"/>
                <a:gd name="adj2" fmla="val 138815"/>
                <a:gd name="adj3" fmla="val 16667"/>
              </a:avLst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800" b="1" dirty="0">
                  <a:solidFill>
                    <a:srgbClr val="FF0000"/>
                  </a:solidFill>
                </a:rPr>
                <a:t>SIMPATIA</a:t>
              </a:r>
            </a:p>
          </p:txBody>
        </p:sp>
        <p:cxnSp>
          <p:nvCxnSpPr>
            <p:cNvPr id="65" name="Connettore 1 64"/>
            <p:cNvCxnSpPr/>
            <p:nvPr/>
          </p:nvCxnSpPr>
          <p:spPr bwMode="auto">
            <a:xfrm>
              <a:off x="7486650" y="1978025"/>
              <a:ext cx="0" cy="874911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Connettore 1 63"/>
          <p:cNvCxnSpPr/>
          <p:nvPr/>
        </p:nvCxnSpPr>
        <p:spPr bwMode="auto">
          <a:xfrm>
            <a:off x="6156176" y="1988840"/>
            <a:ext cx="9525" cy="1409700"/>
          </a:xfrm>
          <a:prstGeom prst="line">
            <a:avLst/>
          </a:prstGeom>
          <a:ln w="114300" cmpd="sng">
            <a:solidFill>
              <a:srgbClr val="00BA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18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1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1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1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1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1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1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10"/>
                            </p:stCondLst>
                            <p:childTnLst>
                              <p:par>
                                <p:cTn id="1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0"/>
                            </p:stCondLst>
                            <p:childTnLst>
                              <p:par>
                                <p:cTn id="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2645" y="1484011"/>
            <a:ext cx="8981355" cy="665768"/>
          </a:xfrm>
        </p:spPr>
        <p:txBody>
          <a:bodyPr>
            <a:noAutofit/>
          </a:bodyPr>
          <a:lstStyle/>
          <a:p>
            <a:pPr algn="ctr">
              <a:lnSpc>
                <a:spcPts val="5000"/>
              </a:lnSpc>
            </a:pPr>
            <a:r>
              <a:rPr lang="it-IT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 due operazioni</a:t>
            </a:r>
            <a:r>
              <a:rPr lang="it-IT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</a:t>
            </a:r>
            <a:r>
              <a:rPr lang="it-IT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  la</a:t>
            </a:r>
            <a:r>
              <a:rPr lang="it-IT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risposta  empatica</a:t>
            </a:r>
            <a:endParaRPr lang="it-IT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Diamante 8"/>
          <p:cNvSpPr/>
          <p:nvPr/>
        </p:nvSpPr>
        <p:spPr>
          <a:xfrm>
            <a:off x="2273138" y="2101071"/>
            <a:ext cx="4320480" cy="4320480"/>
          </a:xfrm>
          <a:prstGeom prst="diamond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effectLst/>
            </a:endParaRPr>
          </a:p>
        </p:txBody>
      </p:sp>
      <p:sp>
        <p:nvSpPr>
          <p:cNvPr id="5" name="Ovale 4"/>
          <p:cNvSpPr/>
          <p:nvPr/>
        </p:nvSpPr>
        <p:spPr>
          <a:xfrm>
            <a:off x="429324" y="3303762"/>
            <a:ext cx="619264" cy="5270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3600"/>
              </a:lnSpc>
              <a:defRPr/>
            </a:pPr>
            <a:r>
              <a:rPr lang="it-IT" sz="3600" dirty="0">
                <a:solidFill>
                  <a:srgbClr val="053D6F"/>
                </a:solidFill>
              </a:rPr>
              <a:t>1</a:t>
            </a:r>
          </a:p>
        </p:txBody>
      </p:sp>
      <p:sp>
        <p:nvSpPr>
          <p:cNvPr id="6" name="Ovale 5"/>
          <p:cNvSpPr/>
          <p:nvPr/>
        </p:nvSpPr>
        <p:spPr>
          <a:xfrm>
            <a:off x="429324" y="4956143"/>
            <a:ext cx="619264" cy="5270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3600"/>
              </a:lnSpc>
            </a:pPr>
            <a:r>
              <a:rPr lang="it-IT" sz="3600" dirty="0">
                <a:solidFill>
                  <a:srgbClr val="053D6F"/>
                </a:solidFill>
              </a:rPr>
              <a:t>2</a:t>
            </a: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1381760" y="3228291"/>
            <a:ext cx="7129327" cy="735714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>
              <a:lnSpc>
                <a:spcPts val="5000"/>
              </a:lnSpc>
              <a:spcAft>
                <a:spcPts val="1200"/>
              </a:spcAft>
              <a:defRPr/>
            </a:pPr>
            <a:r>
              <a:rPr lang="it-IT" sz="4400" dirty="0" smtClean="0"/>
              <a:t>Riformulare</a:t>
            </a:r>
            <a:r>
              <a:rPr lang="it-IT" sz="4800" dirty="0" smtClean="0"/>
              <a:t> </a:t>
            </a:r>
            <a:r>
              <a:rPr lang="it-IT" sz="4400" dirty="0" smtClean="0"/>
              <a:t>il</a:t>
            </a:r>
            <a:r>
              <a:rPr lang="it-IT" sz="4800" dirty="0" smtClean="0"/>
              <a:t> </a:t>
            </a:r>
            <a:r>
              <a:rPr lang="it-IT" sz="4400" dirty="0" smtClean="0"/>
              <a:t>pensiero</a:t>
            </a:r>
            <a:endParaRPr lang="it-IT" sz="4400" dirty="0"/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1381760" y="4824661"/>
            <a:ext cx="7129327" cy="735714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>
              <a:lnSpc>
                <a:spcPts val="5000"/>
              </a:lnSpc>
              <a:spcAft>
                <a:spcPts val="1200"/>
              </a:spcAft>
              <a:defRPr/>
            </a:pPr>
            <a:r>
              <a:rPr lang="it-IT" sz="4400" dirty="0" smtClean="0"/>
              <a:t>Riflettere</a:t>
            </a:r>
            <a:r>
              <a:rPr lang="it-IT" sz="4800" dirty="0" smtClean="0"/>
              <a:t> i sentimenti</a:t>
            </a:r>
          </a:p>
        </p:txBody>
      </p:sp>
    </p:spTree>
    <p:extLst>
      <p:ext uri="{BB962C8B-B14F-4D97-AF65-F5344CB8AC3E}">
        <p14:creationId xmlns:p14="http://schemas.microsoft.com/office/powerpoint/2010/main" val="100134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2645" y="980728"/>
            <a:ext cx="8981355" cy="665768"/>
          </a:xfrm>
        </p:spPr>
        <p:txBody>
          <a:bodyPr>
            <a:noAutofit/>
          </a:bodyPr>
          <a:lstStyle/>
          <a:p>
            <a:pPr algn="ctr">
              <a:lnSpc>
                <a:spcPts val="5000"/>
              </a:lnSpc>
            </a:pPr>
            <a:r>
              <a:rPr lang="it-IT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Empatia e non-empatia</a:t>
            </a:r>
            <a:endParaRPr lang="it-IT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1988840"/>
            <a:ext cx="8568952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Un paziente (il genitore) dice qualcosa come:</a:t>
            </a:r>
          </a:p>
          <a:p>
            <a:pPr algn="ctr"/>
            <a:r>
              <a:rPr lang="it-IT" sz="2000" dirty="0" smtClean="0">
                <a:solidFill>
                  <a:srgbClr val="FFFF00"/>
                </a:solidFill>
              </a:rPr>
              <a:t>“Sto per morire, e non sono pronto”.</a:t>
            </a:r>
          </a:p>
          <a:p>
            <a:pPr algn="ctr"/>
            <a:endParaRPr lang="it-IT" sz="2000" dirty="0" smtClean="0">
              <a:solidFill>
                <a:srgbClr val="FFFF00"/>
              </a:solidFill>
            </a:endParaRPr>
          </a:p>
          <a:p>
            <a:r>
              <a:rPr lang="it-IT" dirty="0" smtClean="0"/>
              <a:t>		             </a:t>
            </a:r>
            <a:r>
              <a:rPr lang="it-IT" u="sng" dirty="0" smtClean="0"/>
              <a:t>Hai parecchie scelte</a:t>
            </a:r>
          </a:p>
          <a:p>
            <a:pPr algn="ctr">
              <a:tabLst>
                <a:tab pos="3765550" algn="l"/>
              </a:tabLst>
            </a:pPr>
            <a:r>
              <a:rPr lang="it-IT" dirty="0" smtClean="0"/>
              <a:t>Puoi dire:                   	Oppure puoi dire:</a:t>
            </a:r>
          </a:p>
          <a:p>
            <a:pPr>
              <a:tabLst>
                <a:tab pos="3765550" algn="l"/>
              </a:tabLst>
            </a:pPr>
            <a:r>
              <a:rPr lang="it-IT" dirty="0" smtClean="0"/>
              <a:t>“</a:t>
            </a:r>
            <a:r>
              <a:rPr lang="it-IT" dirty="0" smtClean="0">
                <a:solidFill>
                  <a:srgbClr val="FFFF00"/>
                </a:solidFill>
              </a:rPr>
              <a:t>Beh, hai 75 anni e hai 	</a:t>
            </a:r>
            <a:r>
              <a:rPr lang="it-IT" dirty="0" smtClean="0"/>
              <a:t>“</a:t>
            </a:r>
            <a:r>
              <a:rPr lang="it-IT" dirty="0" smtClean="0">
                <a:solidFill>
                  <a:srgbClr val="FFFF00"/>
                </a:solidFill>
              </a:rPr>
              <a:t>Non è facile per te, vero?</a:t>
            </a:r>
            <a:r>
              <a:rPr lang="it-IT" dirty="0" smtClean="0">
                <a:solidFill>
                  <a:srgbClr val="FFFFFF"/>
                </a:solidFill>
              </a:rPr>
              <a:t>” </a:t>
            </a:r>
          </a:p>
          <a:p>
            <a:pPr>
              <a:tabLst>
                <a:tab pos="3765550" algn="l"/>
              </a:tabLst>
            </a:pPr>
            <a:r>
              <a:rPr lang="it-IT" dirty="0" smtClean="0">
                <a:solidFill>
                  <a:srgbClr val="FFFF00"/>
                </a:solidFill>
              </a:rPr>
              <a:t>avuto una vita piena</a:t>
            </a:r>
            <a:r>
              <a:rPr lang="it-IT" dirty="0" smtClean="0"/>
              <a:t>”	</a:t>
            </a:r>
            <a:r>
              <a:rPr lang="it-IT" dirty="0" smtClean="0">
                <a:solidFill>
                  <a:srgbClr val="FFFFFF"/>
                </a:solidFill>
              </a:rPr>
              <a:t> 	o </a:t>
            </a:r>
            <a:r>
              <a:rPr lang="it-IT" dirty="0">
                <a:solidFill>
                  <a:srgbClr val="FFFFFF"/>
                </a:solidFill>
              </a:rPr>
              <a:t>anche</a:t>
            </a:r>
          </a:p>
          <a:p>
            <a:pPr>
              <a:tabLst>
                <a:tab pos="3765550" algn="l"/>
              </a:tabLst>
            </a:pPr>
            <a:r>
              <a:rPr lang="it-IT" dirty="0" smtClean="0"/>
              <a:t>- può essere vero, ma non è 	“</a:t>
            </a:r>
            <a:r>
              <a:rPr lang="it-IT" dirty="0" smtClean="0">
                <a:solidFill>
                  <a:srgbClr val="FFFF00"/>
                </a:solidFill>
              </a:rPr>
              <a:t>Cosa ti fa più paura?</a:t>
            </a:r>
            <a:r>
              <a:rPr lang="it-IT" dirty="0" smtClean="0"/>
              <a:t>”</a:t>
            </a:r>
          </a:p>
          <a:p>
            <a:pPr>
              <a:tabLst>
                <a:tab pos="3765550" algn="l"/>
              </a:tabLst>
            </a:pPr>
            <a:r>
              <a:rPr lang="it-IT" dirty="0"/>
              <a:t>una risposta</a:t>
            </a:r>
            <a:endParaRPr lang="it-IT" dirty="0" smtClean="0"/>
          </a:p>
          <a:p>
            <a:pPr>
              <a:tabLst>
                <a:tab pos="3765550" algn="l"/>
              </a:tabLst>
            </a:pPr>
            <a:r>
              <a:rPr lang="it-IT" dirty="0" smtClean="0"/>
              <a:t>                                                      Oppure:</a:t>
            </a:r>
          </a:p>
          <a:p>
            <a:pPr>
              <a:tabLst>
                <a:tab pos="3765550" algn="l"/>
              </a:tabLst>
            </a:pPr>
            <a:r>
              <a:rPr lang="it-IT" dirty="0" smtClean="0"/>
              <a:t>“ </a:t>
            </a:r>
            <a:r>
              <a:rPr lang="it-IT" dirty="0" smtClean="0">
                <a:solidFill>
                  <a:srgbClr val="FFFF00"/>
                </a:solidFill>
              </a:rPr>
              <a:t>C’è una stagione per tutte le cose</a:t>
            </a:r>
            <a:r>
              <a:rPr lang="it-IT" dirty="0" smtClean="0"/>
              <a:t>”	</a:t>
            </a:r>
            <a:r>
              <a:rPr lang="it-IT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FF">
                      <a:alpha val="43000"/>
                    </a:srgbClr>
                  </a:outerShdw>
                </a:effectLst>
              </a:rPr>
              <a:t> </a:t>
            </a:r>
            <a:r>
              <a:rPr lang="it-IT" dirty="0" smtClean="0">
                <a:solidFill>
                  <a:srgbClr val="F73523"/>
                </a:solidFill>
                <a:effectLst>
                  <a:outerShdw blurRad="50800" dist="38100" dir="2700000" algn="tl" rotWithShape="0">
                    <a:schemeClr val="tx1">
                      <a:alpha val="43000"/>
                    </a:schemeClr>
                  </a:outerShdw>
                </a:effectLst>
              </a:rPr>
              <a:t>Non dici nulla, e prendi la mano del genitore.</a:t>
            </a:r>
          </a:p>
          <a:p>
            <a:pPr>
              <a:tabLst>
                <a:tab pos="3765550" algn="l"/>
              </a:tabLst>
            </a:pPr>
            <a:r>
              <a:rPr lang="it-IT" dirty="0" smtClean="0">
                <a:solidFill>
                  <a:srgbClr val="FFFFFF"/>
                </a:solidFill>
              </a:rPr>
              <a:t>Qui si liquidano i sentimenti del           </a:t>
            </a:r>
          </a:p>
          <a:p>
            <a:pPr>
              <a:tabLst>
                <a:tab pos="3765550" algn="l"/>
              </a:tabLst>
            </a:pPr>
            <a:r>
              <a:rPr lang="it-IT" dirty="0" smtClean="0"/>
              <a:t>paziente e si chiude la possibilità          </a:t>
            </a:r>
            <a:r>
              <a:rPr lang="it-IT" dirty="0"/>
              <a:t>Queste risposte sono bei modi di stare vicino</a:t>
            </a:r>
          </a:p>
          <a:p>
            <a:pPr>
              <a:tabLst>
                <a:tab pos="3765550" algn="l"/>
              </a:tabLst>
            </a:pPr>
            <a:r>
              <a:rPr lang="it-IT" dirty="0" smtClean="0"/>
              <a:t>di proseguire la conversazione               al </a:t>
            </a:r>
            <a:r>
              <a:rPr lang="it-IT" dirty="0"/>
              <a:t>paziente e incoraggiarlo a </a:t>
            </a:r>
            <a:r>
              <a:rPr lang="it-IT" dirty="0" smtClean="0"/>
              <a:t>parlare.</a:t>
            </a:r>
          </a:p>
          <a:p>
            <a:pPr>
              <a:tabLst>
                <a:tab pos="3765550" algn="l"/>
              </a:tabLst>
            </a:pPr>
            <a:r>
              <a:rPr lang="it-IT" dirty="0" smtClean="0"/>
              <a:t>sulle emozioni personali.</a:t>
            </a:r>
          </a:p>
          <a:p>
            <a:pPr>
              <a:tabLst>
                <a:tab pos="3765550" algn="l"/>
              </a:tabLst>
            </a:pPr>
            <a:endParaRPr lang="it-IT" sz="1600" dirty="0" smtClean="0"/>
          </a:p>
          <a:p>
            <a:pPr>
              <a:tabLst>
                <a:tab pos="3765550" algn="l"/>
              </a:tabLst>
            </a:pPr>
            <a:endParaRPr lang="it-IT" dirty="0"/>
          </a:p>
        </p:txBody>
      </p:sp>
      <p:cxnSp>
        <p:nvCxnSpPr>
          <p:cNvPr id="9" name="Connettore 1 8"/>
          <p:cNvCxnSpPr/>
          <p:nvPr/>
        </p:nvCxnSpPr>
        <p:spPr>
          <a:xfrm>
            <a:off x="3995936" y="3501008"/>
            <a:ext cx="0" cy="936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3995936" y="5013176"/>
            <a:ext cx="0" cy="1224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94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/>
          <p:cNvSpPr/>
          <p:nvPr/>
        </p:nvSpPr>
        <p:spPr>
          <a:xfrm>
            <a:off x="1" y="477897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Logica del </a:t>
            </a:r>
            <a:r>
              <a:rPr lang="it-IT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CAMBIAMENTO</a:t>
            </a:r>
            <a:endParaRPr lang="it-IT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493838" y="2108200"/>
            <a:ext cx="5780087" cy="3619500"/>
          </a:xfrm>
          <a:prstGeom prst="roundRect">
            <a:avLst>
              <a:gd name="adj" fmla="val 12495"/>
            </a:avLst>
          </a:prstGeom>
          <a:gradFill rotWithShape="1">
            <a:gsLst>
              <a:gs pos="0">
                <a:srgbClr val="FFFFFF"/>
              </a:gs>
              <a:gs pos="100000">
                <a:srgbClr val="996633"/>
              </a:gs>
            </a:gsLst>
            <a:lin ang="0" scaled="1"/>
          </a:gradFill>
          <a:ln w="57150" cmpd="thinThick">
            <a:solidFill>
              <a:srgbClr val="9966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71440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516063" y="3536950"/>
            <a:ext cx="4424362" cy="2168525"/>
          </a:xfrm>
          <a:prstGeom prst="roundRect">
            <a:avLst>
              <a:gd name="adj" fmla="val 12495"/>
            </a:avLst>
          </a:prstGeom>
          <a:gradFill rotWithShape="1">
            <a:gsLst>
              <a:gs pos="0">
                <a:srgbClr val="FFFFFF"/>
              </a:gs>
              <a:gs pos="100000">
                <a:srgbClr val="02B28C"/>
              </a:gs>
            </a:gsLst>
            <a:lin ang="0" scaled="1"/>
          </a:gradFill>
          <a:ln w="57150" cmpd="thinThick">
            <a:solidFill>
              <a:srgbClr val="015F4B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EF9100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it-IT" sz="2800" b="1" dirty="0" smtClean="0">
                <a:solidFill>
                  <a:srgbClr val="02B28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ATTEGGIAMENTI</a:t>
            </a:r>
          </a:p>
          <a:p>
            <a:pPr>
              <a:defRPr/>
            </a:pPr>
            <a:endParaRPr lang="it-IT" sz="2800" b="1" dirty="0" smtClean="0">
              <a:solidFill>
                <a:srgbClr val="02B28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defRPr/>
            </a:pPr>
            <a:endParaRPr lang="it-IT" sz="23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  <a:p>
            <a:pPr>
              <a:defRPr/>
            </a:pPr>
            <a:endParaRPr lang="it-IT" sz="23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  <a:p>
            <a:pPr>
              <a:defRPr/>
            </a:pPr>
            <a:endParaRPr lang="it-IT" sz="23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765425" y="2557463"/>
            <a:ext cx="4187825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it-IT" sz="2800" b="1" dirty="0" smtClean="0">
                <a:solidFill>
                  <a:srgbClr val="81562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COMPORTAMENTI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 rot="16200000">
            <a:off x="-1150938" y="3817938"/>
            <a:ext cx="4325938" cy="754062"/>
          </a:xfrm>
          <a:prstGeom prst="rightArrow">
            <a:avLst>
              <a:gd name="adj1" fmla="val 58333"/>
              <a:gd name="adj2" fmla="val 92441"/>
            </a:avLst>
          </a:prstGeom>
          <a:gradFill rotWithShape="0">
            <a:gsLst>
              <a:gs pos="0">
                <a:srgbClr val="FFFFFF"/>
              </a:gs>
              <a:gs pos="100000">
                <a:srgbClr val="65BAF9"/>
              </a:gs>
            </a:gsLst>
            <a:lin ang="5400000" scaled="1"/>
          </a:gradFill>
          <a:ln w="12700">
            <a:solidFill>
              <a:srgbClr val="0879C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71440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it-IT" b="1" dirty="0">
              <a:solidFill>
                <a:srgbClr val="00206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1509043" y="5900664"/>
            <a:ext cx="5583237" cy="624680"/>
          </a:xfrm>
          <a:prstGeom prst="rightArrow">
            <a:avLst>
              <a:gd name="adj1" fmla="val 62802"/>
              <a:gd name="adj2" fmla="val 109520"/>
            </a:avLst>
          </a:prstGeom>
          <a:gradFill rotWithShape="0">
            <a:gsLst>
              <a:gs pos="0">
                <a:srgbClr val="61FDDC"/>
              </a:gs>
              <a:gs pos="100000">
                <a:srgbClr val="FFFFFF"/>
              </a:gs>
            </a:gsLst>
            <a:lin ang="0" scaled="1"/>
          </a:gradFill>
          <a:ln w="12700">
            <a:solidFill>
              <a:srgbClr val="015F4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003E0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516064" y="5901139"/>
            <a:ext cx="4568104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1FDDC"/>
                    </a:gs>
                    <a:gs pos="100000">
                      <a:srgbClr val="FFFFFF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indent="-285750" defTabSz="76200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228600" defTabSz="7620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228600" defTabSz="7620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Tx/>
              <a:buFont typeface="Symbol" panose="05050102010706020507" pitchFamily="18" charset="2"/>
              <a:buNone/>
            </a:pPr>
            <a:r>
              <a:rPr lang="it-IT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 ‒</a:t>
            </a: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</a:rPr>
              <a:t>	</a:t>
            </a:r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 T </a:t>
            </a: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</a:rPr>
              <a:t>E M P O   </a:t>
            </a:r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 </a:t>
            </a:r>
            <a:r>
              <a:rPr lang="it-IT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  </a:t>
            </a:r>
            <a:r>
              <a:rPr lang="it-IT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endParaRPr lang="it-IT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1" name="AutoShape 13"/>
          <p:cNvSpPr>
            <a:spLocks noChangeArrowheads="1"/>
          </p:cNvSpPr>
          <p:nvPr/>
        </p:nvSpPr>
        <p:spPr bwMode="auto">
          <a:xfrm>
            <a:off x="1527175" y="4384675"/>
            <a:ext cx="2424113" cy="1285875"/>
          </a:xfrm>
          <a:prstGeom prst="roundRect">
            <a:avLst>
              <a:gd name="adj" fmla="val 12495"/>
            </a:avLst>
          </a:prstGeom>
          <a:gradFill rotWithShape="1">
            <a:gsLst>
              <a:gs pos="0">
                <a:srgbClr val="FFFFFF"/>
              </a:gs>
              <a:gs pos="100000">
                <a:srgbClr val="65BAF9"/>
              </a:gs>
            </a:gsLst>
            <a:lin ang="0" scaled="1"/>
          </a:gradFill>
          <a:ln w="57150" cmpd="thinThick">
            <a:solidFill>
              <a:srgbClr val="0882D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003E00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762000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indent="-285750" defTabSz="76200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228600" defTabSz="7620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228600" defTabSz="7620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it-IT" sz="2400" dirty="0">
              <a:solidFill>
                <a:srgbClr val="029A79"/>
              </a:solidFill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804988" y="4989513"/>
            <a:ext cx="1392237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it-IT" dirty="0" smtClean="0">
                <a:latin typeface="Arial" panose="020B0604020202020204" pitchFamily="34" charset="0"/>
              </a:rPr>
              <a:t> </a:t>
            </a:r>
            <a:r>
              <a:rPr lang="it-IT" sz="2800" b="1" dirty="0" smtClean="0">
                <a:solidFill>
                  <a:srgbClr val="0882D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IDEE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7584" y="2420888"/>
            <a:ext cx="3789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IT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+</a:t>
            </a:r>
          </a:p>
          <a:p>
            <a:pPr algn="ctr">
              <a:defRPr/>
            </a:pPr>
            <a:r>
              <a:rPr lang="it-IT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FATI</a:t>
            </a:r>
            <a:endParaRPr lang="it-IT" sz="3200" b="1" dirty="0">
              <a:solidFill>
                <a:srgbClr val="00206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it-IT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CA</a:t>
            </a:r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–</a:t>
            </a:r>
          </a:p>
        </p:txBody>
      </p:sp>
    </p:spTree>
    <p:extLst>
      <p:ext uri="{BB962C8B-B14F-4D97-AF65-F5344CB8AC3E}">
        <p14:creationId xmlns:p14="http://schemas.microsoft.com/office/powerpoint/2010/main" val="325004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 animBg="1"/>
      <p:bldP spid="10" grpId="0"/>
      <p:bldP spid="11" grpId="0" animBg="1"/>
      <p:bldP spid="12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sellaDiTesto 14"/>
          <p:cNvSpPr txBox="1"/>
          <p:nvPr/>
        </p:nvSpPr>
        <p:spPr bwMode="auto">
          <a:xfrm>
            <a:off x="1730211" y="3861048"/>
            <a:ext cx="4425965" cy="82708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ctr">
              <a:lnSpc>
                <a:spcPts val="6000"/>
              </a:lnSpc>
              <a:spcBef>
                <a:spcPts val="1200"/>
              </a:spcBef>
              <a:defRPr/>
            </a:pPr>
            <a:endParaRPr lang="it-IT" sz="4800" dirty="0"/>
          </a:p>
        </p:txBody>
      </p:sp>
      <p:sp>
        <p:nvSpPr>
          <p:cNvPr id="17" name="CasellaDiTesto 13"/>
          <p:cNvSpPr txBox="1"/>
          <p:nvPr/>
        </p:nvSpPr>
        <p:spPr bwMode="auto">
          <a:xfrm>
            <a:off x="1709097" y="2348880"/>
            <a:ext cx="6031256" cy="80951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ctr">
              <a:lnSpc>
                <a:spcPts val="600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13772" y="793483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lnSpc>
                <a:spcPts val="4500"/>
              </a:lnSpc>
            </a:pPr>
            <a:r>
              <a:rPr lang="it-IT" sz="73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73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49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TRE BISOGNI FONDAMENTALI</a:t>
            </a:r>
            <a: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per vivere buone relazioni</a:t>
            </a:r>
            <a:endParaRPr lang="it-IT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7854696" cy="1752600"/>
          </a:xfrm>
        </p:spPr>
        <p:txBody>
          <a:bodyPr>
            <a:noAutofit/>
          </a:bodyPr>
          <a:lstStyle/>
          <a:p>
            <a:pPr marL="355600" indent="-279400" algn="l">
              <a:buClr>
                <a:srgbClr val="FFFF00"/>
              </a:buClr>
            </a:pPr>
            <a:r>
              <a:rPr lang="it-IT" sz="3200" dirty="0" smtClean="0"/>
              <a:t>   </a:t>
            </a:r>
            <a:endParaRPr lang="it-IT" sz="3200" dirty="0"/>
          </a:p>
        </p:txBody>
      </p:sp>
      <p:sp>
        <p:nvSpPr>
          <p:cNvPr id="12" name="Ovale 11"/>
          <p:cNvSpPr/>
          <p:nvPr/>
        </p:nvSpPr>
        <p:spPr>
          <a:xfrm>
            <a:off x="899592" y="2456640"/>
            <a:ext cx="527050" cy="522565"/>
          </a:xfrm>
          <a:prstGeom prst="ellipse">
            <a:avLst/>
          </a:prstGeom>
          <a:solidFill>
            <a:srgbClr val="FFFF00"/>
          </a:solidFill>
          <a:effectLst>
            <a:outerShdw blurRad="165100" dir="5400000" algn="ctr" rotWithShape="0">
              <a:srgbClr val="CCFFCC">
                <a:alpha val="96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it-IT" sz="2000" b="1" dirty="0">
                <a:solidFill>
                  <a:srgbClr val="000090"/>
                </a:solidFill>
                <a:latin typeface="Abadi MT Condensed Light"/>
                <a:cs typeface="Abadi MT Condensed Light"/>
              </a:rPr>
              <a:t>1</a:t>
            </a:r>
          </a:p>
        </p:txBody>
      </p:sp>
      <p:sp>
        <p:nvSpPr>
          <p:cNvPr id="13" name="Ovale 12"/>
          <p:cNvSpPr/>
          <p:nvPr/>
        </p:nvSpPr>
        <p:spPr>
          <a:xfrm>
            <a:off x="899592" y="4000460"/>
            <a:ext cx="527050" cy="527050"/>
          </a:xfrm>
          <a:prstGeom prst="ellipse">
            <a:avLst/>
          </a:prstGeom>
          <a:solidFill>
            <a:srgbClr val="FFFF00"/>
          </a:solidFill>
          <a:effectLst>
            <a:outerShdw blurRad="165100" dir="5400000" algn="ctr" rotWithShape="0">
              <a:srgbClr val="CCFFCC">
                <a:alpha val="96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it-IT" sz="2000" b="1" dirty="0">
                <a:solidFill>
                  <a:srgbClr val="000090"/>
                </a:solidFill>
                <a:latin typeface="Abadi MT Condensed Light"/>
                <a:cs typeface="Abadi MT Condensed Light"/>
              </a:rPr>
              <a:t>2</a:t>
            </a:r>
          </a:p>
        </p:txBody>
      </p:sp>
      <p:sp>
        <p:nvSpPr>
          <p:cNvPr id="14" name="CasellaDiTesto 13"/>
          <p:cNvSpPr txBox="1"/>
          <p:nvPr/>
        </p:nvSpPr>
        <p:spPr bwMode="auto">
          <a:xfrm>
            <a:off x="1730211" y="2331451"/>
            <a:ext cx="5938133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Essere riconosciuti</a:t>
            </a: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1706043" y="3955703"/>
            <a:ext cx="437812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ct val="90000"/>
              </a:lnSpc>
              <a:spcBef>
                <a:spcPts val="1200"/>
              </a:spcBef>
              <a:defRPr/>
            </a:pPr>
            <a:r>
              <a:rPr lang="it-I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Sentirsi </a:t>
            </a:r>
            <a:r>
              <a:rPr lang="it-IT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capiti</a:t>
            </a:r>
            <a:endParaRPr lang="it-IT" sz="4800" dirty="0"/>
          </a:p>
        </p:txBody>
      </p:sp>
      <p:sp>
        <p:nvSpPr>
          <p:cNvPr id="10" name="Ovale 12"/>
          <p:cNvSpPr/>
          <p:nvPr/>
        </p:nvSpPr>
        <p:spPr>
          <a:xfrm>
            <a:off x="899592" y="5443838"/>
            <a:ext cx="527050" cy="527050"/>
          </a:xfrm>
          <a:prstGeom prst="ellipse">
            <a:avLst/>
          </a:prstGeom>
          <a:solidFill>
            <a:srgbClr val="FFFF00"/>
          </a:solidFill>
          <a:effectLst>
            <a:outerShdw blurRad="165100" dir="5400000" algn="ctr" rotWithShape="0">
              <a:srgbClr val="CCFFCC">
                <a:alpha val="96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it-IT" sz="2000" b="1" dirty="0">
                <a:solidFill>
                  <a:srgbClr val="000090"/>
                </a:solidFill>
                <a:latin typeface="Abadi MT Condensed Light"/>
                <a:cs typeface="Abadi MT Condensed Light"/>
              </a:rPr>
              <a:t>3</a:t>
            </a:r>
          </a:p>
        </p:txBody>
      </p:sp>
      <p:sp>
        <p:nvSpPr>
          <p:cNvPr id="11" name="CasellaDiTesto 14"/>
          <p:cNvSpPr txBox="1"/>
          <p:nvPr/>
        </p:nvSpPr>
        <p:spPr bwMode="auto">
          <a:xfrm>
            <a:off x="1706043" y="5282818"/>
            <a:ext cx="5386238" cy="80951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ctr">
              <a:lnSpc>
                <a:spcPts val="600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sellaDiTesto 14"/>
          <p:cNvSpPr txBox="1"/>
          <p:nvPr/>
        </p:nvSpPr>
        <p:spPr bwMode="auto">
          <a:xfrm>
            <a:off x="1706041" y="5323855"/>
            <a:ext cx="5314231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Venire apprezzati</a:t>
            </a:r>
          </a:p>
        </p:txBody>
      </p:sp>
    </p:spTree>
    <p:extLst>
      <p:ext uri="{BB962C8B-B14F-4D97-AF65-F5344CB8AC3E}">
        <p14:creationId xmlns:p14="http://schemas.microsoft.com/office/powerpoint/2010/main" val="395830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7" grpId="0" animBg="1"/>
      <p:bldP spid="17" grpId="1" animBg="1"/>
      <p:bldP spid="2" grpId="0"/>
      <p:bldP spid="12" grpId="0" animBg="1"/>
      <p:bldP spid="13" grpId="0" animBg="1"/>
      <p:bldP spid="14" grpId="0"/>
      <p:bldP spid="15" grpId="0"/>
      <p:bldP spid="10" grpId="0" animBg="1"/>
      <p:bldP spid="11" grpId="0" animBg="1"/>
      <p:bldP spid="11" grpId="1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5400000">
            <a:off x="634518" y="2270210"/>
            <a:ext cx="2304256" cy="2720828"/>
          </a:xfrm>
          <a:prstGeom prst="homePlate">
            <a:avLst/>
          </a:prstGeom>
          <a:solidFill>
            <a:srgbClr val="ECEA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/>
          </a:p>
        </p:txBody>
      </p:sp>
      <p:sp>
        <p:nvSpPr>
          <p:cNvPr id="37" name="Oval 36"/>
          <p:cNvSpPr/>
          <p:nvPr/>
        </p:nvSpPr>
        <p:spPr>
          <a:xfrm>
            <a:off x="1563151" y="3885471"/>
            <a:ext cx="351590" cy="3515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it-IT" sz="2800" dirty="0" smtClean="0">
                <a:solidFill>
                  <a:srgbClr val="002060"/>
                </a:solidFill>
              </a:rPr>
              <a:t>1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6" name="Pentagon 15"/>
          <p:cNvSpPr/>
          <p:nvPr/>
        </p:nvSpPr>
        <p:spPr>
          <a:xfrm rot="5400000">
            <a:off x="3553624" y="2475478"/>
            <a:ext cx="2304256" cy="2324784"/>
          </a:xfrm>
          <a:prstGeom prst="homePlate">
            <a:avLst>
              <a:gd name="adj" fmla="val 50588"/>
            </a:avLst>
          </a:prstGeom>
          <a:solidFill>
            <a:srgbClr val="ECEA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38" name="Oval 37"/>
          <p:cNvSpPr/>
          <p:nvPr/>
        </p:nvSpPr>
        <p:spPr>
          <a:xfrm>
            <a:off x="4548517" y="3885471"/>
            <a:ext cx="351590" cy="3515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it-IT" sz="2800" dirty="0" smtClean="0">
                <a:solidFill>
                  <a:srgbClr val="002060"/>
                </a:solidFill>
              </a:rPr>
              <a:t>2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20" name="Pentagon 19"/>
          <p:cNvSpPr/>
          <p:nvPr/>
        </p:nvSpPr>
        <p:spPr>
          <a:xfrm rot="5400000">
            <a:off x="6346746" y="2374485"/>
            <a:ext cx="2304256" cy="2504804"/>
          </a:xfrm>
          <a:prstGeom prst="homePlate">
            <a:avLst/>
          </a:prstGeom>
          <a:solidFill>
            <a:srgbClr val="ECEA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/>
          </a:p>
        </p:txBody>
      </p:sp>
      <p:sp>
        <p:nvSpPr>
          <p:cNvPr id="39" name="Oval 38"/>
          <p:cNvSpPr/>
          <p:nvPr/>
        </p:nvSpPr>
        <p:spPr>
          <a:xfrm>
            <a:off x="7317469" y="3885471"/>
            <a:ext cx="351590" cy="3515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it-IT" sz="2400" dirty="0" smtClean="0">
                <a:solidFill>
                  <a:srgbClr val="002060"/>
                </a:solidFill>
              </a:rPr>
              <a:t>3</a:t>
            </a:r>
            <a:endParaRPr lang="it-IT" sz="1600" dirty="0">
              <a:solidFill>
                <a:srgbClr val="002060"/>
              </a:solidFill>
            </a:endParaRPr>
          </a:p>
        </p:txBody>
      </p:sp>
      <p:sp>
        <p:nvSpPr>
          <p:cNvPr id="26" name="CasellaDiTesto 14"/>
          <p:cNvSpPr txBox="1"/>
          <p:nvPr/>
        </p:nvSpPr>
        <p:spPr bwMode="auto">
          <a:xfrm>
            <a:off x="422716" y="5029162"/>
            <a:ext cx="5321940" cy="477054"/>
          </a:xfrm>
          <a:prstGeom prst="rect">
            <a:avLst/>
          </a:prstGeom>
          <a:solidFill>
            <a:schemeClr val="tx1"/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ctr">
              <a:lnSpc>
                <a:spcPts val="300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13772" y="764704"/>
            <a:ext cx="9144000" cy="1008112"/>
          </a:xfrm>
        </p:spPr>
        <p:txBody>
          <a:bodyPr>
            <a:normAutofit fontScale="90000"/>
          </a:bodyPr>
          <a:lstStyle/>
          <a:p>
            <a:pPr algn="ctr">
              <a:lnSpc>
                <a:spcPts val="4500"/>
              </a:lnSpc>
            </a:pPr>
            <a:r>
              <a:rPr lang="it-IT" sz="73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73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49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TRE BISOGNI FONDAMENTALI</a:t>
            </a:r>
            <a: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per vivere buone relazioni</a:t>
            </a:r>
            <a:endParaRPr lang="it-IT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1909678"/>
            <a:ext cx="7854696" cy="1752600"/>
          </a:xfrm>
        </p:spPr>
        <p:txBody>
          <a:bodyPr>
            <a:noAutofit/>
          </a:bodyPr>
          <a:lstStyle/>
          <a:p>
            <a:pPr marL="355600" indent="-279400" algn="l">
              <a:buClr>
                <a:srgbClr val="FFFF00"/>
              </a:buClr>
            </a:pPr>
            <a:r>
              <a:rPr lang="it-IT" sz="3200" dirty="0" smtClean="0"/>
              <a:t>   </a:t>
            </a:r>
            <a:endParaRPr lang="it-IT" sz="3200" dirty="0"/>
          </a:p>
        </p:txBody>
      </p:sp>
      <p:sp>
        <p:nvSpPr>
          <p:cNvPr id="11" name="CasellaDiTesto 14"/>
          <p:cNvSpPr txBox="1"/>
          <p:nvPr/>
        </p:nvSpPr>
        <p:spPr bwMode="auto">
          <a:xfrm>
            <a:off x="177421" y="6229954"/>
            <a:ext cx="8787067" cy="477054"/>
          </a:xfrm>
          <a:prstGeom prst="rect">
            <a:avLst/>
          </a:prstGeom>
          <a:solidFill>
            <a:schemeClr val="tx1"/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ctr">
              <a:lnSpc>
                <a:spcPts val="300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 bwMode="auto">
          <a:xfrm>
            <a:off x="198512" y="2489395"/>
            <a:ext cx="3080868" cy="107721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ctr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Essere </a:t>
            </a:r>
            <a:r>
              <a:rPr lang="it-IT" sz="3200" b="1" spc="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riconosciuti</a:t>
            </a: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3703267" y="2505856"/>
            <a:ext cx="2001861" cy="107721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ctr">
              <a:lnSpc>
                <a:spcPct val="100000"/>
              </a:lnSpc>
              <a:spcBef>
                <a:spcPts val="1200"/>
              </a:spcBef>
              <a:defRPr/>
            </a:pPr>
            <a:r>
              <a:rPr lang="it-IT" sz="3200" b="1" spc="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Sentirsi capiti</a:t>
            </a:r>
          </a:p>
        </p:txBody>
      </p:sp>
      <p:sp>
        <p:nvSpPr>
          <p:cNvPr id="19" name="CasellaDiTesto 14"/>
          <p:cNvSpPr txBox="1"/>
          <p:nvPr/>
        </p:nvSpPr>
        <p:spPr bwMode="auto">
          <a:xfrm>
            <a:off x="6092618" y="2489395"/>
            <a:ext cx="2726898" cy="107721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ctr">
              <a:lnSpc>
                <a:spcPct val="100000"/>
              </a:lnSpc>
              <a:spcBef>
                <a:spcPts val="1200"/>
              </a:spcBef>
              <a:defRPr/>
            </a:pPr>
            <a:r>
              <a:rPr lang="it-IT" sz="3200" b="1" spc="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Venire apprezzati</a:t>
            </a:r>
          </a:p>
        </p:txBody>
      </p:sp>
      <p:sp>
        <p:nvSpPr>
          <p:cNvPr id="5" name="Right Brace 4"/>
          <p:cNvSpPr/>
          <p:nvPr/>
        </p:nvSpPr>
        <p:spPr>
          <a:xfrm rot="5400000">
            <a:off x="2863260" y="2174492"/>
            <a:ext cx="440852" cy="5321940"/>
          </a:xfrm>
          <a:prstGeom prst="rightBrace">
            <a:avLst>
              <a:gd name="adj1" fmla="val 56831"/>
              <a:gd name="adj2" fmla="val 52423"/>
            </a:avLst>
          </a:prstGeom>
          <a:ln w="381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611560" y="1844815"/>
            <a:ext cx="7929616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787216" y="1844815"/>
            <a:ext cx="0" cy="586658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4312" y="1837670"/>
            <a:ext cx="0" cy="586658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493264" y="1853580"/>
            <a:ext cx="0" cy="586658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Brace 22"/>
          <p:cNvSpPr/>
          <p:nvPr/>
        </p:nvSpPr>
        <p:spPr>
          <a:xfrm rot="5400000">
            <a:off x="4348627" y="1930691"/>
            <a:ext cx="401915" cy="8253741"/>
          </a:xfrm>
          <a:prstGeom prst="rightBrace">
            <a:avLst>
              <a:gd name="adj1" fmla="val 38121"/>
              <a:gd name="adj2" fmla="val 52567"/>
            </a:avLst>
          </a:prstGeom>
          <a:ln w="38100">
            <a:solidFill>
              <a:srgbClr val="FFFF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1907704" y="5001245"/>
            <a:ext cx="3816424" cy="498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it-IT" sz="2400" b="1" spc="2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RISPOSTA EMPATICA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39752" y="6204500"/>
            <a:ext cx="6853535" cy="49898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it-IT" sz="2400" b="1" spc="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Relazione aperta alla crescita reciproca</a:t>
            </a:r>
            <a:endParaRPr lang="it-IT" sz="2800" b="1" spc="15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46270" y="6316078"/>
            <a:ext cx="351590" cy="3515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it-IT" sz="2800" dirty="0" smtClean="0">
                <a:solidFill>
                  <a:srgbClr val="002060"/>
                </a:solidFill>
              </a:rPr>
              <a:t>1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1147594" y="6326727"/>
            <a:ext cx="351590" cy="3515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it-IT" sz="2800" dirty="0" smtClean="0">
                <a:solidFill>
                  <a:srgbClr val="002060"/>
                </a:solidFill>
              </a:rPr>
              <a:t>2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1957098" y="6313364"/>
            <a:ext cx="351590" cy="3515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it-IT" sz="2400" dirty="0" smtClean="0">
                <a:solidFill>
                  <a:srgbClr val="002060"/>
                </a:solidFill>
              </a:rPr>
              <a:t>3</a:t>
            </a:r>
            <a:endParaRPr lang="it-IT" sz="1600" dirty="0">
              <a:solidFill>
                <a:srgbClr val="002060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17173" y="5101261"/>
            <a:ext cx="351590" cy="3515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it-IT" sz="2800" dirty="0" smtClean="0">
                <a:solidFill>
                  <a:srgbClr val="002060"/>
                </a:solidFill>
              </a:rPr>
              <a:t>1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1340090" y="5111910"/>
            <a:ext cx="351590" cy="3515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it-IT" sz="2800" dirty="0" smtClean="0">
                <a:solidFill>
                  <a:srgbClr val="002060"/>
                </a:solidFill>
              </a:rPr>
              <a:t>2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9590" y="4973766"/>
            <a:ext cx="3752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002060"/>
                </a:solidFill>
              </a:rPr>
              <a:t>+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1508" y="6188899"/>
            <a:ext cx="3752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002060"/>
                </a:solidFill>
              </a:rPr>
              <a:t>+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31230" y="6161602"/>
            <a:ext cx="3752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002060"/>
                </a:solidFill>
              </a:rPr>
              <a:t>+</a:t>
            </a:r>
            <a:endParaRPr lang="it-IT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9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75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 animBg="1"/>
      <p:bldP spid="16" grpId="0" animBg="1"/>
      <p:bldP spid="38" grpId="0" animBg="1"/>
      <p:bldP spid="20" grpId="0" animBg="1"/>
      <p:bldP spid="39" grpId="0" animBg="1"/>
      <p:bldP spid="26" grpId="0" animBg="1"/>
      <p:bldP spid="2" grpId="0"/>
      <p:bldP spid="11" grpId="0" animBg="1"/>
      <p:bldP spid="14" grpId="0"/>
      <p:bldP spid="15" grpId="0"/>
      <p:bldP spid="19" grpId="0"/>
      <p:bldP spid="5" grpId="0" animBg="1"/>
      <p:bldP spid="23" grpId="0" animBg="1"/>
      <p:bldP spid="24" grpId="0"/>
      <p:bldP spid="25" grpId="0"/>
      <p:bldP spid="27" grpId="0" animBg="1"/>
      <p:bldP spid="28" grpId="0" animBg="1"/>
      <p:bldP spid="29" grpId="0" animBg="1"/>
      <p:bldP spid="33" grpId="0" animBg="1"/>
      <p:bldP spid="34" grpId="0" animBg="1"/>
      <p:bldP spid="43" grpId="0"/>
      <p:bldP spid="44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9512" y="-174104"/>
            <a:ext cx="872196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it-IT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Comunicazione </a:t>
            </a:r>
          </a:p>
          <a:p>
            <a:pPr algn="ctr"/>
            <a:r>
              <a:rPr lang="it-IT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comincia con </a:t>
            </a:r>
            <a:r>
              <a:rPr lang="it-IT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l’</a:t>
            </a:r>
            <a:r>
              <a:rPr lang="it-IT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ASCOLTO</a:t>
            </a:r>
            <a:endParaRPr lang="it-IT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1669" y="2932282"/>
            <a:ext cx="6168243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chemeClr val="tx2">
                    <a:lumMod val="25000"/>
                  </a:schemeClr>
                </a:solidFill>
              </a:rPr>
              <a:t>      </a:t>
            </a:r>
            <a:endParaRPr lang="it-IT" sz="4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1806" y="4323824"/>
            <a:ext cx="3090230" cy="76944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>
              <a:defRPr sz="4400" b="1">
                <a:solidFill>
                  <a:schemeClr val="tx2">
                    <a:lumMod val="2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dirty="0"/>
              <a:t> </a:t>
            </a:r>
            <a:r>
              <a:rPr lang="it-IT" dirty="0" smtClean="0"/>
              <a:t>     </a:t>
            </a:r>
            <a:endParaRPr lang="it-IT" dirty="0"/>
          </a:p>
        </p:txBody>
      </p:sp>
      <p:sp>
        <p:nvSpPr>
          <p:cNvPr id="22" name="TextBox 21"/>
          <p:cNvSpPr txBox="1"/>
          <p:nvPr/>
        </p:nvSpPr>
        <p:spPr>
          <a:xfrm>
            <a:off x="1071670" y="5611886"/>
            <a:ext cx="4148402" cy="76944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>
              <a:defRPr sz="4400" b="1">
                <a:solidFill>
                  <a:schemeClr val="tx2">
                    <a:lumMod val="2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dirty="0"/>
              <a:t> </a:t>
            </a:r>
            <a:r>
              <a:rPr lang="it-IT" dirty="0" smtClean="0"/>
              <a:t>     </a:t>
            </a:r>
            <a:endParaRPr lang="it-IT" dirty="0"/>
          </a:p>
        </p:txBody>
      </p:sp>
      <p:sp>
        <p:nvSpPr>
          <p:cNvPr id="2" name="TextBox 1"/>
          <p:cNvSpPr txBox="1"/>
          <p:nvPr/>
        </p:nvSpPr>
        <p:spPr>
          <a:xfrm>
            <a:off x="1071670" y="2932282"/>
            <a:ext cx="6168243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chemeClr val="tx2">
                    <a:lumMod val="25000"/>
                  </a:schemeClr>
                </a:solidFill>
              </a:rPr>
              <a:t>      </a:t>
            </a:r>
            <a:r>
              <a:rPr lang="it-IT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Prestare attenzione</a:t>
            </a:r>
          </a:p>
        </p:txBody>
      </p:sp>
      <p:sp>
        <p:nvSpPr>
          <p:cNvPr id="13" name="Ovale 11"/>
          <p:cNvSpPr/>
          <p:nvPr/>
        </p:nvSpPr>
        <p:spPr>
          <a:xfrm>
            <a:off x="1163180" y="3036203"/>
            <a:ext cx="542859" cy="527050"/>
          </a:xfrm>
          <a:prstGeom prst="ellipse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400"/>
              </a:lnSpc>
              <a:defRPr/>
            </a:pPr>
            <a:r>
              <a:rPr lang="it-IT" sz="3200" dirty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43608" y="4329452"/>
            <a:ext cx="3090230" cy="769441"/>
            <a:chOff x="1043608" y="4329452"/>
            <a:chExt cx="3090230" cy="769441"/>
          </a:xfrm>
        </p:grpSpPr>
        <p:sp>
          <p:nvSpPr>
            <p:cNvPr id="11" name="TextBox 10"/>
            <p:cNvSpPr txBox="1"/>
            <p:nvPr/>
          </p:nvSpPr>
          <p:spPr>
            <a:xfrm>
              <a:off x="1043608" y="4329452"/>
              <a:ext cx="3090230" cy="7694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it-IT"/>
              </a:defPPr>
              <a:lvl1pPr>
                <a:defRPr sz="4400" b="1">
                  <a:solidFill>
                    <a:schemeClr val="tx2">
                      <a:lumMod val="25000"/>
                    </a:schemeClr>
                  </a:solidFill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it-IT" dirty="0"/>
                <a:t> </a:t>
              </a:r>
              <a:r>
                <a:rPr lang="it-IT" dirty="0" smtClean="0"/>
                <a:t>     </a:t>
              </a:r>
              <a:r>
                <a:rPr lang="it-IT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Seguire</a:t>
              </a:r>
            </a:p>
          </p:txBody>
        </p:sp>
        <p:sp>
          <p:nvSpPr>
            <p:cNvPr id="14" name="Ovale 12"/>
            <p:cNvSpPr/>
            <p:nvPr/>
          </p:nvSpPr>
          <p:spPr>
            <a:xfrm>
              <a:off x="1181510" y="4450647"/>
              <a:ext cx="542860" cy="52705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2400"/>
                </a:lnSpc>
              </a:pPr>
              <a:r>
                <a:rPr lang="it-IT" sz="3200" dirty="0">
                  <a:solidFill>
                    <a:schemeClr val="accent2">
                      <a:lumMod val="5000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071670" y="5611887"/>
            <a:ext cx="4148402" cy="769441"/>
            <a:chOff x="1071670" y="5611887"/>
            <a:chExt cx="4028105" cy="769441"/>
          </a:xfrm>
        </p:grpSpPr>
        <p:sp>
          <p:nvSpPr>
            <p:cNvPr id="12" name="TextBox 11"/>
            <p:cNvSpPr txBox="1"/>
            <p:nvPr/>
          </p:nvSpPr>
          <p:spPr>
            <a:xfrm>
              <a:off x="1071670" y="5611887"/>
              <a:ext cx="4028105" cy="7694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it-IT"/>
              </a:defPPr>
              <a:lvl1pPr>
                <a:defRPr sz="4400" b="1">
                  <a:solidFill>
                    <a:schemeClr val="tx2">
                      <a:lumMod val="25000"/>
                    </a:schemeClr>
                  </a:solidFill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it-IT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    Riformulare</a:t>
              </a:r>
              <a:endPara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vale 12"/>
            <p:cNvSpPr/>
            <p:nvPr/>
          </p:nvSpPr>
          <p:spPr>
            <a:xfrm>
              <a:off x="1181510" y="5733082"/>
              <a:ext cx="506134" cy="50423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2200"/>
                </a:lnSpc>
              </a:pPr>
              <a:r>
                <a:rPr lang="it-IT" sz="2800" dirty="0">
                  <a:solidFill>
                    <a:schemeClr val="accent2">
                      <a:lumMod val="50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348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8" grpId="0" animBg="1"/>
      <p:bldP spid="18" grpId="1" animBg="1"/>
      <p:bldP spid="22" grpId="0" animBg="1"/>
      <p:bldP spid="22" grpId="1" animBg="1"/>
      <p:bldP spid="2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1520" y="548680"/>
            <a:ext cx="8721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Silenzio e Parola</a:t>
            </a:r>
            <a:endParaRPr lang="it-IT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uppo 7"/>
          <p:cNvGrpSpPr/>
          <p:nvPr/>
        </p:nvGrpSpPr>
        <p:grpSpPr>
          <a:xfrm>
            <a:off x="611560" y="2204864"/>
            <a:ext cx="7992888" cy="4464496"/>
            <a:chOff x="467544" y="2276872"/>
            <a:chExt cx="7992888" cy="4464496"/>
          </a:xfrm>
        </p:grpSpPr>
        <p:sp>
          <p:nvSpPr>
            <p:cNvPr id="17" name="Oval 4"/>
            <p:cNvSpPr/>
            <p:nvPr/>
          </p:nvSpPr>
          <p:spPr>
            <a:xfrm>
              <a:off x="467544" y="2276872"/>
              <a:ext cx="7992888" cy="4464496"/>
            </a:xfrm>
            <a:prstGeom prst="ellipse">
              <a:avLst/>
            </a:prstGeom>
            <a:solidFill>
              <a:srgbClr val="ECEACA"/>
            </a:solidFill>
            <a:ln w="19050">
              <a:noFill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b="1" dirty="0" smtClean="0">
                <a:solidFill>
                  <a:schemeClr val="accent1">
                    <a:lumMod val="75000"/>
                  </a:schemeClr>
                </a:solidFill>
              </a:endParaRPr>
            </a:p>
            <a:p>
              <a:pPr algn="ctr"/>
              <a:endParaRPr lang="it-IT" sz="2400" b="1" dirty="0" smtClean="0">
                <a:solidFill>
                  <a:schemeClr val="accent1">
                    <a:lumMod val="75000"/>
                  </a:schemeClr>
                </a:solidFill>
              </a:endParaRPr>
            </a:p>
            <a:p>
              <a:pPr algn="ctr"/>
              <a:r>
                <a:rPr lang="it-IT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endParaRPr lang="it-IT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" name="Rettangolo 2"/>
            <p:cNvSpPr/>
            <p:nvPr/>
          </p:nvSpPr>
          <p:spPr>
            <a:xfrm>
              <a:off x="2555776" y="5373216"/>
              <a:ext cx="3744416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it-IT" sz="5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SILENZIO</a:t>
              </a:r>
            </a:p>
          </p:txBody>
        </p:sp>
      </p:grpSp>
      <p:sp>
        <p:nvSpPr>
          <p:cNvPr id="7" name="CasellaDiTesto 6"/>
          <p:cNvSpPr txBox="1"/>
          <p:nvPr/>
        </p:nvSpPr>
        <p:spPr>
          <a:xfrm>
            <a:off x="1403648" y="2852936"/>
            <a:ext cx="59766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8549A"/>
                </a:solidFill>
              </a:rPr>
              <a:t>Parola  </a:t>
            </a:r>
            <a:r>
              <a:rPr lang="it-IT" b="1" dirty="0" smtClean="0">
                <a:solidFill>
                  <a:srgbClr val="08549A"/>
                </a:solidFill>
              </a:rPr>
              <a:t>             </a:t>
            </a:r>
            <a:r>
              <a:rPr lang="it-IT" b="1" dirty="0">
                <a:solidFill>
                  <a:srgbClr val="08549A"/>
                </a:solidFill>
              </a:rPr>
              <a:t>Parola </a:t>
            </a:r>
          </a:p>
          <a:p>
            <a:pPr algn="ctr"/>
            <a:r>
              <a:rPr lang="it-IT" b="1" dirty="0">
                <a:solidFill>
                  <a:srgbClr val="0B5BA4"/>
                </a:solidFill>
              </a:rPr>
              <a:t>Parola</a:t>
            </a:r>
          </a:p>
          <a:p>
            <a:pPr algn="ctr"/>
            <a:r>
              <a:rPr lang="it-IT" b="1" dirty="0">
                <a:solidFill>
                  <a:srgbClr val="0D6EC7"/>
                </a:solidFill>
              </a:rPr>
              <a:t>Parola </a:t>
            </a:r>
            <a:r>
              <a:rPr lang="it-IT" b="1" dirty="0" smtClean="0">
                <a:solidFill>
                  <a:srgbClr val="0D6EC7"/>
                </a:solidFill>
              </a:rPr>
              <a:t>              Parola</a:t>
            </a:r>
          </a:p>
          <a:p>
            <a:pPr algn="ctr"/>
            <a:r>
              <a:rPr lang="it-IT" b="1" dirty="0" smtClean="0">
                <a:solidFill>
                  <a:srgbClr val="0F79DB"/>
                </a:solidFill>
              </a:rPr>
              <a:t>Parola</a:t>
            </a:r>
          </a:p>
          <a:p>
            <a:pPr algn="ctr"/>
            <a:r>
              <a:rPr lang="it-IT" b="1" dirty="0" smtClean="0">
                <a:solidFill>
                  <a:srgbClr val="0F79DB"/>
                </a:solidFill>
              </a:rPr>
              <a:t>Parola                                      Parola</a:t>
            </a:r>
            <a:endParaRPr lang="it-IT" b="1" dirty="0">
              <a:solidFill>
                <a:srgbClr val="0F79DB"/>
              </a:solidFill>
            </a:endParaRPr>
          </a:p>
          <a:p>
            <a:pPr algn="ctr"/>
            <a:r>
              <a:rPr lang="it-IT" b="1" dirty="0">
                <a:solidFill>
                  <a:srgbClr val="0D6EC7"/>
                </a:solidFill>
              </a:rPr>
              <a:t>Parola</a:t>
            </a:r>
          </a:p>
          <a:p>
            <a:endParaRPr lang="it-IT" dirty="0"/>
          </a:p>
        </p:txBody>
      </p:sp>
      <p:cxnSp>
        <p:nvCxnSpPr>
          <p:cNvPr id="19" name="Connettore 1 18"/>
          <p:cNvCxnSpPr/>
          <p:nvPr/>
        </p:nvCxnSpPr>
        <p:spPr>
          <a:xfrm>
            <a:off x="1043608" y="1556792"/>
            <a:ext cx="7128792" cy="0"/>
          </a:xfrm>
          <a:prstGeom prst="line">
            <a:avLst/>
          </a:prstGeom>
          <a:ln>
            <a:solidFill>
              <a:srgbClr val="FAD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51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1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1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1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1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50651" y="1772816"/>
            <a:ext cx="8640960" cy="4824536"/>
          </a:xfrm>
          <a:prstGeom prst="horizontalScroll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4"/>
          <p:cNvSpPr/>
          <p:nvPr/>
        </p:nvSpPr>
        <p:spPr>
          <a:xfrm>
            <a:off x="228351" y="2636912"/>
            <a:ext cx="9142263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it-IT" altLang="it-IT" sz="3600" spc="3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it-IT" sz="3600" spc="3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 primo passo </a:t>
            </a:r>
            <a:endParaRPr lang="it-IT" sz="3600" spc="300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00090"/>
              </a:solidFill>
              <a:effectLst>
                <a:glow rad="63500">
                  <a:schemeClr val="accent1">
                    <a:lumMod val="75000"/>
                    <a:alpha val="40000"/>
                  </a:schemeClr>
                </a:glo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lnSpc>
                <a:spcPct val="120000"/>
              </a:lnSpc>
              <a:defRPr/>
            </a:pPr>
            <a:r>
              <a:rPr lang="it-IT" sz="3600" spc="3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dell</a:t>
            </a:r>
            <a:r>
              <a:rPr lang="it-IT" altLang="it-IT" sz="3600" spc="3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</a:t>
            </a:r>
            <a:r>
              <a:rPr lang="it-IT" sz="3600" spc="3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amore verso il prossimo </a:t>
            </a:r>
          </a:p>
          <a:p>
            <a:pPr algn="ctr">
              <a:lnSpc>
                <a:spcPct val="120000"/>
              </a:lnSpc>
              <a:defRPr/>
            </a:pPr>
            <a:r>
              <a:rPr lang="it-IT" sz="3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consiste nell</a:t>
            </a:r>
            <a:r>
              <a:rPr lang="it-IT" altLang="it-IT" sz="3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</a:t>
            </a:r>
            <a:r>
              <a:rPr lang="it-IT" altLang="it-IT" sz="14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it-IT" sz="36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imparare </a:t>
            </a:r>
            <a:r>
              <a:rPr lang="it-IT" sz="3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 </a:t>
            </a:r>
            <a:r>
              <a:rPr lang="it-IT" sz="3600" spc="3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63500">
                    <a:schemeClr val="accent1">
                      <a:lumMod val="75000"/>
                      <a:alpha val="4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ascoltarlo</a:t>
            </a:r>
            <a:r>
              <a:rPr lang="it-IT" altLang="it-IT" sz="3600" i="1" spc="3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90"/>
                </a:solidFill>
                <a:effectLst>
                  <a:glow rad="101600">
                    <a:schemeClr val="accent1">
                      <a:lumMod val="75000"/>
                      <a:alpha val="60000"/>
                    </a:schemeClr>
                  </a:glo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”</a:t>
            </a:r>
            <a:endParaRPr lang="it-IT" sz="3600" i="1" spc="3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00090"/>
              </a:solidFill>
              <a:effectLst>
                <a:glow rad="101600">
                  <a:schemeClr val="accent1">
                    <a:lumMod val="75000"/>
                    <a:alpha val="60000"/>
                  </a:schemeClr>
                </a:glo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 defTabSz="917575">
              <a:lnSpc>
                <a:spcPct val="120000"/>
              </a:lnSpc>
              <a:tabLst>
                <a:tab pos="8158163" algn="r"/>
              </a:tabLst>
              <a:defRPr/>
            </a:pPr>
            <a:r>
              <a:rPr lang="it-IT" sz="3200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                    </a:t>
            </a:r>
            <a:r>
              <a:rPr lang="it-IT" sz="2800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</a:t>
            </a:r>
            <a:r>
              <a:rPr lang="it-IT" sz="2800" b="1" dirty="0" smtClean="0">
                <a:ln>
                  <a:solidFill>
                    <a:srgbClr val="FDECA5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C000">
                      <a:alpha val="40000"/>
                    </a:srgbClr>
                  </a:glow>
                </a:effectLst>
                <a:latin typeface="Arial Rounded MT Bold" panose="020F0704030504030204" pitchFamily="34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it-IT" sz="2800" b="1" i="1" dirty="0" smtClean="0">
                <a:ln>
                  <a:solidFill>
                    <a:srgbClr val="FDECA5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C000">
                      <a:alpha val="40000"/>
                    </a:srgbClr>
                  </a:glow>
                </a:effectLst>
                <a:latin typeface="Arial Rounded MT Bold" panose="020F0704030504030204" pitchFamily="34" charset="0"/>
                <a:ea typeface="Arial Unicode MS" pitchFamily="34" charset="-128"/>
                <a:cs typeface="Arial Unicode MS" pitchFamily="34" charset="-128"/>
              </a:rPr>
              <a:t>Dietrich </a:t>
            </a:r>
            <a:r>
              <a:rPr lang="it-IT" sz="2800" b="1" i="1" dirty="0" err="1">
                <a:ln>
                  <a:solidFill>
                    <a:srgbClr val="FDECA5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C000">
                      <a:alpha val="40000"/>
                    </a:srgbClr>
                  </a:glow>
                </a:effectLst>
                <a:latin typeface="Arial Rounded MT Bold" panose="020F0704030504030204" pitchFamily="34" charset="0"/>
                <a:ea typeface="Arial Unicode MS" pitchFamily="34" charset="-128"/>
                <a:cs typeface="Arial Unicode MS" pitchFamily="34" charset="-128"/>
              </a:rPr>
              <a:t>Bonhoeffer</a:t>
            </a:r>
            <a:r>
              <a:rPr lang="it-IT" sz="2800" b="1" dirty="0">
                <a:ln>
                  <a:solidFill>
                    <a:srgbClr val="FDECA5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C000">
                      <a:alpha val="40000"/>
                    </a:srgbClr>
                  </a:glow>
                </a:effectLst>
                <a:latin typeface="Arial Rounded MT Bold" panose="020F0704030504030204" pitchFamily="34" charset="0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lang="it-IT" sz="2800" b="1" dirty="0">
                <a:ln>
                  <a:solidFill>
                    <a:srgbClr val="FDECA5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rgbClr val="FFC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Arial Unicode MS" pitchFamily="34" charset="-128"/>
                <a:cs typeface="Arial Unicode MS" pitchFamily="34" charset="-128"/>
              </a:rPr>
              <a:t>    </a:t>
            </a:r>
            <a:r>
              <a:rPr lang="it-IT" sz="2800" dirty="0" smtClean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 </a:t>
            </a:r>
            <a:r>
              <a:rPr lang="it-IT" sz="2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it-IT" sz="4000" i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426" y="855530"/>
            <a:ext cx="83794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60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Una perla di saggezza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269276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23528" y="1556792"/>
            <a:ext cx="8388424" cy="49685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rgbClr val="FF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95536" y="1556792"/>
            <a:ext cx="8411288" cy="4968552"/>
          </a:xfrm>
          <a:prstGeom prst="ellipse">
            <a:avLst/>
          </a:prstGeom>
          <a:solidFill>
            <a:srgbClr val="ECEACA"/>
          </a:solidFill>
          <a:ln w="19050">
            <a:solidFill>
              <a:srgbClr val="C0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“Contrariamente                          a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quanto </a:t>
            </a:r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credono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gli adulti</a:t>
            </a:r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,                          i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bambini (e gli ex-bambini)        non si aspettano che </a:t>
            </a:r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si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risponda  alle loro domande, </a:t>
            </a:r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                       ma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che </a:t>
            </a:r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si capisca                           la loro richiesta”              </a:t>
            </a:r>
          </a:p>
          <a:p>
            <a:pPr algn="ctr"/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 </a:t>
            </a:r>
            <a:r>
              <a:rPr lang="it-IT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 </a:t>
            </a:r>
            <a:r>
              <a:rPr lang="it-IT" sz="2400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it-IT" sz="2400" i="1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J. </a:t>
            </a:r>
            <a:r>
              <a:rPr lang="it-IT" sz="2400" i="1" dirty="0" err="1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Salomé</a:t>
            </a:r>
            <a:r>
              <a:rPr lang="it-IT" sz="2400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sz="2400" dirty="0">
              <a:solidFill>
                <a:srgbClr val="190D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260648"/>
            <a:ext cx="944797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Frammenti di saggezza </a:t>
            </a:r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(</a:t>
            </a:r>
            <a:r>
              <a:rPr lang="it-IT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1)</a:t>
            </a:r>
            <a:endParaRPr lang="it-IT" sz="32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it-IT" sz="6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24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23528" y="1556792"/>
            <a:ext cx="8388424" cy="49685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rgbClr val="FF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40973" y="1522310"/>
            <a:ext cx="8411288" cy="4968552"/>
          </a:xfrm>
          <a:prstGeom prst="ellipse">
            <a:avLst/>
          </a:prstGeom>
          <a:solidFill>
            <a:srgbClr val="ECEACA"/>
          </a:solidFill>
          <a:ln w="19050">
            <a:solidFill>
              <a:srgbClr val="C0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“Fare silenzio </a:t>
            </a:r>
          </a:p>
          <a:p>
            <a:pPr algn="ctr"/>
            <a:r>
              <a:rPr lang="it-IT" sz="36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è qualche volta tacere,</a:t>
            </a:r>
          </a:p>
          <a:p>
            <a:pPr algn="ctr"/>
            <a:r>
              <a:rPr lang="it-IT" sz="36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ma è sempre ascoltare”  </a:t>
            </a:r>
          </a:p>
          <a:p>
            <a:pPr algn="ctr"/>
            <a:r>
              <a:rPr lang="it-IT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</a:t>
            </a:r>
            <a:r>
              <a:rPr lang="it-IT" sz="2400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it-IT" sz="2400" i="1" dirty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it-IT" sz="2400" i="1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it-IT" sz="2400" i="1" dirty="0" err="1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Delbrêl</a:t>
            </a:r>
            <a:r>
              <a:rPr lang="it-IT" sz="2400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sz="2400" dirty="0">
              <a:solidFill>
                <a:srgbClr val="190D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857" y="260648"/>
            <a:ext cx="85806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Frammenti di saggezza </a:t>
            </a:r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(2)</a:t>
            </a:r>
            <a:endParaRPr lang="it-IT" sz="32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77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23528" y="1556792"/>
            <a:ext cx="8388424" cy="49685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rgbClr val="FF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91445" y="1514933"/>
            <a:ext cx="8411288" cy="4968552"/>
          </a:xfrm>
          <a:prstGeom prst="ellipse">
            <a:avLst/>
          </a:prstGeom>
          <a:solidFill>
            <a:srgbClr val="ECEACA"/>
          </a:solidFill>
          <a:ln w="19050">
            <a:solidFill>
              <a:srgbClr val="C0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Hebrew"/>
                <a:cs typeface="Arial Hebrew"/>
              </a:rPr>
              <a:t>“Il nostro silenzio non può essere un silenzio che tace,                   ma dev’essere un silenzio           che ascolta e nella sua profondità, nella sua radice, esprime comprensione e amore per l’altro”</a:t>
            </a:r>
            <a:endParaRPr lang="it-IT" sz="3200" b="1" dirty="0" smtClean="0">
              <a:ln>
                <a:solidFill>
                  <a:srgbClr val="002060"/>
                </a:solidFill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algn="ctr"/>
            <a:r>
              <a:rPr lang="it-IT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</a:t>
            </a:r>
            <a:r>
              <a:rPr lang="it-IT" sz="2400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it-IT" sz="2400" i="1" dirty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it-IT" sz="2400" i="1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it-IT" sz="2400" i="1" dirty="0" err="1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Cicchese</a:t>
            </a:r>
            <a:r>
              <a:rPr lang="it-IT" sz="2400" dirty="0" smtClean="0">
                <a:solidFill>
                  <a:srgbClr val="190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sz="2400" dirty="0">
              <a:solidFill>
                <a:srgbClr val="190D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100" y="260648"/>
            <a:ext cx="9328621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Frammenti di saggezza</a:t>
            </a:r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(3)</a:t>
            </a:r>
            <a:endParaRPr lang="it-IT" sz="6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endParaRPr lang="it-IT" sz="6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72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4280" y="544643"/>
            <a:ext cx="8981355" cy="66576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</a:rPr>
              <a:t> </a:t>
            </a:r>
            <a:r>
              <a:rPr lang="it-IT" sz="6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Ascolto su quattro livelli</a:t>
            </a:r>
            <a:endParaRPr lang="it-IT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 bwMode="auto">
          <a:xfrm rot="16200000">
            <a:off x="6934711" y="2663101"/>
            <a:ext cx="25003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ts val="48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dell’altro</a:t>
            </a: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1579220" y="5683960"/>
            <a:ext cx="6702631" cy="682238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lnSpc>
                <a:spcPct val="80000"/>
              </a:lnSpc>
              <a:spcAft>
                <a:spcPts val="1200"/>
              </a:spcAft>
              <a:defRPr/>
            </a:pPr>
            <a:r>
              <a:rPr lang="it-IT" sz="4400" dirty="0"/>
              <a:t>La risonanza che è </a:t>
            </a:r>
            <a:r>
              <a:rPr lang="it-IT" sz="4400" dirty="0">
                <a:solidFill>
                  <a:srgbClr val="FF0000"/>
                </a:solidFill>
              </a:rPr>
              <a:t>in me </a:t>
            </a:r>
          </a:p>
        </p:txBody>
      </p:sp>
      <p:sp>
        <p:nvSpPr>
          <p:cNvPr id="10" name="Parentesi graffa chiusa 9"/>
          <p:cNvSpPr/>
          <p:nvPr/>
        </p:nvSpPr>
        <p:spPr bwMode="auto">
          <a:xfrm>
            <a:off x="7465140" y="1552575"/>
            <a:ext cx="398462" cy="3346450"/>
          </a:xfrm>
          <a:prstGeom prst="rightBrace">
            <a:avLst/>
          </a:prstGeom>
          <a:ln w="38100" cmpd="sng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800" b="0"/>
          </a:p>
        </p:txBody>
      </p:sp>
      <p:sp>
        <p:nvSpPr>
          <p:cNvPr id="12" name="Ovale 11"/>
          <p:cNvSpPr/>
          <p:nvPr/>
        </p:nvSpPr>
        <p:spPr>
          <a:xfrm>
            <a:off x="811221" y="5692877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4</a:t>
            </a:r>
          </a:p>
        </p:txBody>
      </p:sp>
      <p:sp>
        <p:nvSpPr>
          <p:cNvPr id="27" name="Diamante 8"/>
          <p:cNvSpPr/>
          <p:nvPr/>
        </p:nvSpPr>
        <p:spPr>
          <a:xfrm>
            <a:off x="2247012" y="1408999"/>
            <a:ext cx="4320480" cy="3821892"/>
          </a:xfrm>
          <a:prstGeom prst="diamond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/>
          <p:cNvSpPr txBox="1"/>
          <p:nvPr/>
        </p:nvSpPr>
        <p:spPr bwMode="auto">
          <a:xfrm>
            <a:off x="1578690" y="1766888"/>
            <a:ext cx="5886450" cy="656590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3663">
              <a:lnSpc>
                <a:spcPct val="80000"/>
              </a:lnSpc>
              <a:spcAft>
                <a:spcPts val="1200"/>
              </a:spcAft>
              <a:defRPr/>
            </a:pPr>
            <a:r>
              <a:rPr lang="it-IT" sz="4400" dirty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fatti </a:t>
            </a:r>
            <a:r>
              <a:rPr lang="it-IT" sz="2800" dirty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(storia, aneddoti, </a:t>
            </a:r>
            <a:r>
              <a:rPr lang="it-IT" sz="2800" dirty="0" err="1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eventi</a:t>
            </a:r>
            <a:r>
              <a:rPr lang="it-IT" sz="2000" dirty="0" err="1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it-IT" sz="2800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sz="2800" dirty="0">
              <a:solidFill>
                <a:srgbClr val="00009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1578690" y="4137366"/>
            <a:ext cx="5886450" cy="656590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lnSpc>
                <a:spcPct val="80000"/>
              </a:lnSpc>
              <a:spcAft>
                <a:spcPts val="1200"/>
              </a:spcAft>
              <a:defRPr/>
            </a:pPr>
            <a:r>
              <a:rPr lang="it-IT" sz="4400" dirty="0"/>
              <a:t>Il </a:t>
            </a:r>
            <a:r>
              <a:rPr lang="it-IT" sz="4400" dirty="0" smtClean="0"/>
              <a:t>comportamento</a:t>
            </a:r>
            <a:endParaRPr lang="it-IT" sz="4400" dirty="0"/>
          </a:p>
        </p:txBody>
      </p:sp>
      <p:sp>
        <p:nvSpPr>
          <p:cNvPr id="9" name="CasellaDiTesto 8"/>
          <p:cNvSpPr txBox="1"/>
          <p:nvPr/>
        </p:nvSpPr>
        <p:spPr bwMode="auto">
          <a:xfrm>
            <a:off x="1579221" y="2910261"/>
            <a:ext cx="5885919" cy="656590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lnSpc>
                <a:spcPct val="80000"/>
              </a:lnSpc>
              <a:spcAft>
                <a:spcPts val="1200"/>
              </a:spcAft>
              <a:defRPr/>
            </a:pPr>
            <a:r>
              <a:rPr lang="it-IT" sz="4400" dirty="0"/>
              <a:t>Il vissuto </a:t>
            </a:r>
            <a:r>
              <a:rPr lang="it-IT" sz="4400" dirty="0" smtClean="0"/>
              <a:t>emotivo</a:t>
            </a:r>
            <a:endParaRPr lang="it-IT" sz="4400" dirty="0"/>
          </a:p>
        </p:txBody>
      </p:sp>
      <p:sp>
        <p:nvSpPr>
          <p:cNvPr id="11" name="Ovale 10"/>
          <p:cNvSpPr/>
          <p:nvPr/>
        </p:nvSpPr>
        <p:spPr>
          <a:xfrm>
            <a:off x="811221" y="1786627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1</a:t>
            </a:r>
          </a:p>
        </p:txBody>
      </p:sp>
      <p:sp>
        <p:nvSpPr>
          <p:cNvPr id="14" name="Ovale 13"/>
          <p:cNvSpPr/>
          <p:nvPr/>
        </p:nvSpPr>
        <p:spPr>
          <a:xfrm>
            <a:off x="811221" y="4137366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3</a:t>
            </a:r>
          </a:p>
        </p:txBody>
      </p:sp>
      <p:sp>
        <p:nvSpPr>
          <p:cNvPr id="15" name="Ovale 14"/>
          <p:cNvSpPr/>
          <p:nvPr/>
        </p:nvSpPr>
        <p:spPr>
          <a:xfrm>
            <a:off x="811221" y="2946049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034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  <p:bldP spid="12" grpId="0" animBg="1"/>
      <p:bldP spid="5" grpId="0" animBg="1"/>
      <p:bldP spid="8" grpId="0" animBg="1"/>
      <p:bldP spid="9" grpId="0" animBg="1"/>
      <p:bldP spid="11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5984" y="404714"/>
            <a:ext cx="90780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r>
              <a:rPr lang="it-IT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Abilità interpersonali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629" y="2011486"/>
            <a:ext cx="5948603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chemeClr val="tx2">
                    <a:lumMod val="25000"/>
                  </a:schemeClr>
                </a:solidFill>
              </a:rPr>
              <a:t>      </a:t>
            </a:r>
            <a:endParaRPr lang="it-IT" sz="4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1766" y="4323824"/>
            <a:ext cx="3951745" cy="76944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>
              <a:defRPr sz="4400" b="1">
                <a:solidFill>
                  <a:schemeClr val="tx2">
                    <a:lumMod val="2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dirty="0"/>
              <a:t> </a:t>
            </a:r>
            <a:r>
              <a:rPr lang="it-IT" dirty="0" smtClean="0"/>
              <a:t>     </a:t>
            </a:r>
            <a:endParaRPr lang="it-IT" dirty="0"/>
          </a:p>
        </p:txBody>
      </p:sp>
      <p:sp>
        <p:nvSpPr>
          <p:cNvPr id="22" name="TextBox 21"/>
          <p:cNvSpPr txBox="1"/>
          <p:nvPr/>
        </p:nvSpPr>
        <p:spPr>
          <a:xfrm>
            <a:off x="711630" y="5611886"/>
            <a:ext cx="3356314" cy="76944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>
              <a:defRPr sz="4400" b="1">
                <a:solidFill>
                  <a:schemeClr val="tx2">
                    <a:lumMod val="2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dirty="0"/>
              <a:t> </a:t>
            </a:r>
            <a:r>
              <a:rPr lang="it-IT" dirty="0" smtClean="0"/>
              <a:t>     </a:t>
            </a:r>
            <a:endParaRPr lang="it-IT" dirty="0"/>
          </a:p>
        </p:txBody>
      </p:sp>
      <p:sp>
        <p:nvSpPr>
          <p:cNvPr id="2" name="TextBox 1"/>
          <p:cNvSpPr txBox="1"/>
          <p:nvPr/>
        </p:nvSpPr>
        <p:spPr>
          <a:xfrm>
            <a:off x="1437510" y="1988840"/>
            <a:ext cx="5298685" cy="792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Capacità d’ascolto</a:t>
            </a:r>
            <a:endParaRPr lang="it-IT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e 11"/>
          <p:cNvSpPr/>
          <p:nvPr/>
        </p:nvSpPr>
        <p:spPr>
          <a:xfrm>
            <a:off x="803140" y="2139336"/>
            <a:ext cx="542859" cy="542562"/>
          </a:xfrm>
          <a:prstGeom prst="ellipse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400"/>
              </a:lnSpc>
              <a:defRPr/>
            </a:pPr>
            <a:r>
              <a:rPr lang="it-IT" sz="3600" dirty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13807" y="4323823"/>
            <a:ext cx="3816424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>
              <a:defRPr sz="4400" b="1">
                <a:solidFill>
                  <a:schemeClr val="tx2">
                    <a:lumMod val="2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Autenticità</a:t>
            </a:r>
            <a:endParaRPr lang="it-IT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e 12"/>
          <p:cNvSpPr/>
          <p:nvPr/>
        </p:nvSpPr>
        <p:spPr>
          <a:xfrm>
            <a:off x="828170" y="4450647"/>
            <a:ext cx="569233" cy="52705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400"/>
              </a:lnSpc>
            </a:pPr>
            <a:r>
              <a:rPr lang="it-IT" sz="3200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endParaRPr lang="it-IT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3140" y="5611885"/>
            <a:ext cx="3860371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>
              <a:defRPr sz="4400" b="1">
                <a:solidFill>
                  <a:schemeClr val="tx2">
                    <a:lumMod val="2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it-IT" dirty="0"/>
              <a:t> </a:t>
            </a:r>
            <a:r>
              <a:rPr lang="it-IT" dirty="0" smtClean="0"/>
              <a:t>    </a:t>
            </a: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Rispetto</a:t>
            </a:r>
          </a:p>
        </p:txBody>
      </p:sp>
      <p:sp>
        <p:nvSpPr>
          <p:cNvPr id="16" name="Ovale 12"/>
          <p:cNvSpPr/>
          <p:nvPr/>
        </p:nvSpPr>
        <p:spPr>
          <a:xfrm>
            <a:off x="821469" y="5750172"/>
            <a:ext cx="567827" cy="5075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000"/>
              </a:lnSpc>
            </a:pPr>
            <a:r>
              <a:rPr lang="it-IT" sz="3200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  <a:endParaRPr lang="it-IT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1629" y="3091607"/>
            <a:ext cx="5948603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chemeClr val="tx2">
                    <a:lumMod val="25000"/>
                  </a:schemeClr>
                </a:solidFill>
              </a:rPr>
              <a:t>      </a:t>
            </a:r>
            <a:endParaRPr lang="it-IT" sz="44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37510" y="3068961"/>
            <a:ext cx="5298685" cy="792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Risposta empatica</a:t>
            </a:r>
            <a:endParaRPr lang="it-IT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e 11"/>
          <p:cNvSpPr/>
          <p:nvPr/>
        </p:nvSpPr>
        <p:spPr>
          <a:xfrm>
            <a:off x="803140" y="3219457"/>
            <a:ext cx="542859" cy="542562"/>
          </a:xfrm>
          <a:prstGeom prst="ellipse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400"/>
              </a:lnSpc>
              <a:defRPr/>
            </a:pPr>
            <a:r>
              <a:rPr lang="it-IT" sz="3600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it-IT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761241" y="1268760"/>
            <a:ext cx="7555175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91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8" grpId="0" animBg="1"/>
      <p:bldP spid="18" grpId="1" animBg="1"/>
      <p:bldP spid="22" grpId="0" animBg="1"/>
      <p:bldP spid="22" grpId="1" animBg="1"/>
      <p:bldP spid="2" grpId="0"/>
      <p:bldP spid="13" grpId="0" animBg="1"/>
      <p:bldP spid="11" grpId="0"/>
      <p:bldP spid="14" grpId="0" animBg="1"/>
      <p:bldP spid="12" grpId="0"/>
      <p:bldP spid="16" grpId="0" animBg="1"/>
      <p:bldP spid="20" grpId="0" animBg="1"/>
      <p:bldP spid="20" grpId="1" animBg="1"/>
      <p:bldP spid="21" grpId="0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135059" y="1124744"/>
            <a:ext cx="8901437" cy="5733256"/>
          </a:xfrm>
          <a:prstGeom prst="horizontalScroll">
            <a:avLst>
              <a:gd name="adj" fmla="val 7504"/>
            </a:avLst>
          </a:prstGeom>
          <a:blipFill rotWithShape="1"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5133" y="-11611"/>
            <a:ext cx="8595134" cy="1368152"/>
          </a:xfrm>
        </p:spPr>
        <p:txBody>
          <a:bodyPr>
            <a:noAutofit/>
          </a:bodyPr>
          <a:lstStyle/>
          <a:p>
            <a:pPr algn="ctr"/>
            <a:r>
              <a:rPr lang="it-IT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briola" panose="04040605051002020D02" pitchFamily="82" charset="0"/>
              </a:rPr>
              <a:t>Un’esercitazione pratica</a:t>
            </a:r>
            <a:endParaRPr lang="it-IT" sz="880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600" y="2636912"/>
            <a:ext cx="7920881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it-I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«Mio marito ha sempre lavorato. </a:t>
            </a:r>
          </a:p>
          <a:p>
            <a:r>
              <a:rPr lang="it-I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Ora il medico dice che ha un cancro. </a:t>
            </a:r>
          </a:p>
          <a:p>
            <a:r>
              <a:rPr lang="it-I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Ha solo 60 anni! …</a:t>
            </a:r>
          </a:p>
          <a:p>
            <a:r>
              <a:rPr lang="it-I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I figli lo sanno tutti, ma non vogliono </a:t>
            </a:r>
          </a:p>
          <a:p>
            <a:r>
              <a:rPr lang="it-I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che glielo dica… per salvargli il morale. </a:t>
            </a:r>
          </a:p>
          <a:p>
            <a:r>
              <a:rPr lang="it-I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E io non so cosa </a:t>
            </a:r>
            <a:r>
              <a:rPr lang="it-IT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fare»</a:t>
            </a:r>
            <a:endParaRPr lang="it-IT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1477233"/>
            <a:ext cx="6842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rgbClr val="3663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briola" panose="04040605051002020D02" pitchFamily="82" charset="0"/>
                <a:ea typeface="+mj-ea"/>
                <a:cs typeface="+mj-cs"/>
              </a:rPr>
              <a:t>La signora con marito</a:t>
            </a:r>
            <a:r>
              <a:rPr lang="it-IT" sz="1100" b="1" i="1" dirty="0">
                <a:solidFill>
                  <a:srgbClr val="3663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1100" b="1" i="1" dirty="0" smtClean="0">
                <a:solidFill>
                  <a:srgbClr val="3663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6000" b="1" dirty="0" smtClean="0">
                <a:solidFill>
                  <a:srgbClr val="3663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briola" panose="04040605051002020D02" pitchFamily="82" charset="0"/>
                <a:ea typeface="+mj-ea"/>
                <a:cs typeface="+mj-cs"/>
              </a:rPr>
              <a:t>grave</a:t>
            </a:r>
            <a:endParaRPr lang="it-IT" sz="6000" b="1" dirty="0">
              <a:solidFill>
                <a:srgbClr val="3663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briola" panose="04040605051002020D02" pitchFamily="82" charset="0"/>
              <a:ea typeface="+mj-ea"/>
              <a:cs typeface="+mj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71600" y="2492896"/>
            <a:ext cx="7128792" cy="0"/>
          </a:xfrm>
          <a:prstGeom prst="line">
            <a:avLst/>
          </a:prstGeom>
          <a:ln w="19050"/>
          <a:scene3d>
            <a:camera prst="perspectiveRelaxedModerately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0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giraso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4" y="0"/>
            <a:ext cx="9144000" cy="68580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6948264" y="6330806"/>
            <a:ext cx="1944216" cy="3385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600" i="1" dirty="0" smtClean="0">
                <a:ln w="1905"/>
                <a:solidFill>
                  <a:srgbClr val="00004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/>
                <a:cs typeface="Comic Sans MS"/>
              </a:rPr>
              <a:t>Germano Policante</a:t>
            </a:r>
            <a:endParaRPr lang="it-IT" sz="1600" i="1" dirty="0">
              <a:ln w="1905"/>
              <a:solidFill>
                <a:srgbClr val="00004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/>
              <a:cs typeface="Comic Sans MS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188640" y="692696"/>
            <a:ext cx="7775848" cy="308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ct val="0"/>
              </a:spcBef>
            </a:pPr>
            <a:r>
              <a:rPr lang="it-IT" sz="8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Grazie</a:t>
            </a:r>
          </a:p>
          <a:p>
            <a:pPr algn="r">
              <a:lnSpc>
                <a:spcPct val="80000"/>
              </a:lnSpc>
              <a:spcBef>
                <a:spcPct val="0"/>
              </a:spcBef>
            </a:pPr>
            <a:r>
              <a:rPr lang="it-IT" sz="8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p</a:t>
            </a:r>
            <a:r>
              <a:rPr lang="it-IT" sz="8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er</a:t>
            </a:r>
          </a:p>
          <a:p>
            <a:pPr algn="r">
              <a:lnSpc>
                <a:spcPct val="80000"/>
              </a:lnSpc>
              <a:spcBef>
                <a:spcPct val="0"/>
              </a:spcBef>
            </a:pPr>
            <a:r>
              <a:rPr lang="it-IT" sz="8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l’ascolto!</a:t>
            </a:r>
          </a:p>
        </p:txBody>
      </p:sp>
    </p:spTree>
    <p:extLst>
      <p:ext uri="{BB962C8B-B14F-4D97-AF65-F5344CB8AC3E}">
        <p14:creationId xmlns:p14="http://schemas.microsoft.com/office/powerpoint/2010/main" val="281643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407" y="1878707"/>
            <a:ext cx="3045208" cy="18383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660" y="1802758"/>
            <a:ext cx="3120982" cy="183832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695" y="1720631"/>
            <a:ext cx="3414316" cy="183832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695" y="1700808"/>
            <a:ext cx="3334813" cy="183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407" y="1801662"/>
            <a:ext cx="2759943" cy="18383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488" y="1740454"/>
            <a:ext cx="3153587" cy="18383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120723" y="419936"/>
            <a:ext cx="93600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LA ROSA DELLA CONSAPEVOLEZZA:</a:t>
            </a:r>
          </a:p>
          <a:p>
            <a:pPr algn="ctr"/>
            <a:r>
              <a:rPr lang="it-I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una bussola per un discorso chiaro e corretto</a:t>
            </a:r>
            <a:endParaRPr lang="it-IT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Rounded MT Bold" panose="020F070403050403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78614" y="3838383"/>
            <a:ext cx="3490856" cy="523220"/>
            <a:chOff x="278614" y="3838383"/>
            <a:chExt cx="3490856" cy="523220"/>
          </a:xfrm>
        </p:grpSpPr>
        <p:sp>
          <p:nvSpPr>
            <p:cNvPr id="28" name="Ovale 11"/>
            <p:cNvSpPr/>
            <p:nvPr/>
          </p:nvSpPr>
          <p:spPr>
            <a:xfrm>
              <a:off x="278614" y="3897442"/>
              <a:ext cx="380953" cy="390065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600"/>
                </a:lnSpc>
              </a:pPr>
              <a:r>
                <a:rPr lang="it-IT" sz="2400" dirty="0">
                  <a:solidFill>
                    <a:schemeClr val="accent2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4204" y="3838383"/>
              <a:ext cx="296526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8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I sentimenti</a:t>
              </a:r>
              <a:endParaRPr lang="it-IT" sz="28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51519" y="5949280"/>
            <a:ext cx="4859176" cy="523220"/>
            <a:chOff x="251519" y="5949280"/>
            <a:chExt cx="4859176" cy="523220"/>
          </a:xfrm>
        </p:grpSpPr>
        <p:sp>
          <p:nvSpPr>
            <p:cNvPr id="34" name="Ovale 11"/>
            <p:cNvSpPr/>
            <p:nvPr/>
          </p:nvSpPr>
          <p:spPr>
            <a:xfrm>
              <a:off x="251519" y="6042105"/>
              <a:ext cx="378068" cy="343705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it-IT" sz="2400" dirty="0" smtClean="0">
                  <a:solidFill>
                    <a:schemeClr val="accent2">
                      <a:lumMod val="50000"/>
                    </a:schemeClr>
                  </a:solidFill>
                </a:rPr>
                <a:t>5</a:t>
              </a:r>
              <a:endParaRPr lang="it-IT" sz="28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045769" y="5949280"/>
              <a:ext cx="406492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8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Le azioni</a:t>
              </a:r>
              <a:endParaRPr lang="it-IT" sz="28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51520" y="4869160"/>
            <a:ext cx="3854577" cy="523220"/>
            <a:chOff x="251520" y="4869160"/>
            <a:chExt cx="3854577" cy="523220"/>
          </a:xfrm>
        </p:grpSpPr>
        <p:sp>
          <p:nvSpPr>
            <p:cNvPr id="31" name="Ovale 11"/>
            <p:cNvSpPr/>
            <p:nvPr/>
          </p:nvSpPr>
          <p:spPr>
            <a:xfrm>
              <a:off x="251520" y="4981611"/>
              <a:ext cx="348555" cy="347627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200"/>
                </a:lnSpc>
                <a:defRPr/>
              </a:pPr>
              <a:r>
                <a:rPr lang="it-IT" sz="2400" dirty="0" smtClean="0">
                  <a:solidFill>
                    <a:schemeClr val="accent2">
                      <a:lumMod val="50000"/>
                    </a:schemeClr>
                  </a:solidFill>
                </a:rPr>
                <a:t>4</a:t>
              </a:r>
              <a:endParaRPr lang="it-IT" sz="24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83916" y="4869160"/>
              <a:ext cx="312218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8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Le intenzioni</a:t>
              </a:r>
              <a:endParaRPr lang="it-IT" sz="28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65559" y="1897668"/>
            <a:ext cx="2612888" cy="523220"/>
            <a:chOff x="265559" y="1897668"/>
            <a:chExt cx="2612888" cy="523220"/>
          </a:xfrm>
        </p:grpSpPr>
        <p:sp>
          <p:nvSpPr>
            <p:cNvPr id="17" name="Ovale 11"/>
            <p:cNvSpPr/>
            <p:nvPr/>
          </p:nvSpPr>
          <p:spPr>
            <a:xfrm>
              <a:off x="265559" y="1986924"/>
              <a:ext cx="408997" cy="366532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2400"/>
                </a:lnSpc>
                <a:defRPr/>
              </a:pPr>
              <a:r>
                <a:rPr lang="it-IT" sz="2800" dirty="0">
                  <a:solidFill>
                    <a:schemeClr val="accent2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1045769" y="1897668"/>
              <a:ext cx="18326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8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 fatti</a:t>
              </a:r>
              <a:endParaRPr lang="it-IT" sz="28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75543" y="2890414"/>
            <a:ext cx="3012629" cy="523220"/>
            <a:chOff x="275543" y="2890414"/>
            <a:chExt cx="3012629" cy="523220"/>
          </a:xfrm>
        </p:grpSpPr>
        <p:sp>
          <p:nvSpPr>
            <p:cNvPr id="25" name="Ovale 11"/>
            <p:cNvSpPr/>
            <p:nvPr/>
          </p:nvSpPr>
          <p:spPr>
            <a:xfrm>
              <a:off x="275543" y="2908092"/>
              <a:ext cx="399014" cy="409663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2400"/>
                </a:lnSpc>
                <a:defRPr/>
              </a:pPr>
              <a:r>
                <a:rPr lang="it-IT" sz="2800" dirty="0" smtClean="0">
                  <a:solidFill>
                    <a:schemeClr val="accent2">
                      <a:lumMod val="50000"/>
                    </a:schemeClr>
                  </a:solidFill>
                </a:rPr>
                <a:t>2</a:t>
              </a:r>
              <a:endParaRPr lang="it-IT" sz="28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83916" y="2890414"/>
              <a:ext cx="230425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8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 pensieri</a:t>
              </a:r>
              <a:endParaRPr lang="it-IT" sz="2800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36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375" y="1558709"/>
            <a:ext cx="5983001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2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5408 -0.05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49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3079 L -0.54201 0.0689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27" y="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24 L -0.53368 0.2328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32" y="1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-0.52118 0.3775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59" y="1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44444E-6 L -0.53073 0.5152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45" y="2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476672"/>
            <a:ext cx="9144000" cy="964704"/>
          </a:xfrm>
        </p:spPr>
        <p:txBody>
          <a:bodyPr>
            <a:noAutofit/>
          </a:bodyPr>
          <a:lstStyle/>
          <a:p>
            <a:pPr algn="ctr"/>
            <a:r>
              <a:rPr lang="it-IT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Elementi costitutivi</a:t>
            </a:r>
            <a:endParaRPr lang="it-IT" sz="7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856666" y="5733256"/>
            <a:ext cx="4651438" cy="1008112"/>
          </a:xfrm>
          <a:prstGeom prst="rect">
            <a:avLst/>
          </a:prstGeom>
        </p:spPr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1700" indent="-2794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Valore</a:t>
            </a:r>
            <a:r>
              <a:rPr lang="it-IT" sz="5400" dirty="0" smtClean="0">
                <a:effectLst>
                  <a:outerShdw blurRad="50800" dist="38100" dir="2700000" algn="tl" rotWithShape="0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it-IT" sz="5400" dirty="0">
              <a:effectLst>
                <a:outerShdw blurRad="50800" dist="38100" dir="2700000" algn="tl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55576" y="1772816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indent="-279400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Bisogno</a:t>
            </a:r>
          </a:p>
        </p:txBody>
      </p:sp>
      <p:sp>
        <p:nvSpPr>
          <p:cNvPr id="8" name="Rettangolo 7"/>
          <p:cNvSpPr/>
          <p:nvPr/>
        </p:nvSpPr>
        <p:spPr>
          <a:xfrm>
            <a:off x="757168" y="2793702"/>
            <a:ext cx="4534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lvl="0" indent="-279400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effectLst>
                  <a:outerShdw blurRad="50800" dist="38100" dir="2700000" algn="tl" rotWithShape="0">
                    <a:schemeClr val="bg1"/>
                  </a:outerShdw>
                </a:effectLst>
              </a:rPr>
              <a:t>Emozione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755576" y="3750260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indent="-279400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effectLst>
                  <a:outerShdw blurRad="50800" dist="38100" dir="2700000" algn="tl" rotWithShape="0">
                    <a:schemeClr val="bg1"/>
                  </a:outerShdw>
                </a:effectLst>
              </a:rPr>
              <a:t>Motivazione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761137" y="4728223"/>
            <a:ext cx="4314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indent="-279400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effectLst>
                  <a:outerShdw blurRad="50800" dist="38100" dir="2700000" algn="tl" rotWithShape="0">
                    <a:schemeClr val="bg1"/>
                  </a:outerShdw>
                </a:effectLst>
              </a:rPr>
              <a:t>Pensiero</a:t>
            </a:r>
          </a:p>
        </p:txBody>
      </p:sp>
    </p:spTree>
    <p:extLst>
      <p:ext uri="{BB962C8B-B14F-4D97-AF65-F5344CB8AC3E}">
        <p14:creationId xmlns:p14="http://schemas.microsoft.com/office/powerpoint/2010/main" val="1162821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8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  <p:bldP spid="8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ccia a destra rientrata 33"/>
          <p:cNvSpPr/>
          <p:nvPr/>
        </p:nvSpPr>
        <p:spPr>
          <a:xfrm>
            <a:off x="0" y="2852936"/>
            <a:ext cx="8964488" cy="1625600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8" name="Ovale 37"/>
          <p:cNvSpPr/>
          <p:nvPr/>
        </p:nvSpPr>
        <p:spPr>
          <a:xfrm>
            <a:off x="4067944" y="2276872"/>
            <a:ext cx="2808313" cy="2808313"/>
          </a:xfrm>
          <a:prstGeom prst="ellipse">
            <a:avLst/>
          </a:prstGeom>
          <a:solidFill>
            <a:srgbClr val="91C6F7">
              <a:alpha val="45882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CasellaDiTesto 5"/>
          <p:cNvSpPr txBox="1"/>
          <p:nvPr/>
        </p:nvSpPr>
        <p:spPr>
          <a:xfrm>
            <a:off x="7020272" y="3348280"/>
            <a:ext cx="172819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it-IT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Azione</a:t>
            </a:r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  </a:t>
            </a:r>
            <a:endParaRPr lang="it-IT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Freccia a destra 7"/>
          <p:cNvSpPr/>
          <p:nvPr/>
        </p:nvSpPr>
        <p:spPr>
          <a:xfrm>
            <a:off x="3635896" y="3573016"/>
            <a:ext cx="288032" cy="216024"/>
          </a:xfrm>
          <a:prstGeom prst="rightArrow">
            <a:avLst/>
          </a:prstGeom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4644008" y="2420888"/>
            <a:ext cx="16111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Pensieri</a:t>
            </a:r>
            <a:endParaRPr lang="it-IT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572000" y="4221088"/>
            <a:ext cx="18722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Emozioni</a:t>
            </a:r>
            <a:endParaRPr lang="it-IT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42" name="Gruppo 41"/>
          <p:cNvGrpSpPr/>
          <p:nvPr/>
        </p:nvGrpSpPr>
        <p:grpSpPr>
          <a:xfrm>
            <a:off x="179512" y="1772816"/>
            <a:ext cx="1292328" cy="4464496"/>
            <a:chOff x="179512" y="1772816"/>
            <a:chExt cx="1292328" cy="4464496"/>
          </a:xfrm>
        </p:grpSpPr>
        <p:cxnSp>
          <p:nvCxnSpPr>
            <p:cNvPr id="23" name="Connettore 1 22"/>
            <p:cNvCxnSpPr/>
            <p:nvPr/>
          </p:nvCxnSpPr>
          <p:spPr>
            <a:xfrm>
              <a:off x="755576" y="3717032"/>
              <a:ext cx="432048" cy="2520280"/>
            </a:xfrm>
            <a:prstGeom prst="line">
              <a:avLst/>
            </a:prstGeom>
            <a:ln w="76200">
              <a:solidFill>
                <a:srgbClr val="DCC274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uppo 40"/>
            <p:cNvGrpSpPr/>
            <p:nvPr/>
          </p:nvGrpSpPr>
          <p:grpSpPr>
            <a:xfrm>
              <a:off x="179512" y="1772816"/>
              <a:ext cx="1292328" cy="4464496"/>
              <a:chOff x="179512" y="1772816"/>
              <a:chExt cx="1292328" cy="4464496"/>
            </a:xfrm>
          </p:grpSpPr>
          <p:sp>
            <p:nvSpPr>
              <p:cNvPr id="13" name="Ovale 12"/>
              <p:cNvSpPr/>
              <p:nvPr/>
            </p:nvSpPr>
            <p:spPr>
              <a:xfrm>
                <a:off x="467544" y="1772816"/>
                <a:ext cx="648072" cy="1152128"/>
              </a:xfrm>
              <a:prstGeom prst="ellipse">
                <a:avLst/>
              </a:prstGeom>
              <a:solidFill>
                <a:srgbClr val="DCC274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15" name="Connettore 1 14"/>
              <p:cNvCxnSpPr/>
              <p:nvPr/>
            </p:nvCxnSpPr>
            <p:spPr>
              <a:xfrm flipH="1">
                <a:off x="611560" y="2924944"/>
                <a:ext cx="180020" cy="3312368"/>
              </a:xfrm>
              <a:prstGeom prst="line">
                <a:avLst/>
              </a:prstGeom>
              <a:ln w="76200">
                <a:solidFill>
                  <a:srgbClr val="DCC274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ttore 1 16"/>
              <p:cNvCxnSpPr/>
              <p:nvPr/>
            </p:nvCxnSpPr>
            <p:spPr>
              <a:xfrm flipV="1">
                <a:off x="611560" y="6165304"/>
                <a:ext cx="288032" cy="72008"/>
              </a:xfrm>
              <a:prstGeom prst="line">
                <a:avLst/>
              </a:prstGeom>
              <a:ln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ttore 1 25"/>
              <p:cNvCxnSpPr/>
              <p:nvPr/>
            </p:nvCxnSpPr>
            <p:spPr>
              <a:xfrm flipV="1">
                <a:off x="1183808" y="6165304"/>
                <a:ext cx="288032" cy="72008"/>
              </a:xfrm>
              <a:prstGeom prst="line">
                <a:avLst/>
              </a:prstGeom>
              <a:ln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1 29"/>
              <p:cNvCxnSpPr>
                <a:stCxn id="13" idx="4"/>
              </p:cNvCxnSpPr>
              <p:nvPr/>
            </p:nvCxnSpPr>
            <p:spPr>
              <a:xfrm flipH="1">
                <a:off x="179512" y="2924944"/>
                <a:ext cx="612068" cy="1656184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ttore 1 32"/>
              <p:cNvCxnSpPr/>
              <p:nvPr/>
            </p:nvCxnSpPr>
            <p:spPr>
              <a:xfrm flipV="1">
                <a:off x="179512" y="4416792"/>
                <a:ext cx="1080120" cy="175374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1 34"/>
              <p:cNvCxnSpPr/>
              <p:nvPr/>
            </p:nvCxnSpPr>
            <p:spPr>
              <a:xfrm>
                <a:off x="802966" y="2998813"/>
                <a:ext cx="216024" cy="1224136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1 36"/>
              <p:cNvCxnSpPr/>
              <p:nvPr/>
            </p:nvCxnSpPr>
            <p:spPr>
              <a:xfrm flipV="1">
                <a:off x="1018990" y="4078933"/>
                <a:ext cx="432048" cy="144016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ttore 1 42"/>
              <p:cNvCxnSpPr/>
              <p:nvPr/>
            </p:nvCxnSpPr>
            <p:spPr>
              <a:xfrm>
                <a:off x="1043608" y="2348880"/>
                <a:ext cx="216024" cy="0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Freccia sinistra 19"/>
          <p:cNvSpPr/>
          <p:nvPr/>
        </p:nvSpPr>
        <p:spPr>
          <a:xfrm rot="16200000">
            <a:off x="1723608" y="2893017"/>
            <a:ext cx="652148" cy="283956"/>
          </a:xfrm>
          <a:prstGeom prst="leftArrow">
            <a:avLst>
              <a:gd name="adj1" fmla="val 44675"/>
              <a:gd name="adj2" fmla="val 73363"/>
            </a:avLst>
          </a:prstGeom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</a:endParaRPr>
          </a:p>
        </p:txBody>
      </p:sp>
      <p:sp>
        <p:nvSpPr>
          <p:cNvPr id="29" name="Freccia sinistra 28"/>
          <p:cNvSpPr/>
          <p:nvPr/>
        </p:nvSpPr>
        <p:spPr>
          <a:xfrm rot="5400000">
            <a:off x="1725645" y="4115114"/>
            <a:ext cx="652148" cy="288032"/>
          </a:xfrm>
          <a:prstGeom prst="leftArrow">
            <a:avLst>
              <a:gd name="adj1" fmla="val 44675"/>
              <a:gd name="adj2" fmla="val 73363"/>
            </a:avLst>
          </a:prstGeom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</a:endParaRPr>
          </a:p>
        </p:txBody>
      </p:sp>
      <p:sp>
        <p:nvSpPr>
          <p:cNvPr id="21" name="Titolo 1"/>
          <p:cNvSpPr>
            <a:spLocks noGrp="1"/>
          </p:cNvSpPr>
          <p:nvPr>
            <p:ph type="ctrTitle"/>
          </p:nvPr>
        </p:nvSpPr>
        <p:spPr>
          <a:xfrm>
            <a:off x="0" y="592088"/>
            <a:ext cx="9144000" cy="964704"/>
          </a:xfrm>
        </p:spPr>
        <p:txBody>
          <a:bodyPr>
            <a:noAutofit/>
          </a:bodyPr>
          <a:lstStyle/>
          <a:p>
            <a:pPr algn="ctr"/>
            <a:r>
              <a:rPr lang="it-IT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Forze in azione</a:t>
            </a:r>
            <a:endParaRPr lang="it-IT" sz="7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187624" y="4725144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90"/>
                  </a:outerShdw>
                </a:effectLst>
              </a:rPr>
              <a:t>Bisogni</a:t>
            </a:r>
            <a:r>
              <a:rPr lang="it-IT" sz="40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endParaRPr lang="it-IT" sz="40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971600" y="335699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Motivazione</a:t>
            </a:r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endParaRPr lang="it-IT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403648" y="2060848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90"/>
                  </a:outerShdw>
                </a:effectLst>
              </a:rPr>
              <a:t>Valori</a:t>
            </a:r>
            <a:endParaRPr lang="it-IT" sz="40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90"/>
                </a:outerShdw>
              </a:effectLst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3995936" y="3356992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Atteggiamenti  </a:t>
            </a:r>
            <a:endParaRPr lang="it-IT" sz="3200" b="1" dirty="0">
              <a:solidFill>
                <a:schemeClr val="tx2">
                  <a:lumMod val="10000"/>
                </a:scheme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0" name="Freccia a destra 39"/>
          <p:cNvSpPr/>
          <p:nvPr/>
        </p:nvSpPr>
        <p:spPr>
          <a:xfrm>
            <a:off x="6948264" y="3573016"/>
            <a:ext cx="288032" cy="216024"/>
          </a:xfrm>
          <a:prstGeom prst="rightArrow">
            <a:avLst/>
          </a:prstGeom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2880171"/>
      </p:ext>
    </p:extLst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20" grpId="0" animBg="1"/>
      <p:bldP spid="29" grpId="0" animBg="1"/>
      <p:bldP spid="21" grpId="0"/>
      <p:bldP spid="24" grpId="0"/>
      <p:bldP spid="25" grpId="0"/>
      <p:bldP spid="27" grpId="0"/>
      <p:bldP spid="28" grpId="0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837552" y="1275640"/>
            <a:ext cx="7409295" cy="1413046"/>
            <a:chOff x="837552" y="1275640"/>
            <a:chExt cx="7409295" cy="1413046"/>
          </a:xfrm>
        </p:grpSpPr>
        <p:sp>
          <p:nvSpPr>
            <p:cNvPr id="3" name="Oval 2"/>
            <p:cNvSpPr/>
            <p:nvPr/>
          </p:nvSpPr>
          <p:spPr>
            <a:xfrm>
              <a:off x="941458" y="1275640"/>
              <a:ext cx="7049479" cy="141304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  <a:tint val="66000"/>
                    <a:satMod val="160000"/>
                  </a:schemeClr>
                </a:gs>
                <a:gs pos="50000">
                  <a:schemeClr val="accent1">
                    <a:lumMod val="50000"/>
                    <a:tint val="44500"/>
                    <a:satMod val="160000"/>
                  </a:schemeClr>
                </a:gs>
                <a:gs pos="100000">
                  <a:schemeClr val="accent1">
                    <a:lumMod val="50000"/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1">
                  <a:lumMod val="50000"/>
                </a:schemeClr>
              </a:solidFill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numCol="1" rtlCol="0" anchor="ctr">
              <a:prstTxWarp prst="textArchUp">
                <a:avLst>
                  <a:gd name="adj" fmla="val 11439744"/>
                </a:avLst>
              </a:prstTxWarp>
            </a:bodyPr>
            <a:lstStyle/>
            <a:p>
              <a:pPr algn="ctr"/>
              <a:endParaRPr lang="it-IT" sz="7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37552" y="1326073"/>
              <a:ext cx="7409295" cy="957774"/>
            </a:xfrm>
            <a:prstGeom prst="ellipse">
              <a:avLst/>
            </a:prstGeom>
            <a:noFill/>
            <a:ln w="19050"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Up">
                <a:avLst>
                  <a:gd name="adj" fmla="val 11278612"/>
                </a:avLst>
              </a:prstTxWarp>
            </a:bodyPr>
            <a:lstStyle/>
            <a:p>
              <a:pPr algn="ctr"/>
              <a:endParaRPr lang="it-IT" sz="7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  <a:p>
              <a:pPr algn="ctr">
                <a:lnSpc>
                  <a:spcPct val="250000"/>
                </a:lnSpc>
              </a:pPr>
              <a:r>
                <a:rPr lang="it-IT" sz="3200" b="1" spc="50" dirty="0" smtClean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Ciò che capita all’interno di sé</a:t>
              </a:r>
              <a:endParaRPr lang="it-IT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79512" y="404664"/>
            <a:ext cx="89210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Struttura della persona in relazione</a:t>
            </a:r>
            <a:endParaRPr lang="it-IT" sz="4000" dirty="0">
              <a:latin typeface="Arial Rounded MT Bold" panose="020F070403050403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87095" y="3019200"/>
            <a:ext cx="7845345" cy="3838800"/>
            <a:chOff x="539552" y="3019200"/>
            <a:chExt cx="7773337" cy="3838800"/>
          </a:xfrm>
        </p:grpSpPr>
        <p:sp>
          <p:nvSpPr>
            <p:cNvPr id="7" name="Oval 6"/>
            <p:cNvSpPr/>
            <p:nvPr/>
          </p:nvSpPr>
          <p:spPr>
            <a:xfrm>
              <a:off x="539552" y="3019200"/>
              <a:ext cx="7773337" cy="38388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0"/>
                    <a:tint val="66000"/>
                    <a:satMod val="160000"/>
                  </a:schemeClr>
                </a:gs>
                <a:gs pos="50000">
                  <a:schemeClr val="accent1">
                    <a:lumMod val="50000"/>
                    <a:tint val="44500"/>
                    <a:satMod val="160000"/>
                  </a:schemeClr>
                </a:gs>
                <a:gs pos="100000">
                  <a:schemeClr val="accent1">
                    <a:lumMod val="50000"/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1">
                  <a:lumMod val="50000"/>
                </a:schemeClr>
              </a:solidFill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numCol="1" rtlCol="0" anchor="ctr">
              <a:prstTxWarp prst="textArchUp">
                <a:avLst>
                  <a:gd name="adj" fmla="val 11439744"/>
                </a:avLst>
              </a:prstTxWarp>
            </a:bodyPr>
            <a:lstStyle/>
            <a:p>
              <a:pPr algn="ctr"/>
              <a:endParaRPr lang="it-IT" sz="700" b="1" spc="5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904653" y="3145708"/>
              <a:ext cx="7125264" cy="1435420"/>
            </a:xfrm>
            <a:prstGeom prst="ellipse">
              <a:avLst/>
            </a:prstGeom>
            <a:noFill/>
            <a:ln w="19050"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Up">
                <a:avLst>
                  <a:gd name="adj" fmla="val 10928181"/>
                </a:avLst>
              </a:prstTxWarp>
            </a:bodyPr>
            <a:lstStyle/>
            <a:p>
              <a:pPr algn="ctr"/>
              <a:endParaRPr lang="it-IT" sz="7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  <a:p>
              <a:pPr algn="ctr">
                <a:lnSpc>
                  <a:spcPct val="250000"/>
                </a:lnSpc>
              </a:pPr>
              <a:r>
                <a:rPr lang="it-IT" sz="3200" b="1" spc="50" dirty="0" smtClean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Ciò che capita all’esterno di sé</a:t>
              </a:r>
              <a:endParaRPr lang="it-IT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267744" y="1866146"/>
            <a:ext cx="144016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vissuto</a:t>
            </a:r>
            <a:endParaRPr lang="it-IT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2040" y="1866146"/>
            <a:ext cx="194421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risonanza</a:t>
            </a:r>
            <a:endParaRPr lang="it-IT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Straight Arrow Connector 13"/>
          <p:cNvCxnSpPr>
            <a:stCxn id="12" idx="2"/>
          </p:cNvCxnSpPr>
          <p:nvPr/>
        </p:nvCxnSpPr>
        <p:spPr>
          <a:xfrm flipH="1">
            <a:off x="5580112" y="2327811"/>
            <a:ext cx="324036" cy="6913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2"/>
          </p:cNvCxnSpPr>
          <p:nvPr/>
        </p:nvCxnSpPr>
        <p:spPr>
          <a:xfrm>
            <a:off x="2987824" y="2327811"/>
            <a:ext cx="288032" cy="6913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30093" y="3631772"/>
            <a:ext cx="1978012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L’espressione</a:t>
            </a:r>
            <a:endParaRPr lang="it-IT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65935" y="4415438"/>
            <a:ext cx="4752528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comunicazione </a:t>
            </a:r>
            <a: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mettere in comune</a:t>
            </a:r>
            <a:endParaRPr lang="it-IT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63788" y="5173079"/>
            <a:ext cx="3456384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relazione </a:t>
            </a:r>
            <a:r>
              <a:rPr lang="it-IT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sentirsi legati</a:t>
            </a:r>
            <a:endParaRPr lang="it-IT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57116" y="5968293"/>
            <a:ext cx="297016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sistema relazionale</a:t>
            </a:r>
            <a:endParaRPr lang="it-IT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4466197" y="4106689"/>
            <a:ext cx="185015" cy="281492"/>
          </a:xfrm>
          <a:prstGeom prst="downArrow">
            <a:avLst/>
          </a:prstGeom>
          <a:solidFill>
            <a:srgbClr val="FF0000"/>
          </a:solidFill>
          <a:ln w="952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Down Arrow 23"/>
          <p:cNvSpPr/>
          <p:nvPr/>
        </p:nvSpPr>
        <p:spPr>
          <a:xfrm>
            <a:off x="4465896" y="4877840"/>
            <a:ext cx="185015" cy="281492"/>
          </a:xfrm>
          <a:prstGeom prst="downArrow">
            <a:avLst/>
          </a:prstGeom>
          <a:solidFill>
            <a:srgbClr val="FF0000"/>
          </a:solidFill>
          <a:ln w="952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Down Arrow 24"/>
          <p:cNvSpPr/>
          <p:nvPr/>
        </p:nvSpPr>
        <p:spPr>
          <a:xfrm>
            <a:off x="4462001" y="5670292"/>
            <a:ext cx="185015" cy="281492"/>
          </a:xfrm>
          <a:prstGeom prst="downArrow">
            <a:avLst/>
          </a:prstGeom>
          <a:solidFill>
            <a:srgbClr val="FF0000"/>
          </a:solidFill>
          <a:ln w="952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523400" y="783720"/>
              <a:ext cx="1649520" cy="33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7560" y="720360"/>
                <a:ext cx="1681200" cy="15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52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260192" y="3346808"/>
            <a:ext cx="8127781" cy="463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72722" y="2219308"/>
            <a:ext cx="6171486" cy="463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200"/>
              </a:lnSpc>
            </a:pPr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60192" y="6237312"/>
            <a:ext cx="6832088" cy="463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0192" y="2786416"/>
            <a:ext cx="4239800" cy="463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0192" y="3933056"/>
            <a:ext cx="3663736" cy="463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60192" y="4506281"/>
            <a:ext cx="6976104" cy="463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60192" y="5056824"/>
            <a:ext cx="4887872" cy="463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60192" y="5631349"/>
            <a:ext cx="7264136" cy="4638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8325" y="122375"/>
            <a:ext cx="10189914" cy="1184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Inventario di utili aperture</a:t>
            </a:r>
            <a:endParaRPr lang="it-IT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2722" y="1625802"/>
            <a:ext cx="7899678" cy="465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it-IT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356265" y="3354550"/>
            <a:ext cx="8212552" cy="463571"/>
            <a:chOff x="356265" y="3354550"/>
            <a:chExt cx="8212552" cy="463571"/>
          </a:xfrm>
        </p:grpSpPr>
        <p:sp>
          <p:nvSpPr>
            <p:cNvPr id="6" name="Rectangle 5"/>
            <p:cNvSpPr/>
            <p:nvPr/>
          </p:nvSpPr>
          <p:spPr>
            <a:xfrm>
              <a:off x="881442" y="3354550"/>
              <a:ext cx="7687375" cy="463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400"/>
                </a:lnSpc>
              </a:pP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</a:t>
              </a:r>
              <a:r>
                <a:rPr lang="it-IT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Non mi sembri d’accordo con quanto ti ho </a:t>
              </a: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detto»</a:t>
              </a:r>
              <a:endPara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e 12"/>
            <p:cNvSpPr/>
            <p:nvPr/>
          </p:nvSpPr>
          <p:spPr>
            <a:xfrm>
              <a:off x="356265" y="3415963"/>
              <a:ext cx="359352" cy="340746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400"/>
                </a:lnSpc>
              </a:pPr>
              <a:r>
                <a:rPr lang="it-IT" sz="2400" dirty="0" smtClean="0">
                  <a:solidFill>
                    <a:schemeClr val="accent2">
                      <a:lumMod val="50000"/>
                    </a:schemeClr>
                  </a:solidFill>
                </a:rPr>
                <a:t>4</a:t>
              </a:r>
              <a:endParaRPr lang="it-IT" sz="24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59289" y="3938594"/>
            <a:ext cx="3994836" cy="464848"/>
            <a:chOff x="359289" y="3938594"/>
            <a:chExt cx="3994836" cy="464848"/>
          </a:xfrm>
        </p:grpSpPr>
        <p:sp>
          <p:nvSpPr>
            <p:cNvPr id="7" name="Rectangle 6"/>
            <p:cNvSpPr/>
            <p:nvPr/>
          </p:nvSpPr>
          <p:spPr>
            <a:xfrm>
              <a:off x="881442" y="3938594"/>
              <a:ext cx="3472683" cy="464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500"/>
                </a:lnSpc>
              </a:pP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«Vuoi dire che…?»</a:t>
              </a:r>
              <a:endPara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Ovale 12"/>
            <p:cNvSpPr/>
            <p:nvPr/>
          </p:nvSpPr>
          <p:spPr>
            <a:xfrm>
              <a:off x="359289" y="4010503"/>
              <a:ext cx="356328" cy="356328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400"/>
                </a:lnSpc>
              </a:pPr>
              <a:r>
                <a:rPr lang="it-IT" sz="2000" dirty="0" smtClean="0">
                  <a:solidFill>
                    <a:schemeClr val="accent2">
                      <a:lumMod val="50000"/>
                    </a:schemeClr>
                  </a:solidFill>
                </a:rPr>
                <a:t>5</a:t>
              </a:r>
              <a:endParaRPr lang="it-IT" sz="20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858743" y="3923728"/>
            <a:ext cx="8646587" cy="484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200"/>
              </a:lnSpc>
            </a:pPr>
            <a:endParaRPr lang="it-I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395800" y="1625801"/>
            <a:ext cx="7887393" cy="471653"/>
            <a:chOff x="395800" y="1625801"/>
            <a:chExt cx="7887393" cy="471653"/>
          </a:xfrm>
        </p:grpSpPr>
        <p:sp>
          <p:nvSpPr>
            <p:cNvPr id="13" name="Ovale 11"/>
            <p:cNvSpPr/>
            <p:nvPr/>
          </p:nvSpPr>
          <p:spPr>
            <a:xfrm>
              <a:off x="395800" y="1704042"/>
              <a:ext cx="329488" cy="339812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60000"/>
                </a:lnSpc>
                <a:defRPr/>
              </a:pPr>
              <a:r>
                <a:rPr lang="it-IT" sz="2400" dirty="0">
                  <a:solidFill>
                    <a:schemeClr val="accent2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899592" y="1625801"/>
              <a:ext cx="7383601" cy="4716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400"/>
                </a:lnSpc>
              </a:pP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«Mi piacerebbe conoscere il tuo punto </a:t>
              </a:r>
              <a:r>
                <a:rPr lang="it-IT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di </a:t>
              </a: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vista»</a:t>
              </a:r>
              <a:endParaRPr lang="it-IT" sz="24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56265" y="2229870"/>
            <a:ext cx="7739455" cy="456576"/>
            <a:chOff x="356265" y="2229870"/>
            <a:chExt cx="7739455" cy="456576"/>
          </a:xfrm>
        </p:grpSpPr>
        <p:sp>
          <p:nvSpPr>
            <p:cNvPr id="14" name="Ovale 12"/>
            <p:cNvSpPr/>
            <p:nvPr/>
          </p:nvSpPr>
          <p:spPr>
            <a:xfrm>
              <a:off x="356265" y="2270134"/>
              <a:ext cx="343075" cy="323648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70000"/>
                </a:lnSpc>
              </a:pPr>
              <a:r>
                <a:rPr lang="it-IT" sz="2400" dirty="0">
                  <a:solidFill>
                    <a:schemeClr val="accent2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81442" y="2229870"/>
              <a:ext cx="7214278" cy="4565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500"/>
                </a:lnSpc>
              </a:pP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</a:t>
              </a:r>
              <a:r>
                <a:rPr lang="it-IT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Mi piacerebbe che tu mi spiegassi</a:t>
              </a: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  <a:endPara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68960" y="4488089"/>
            <a:ext cx="7938797" cy="499326"/>
            <a:chOff x="368960" y="4488089"/>
            <a:chExt cx="7938797" cy="499326"/>
          </a:xfrm>
        </p:grpSpPr>
        <p:sp>
          <p:nvSpPr>
            <p:cNvPr id="20" name="Ovale 12"/>
            <p:cNvSpPr/>
            <p:nvPr/>
          </p:nvSpPr>
          <p:spPr>
            <a:xfrm>
              <a:off x="368960" y="4591919"/>
              <a:ext cx="356328" cy="308908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70000"/>
                </a:lnSpc>
              </a:pPr>
              <a:r>
                <a:rPr lang="it-IT" sz="2000" dirty="0" smtClean="0">
                  <a:solidFill>
                    <a:schemeClr val="accent2">
                      <a:lumMod val="50000"/>
                    </a:schemeClr>
                  </a:solidFill>
                </a:rPr>
                <a:t>6</a:t>
              </a:r>
              <a:endParaRPr lang="it-IT" sz="20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99592" y="4488089"/>
              <a:ext cx="7408165" cy="4993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500"/>
                </a:lnSpc>
              </a:pP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</a:t>
              </a:r>
              <a:r>
                <a:rPr lang="it-IT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Quando mi dici così, ecco cosa </a:t>
              </a: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capisco»</a:t>
              </a:r>
              <a:endPara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43012" y="5674434"/>
            <a:ext cx="7539710" cy="463825"/>
            <a:chOff x="343012" y="5674434"/>
            <a:chExt cx="7539710" cy="463825"/>
          </a:xfrm>
        </p:grpSpPr>
        <p:sp>
          <p:nvSpPr>
            <p:cNvPr id="40" name="Ovale 12"/>
            <p:cNvSpPr/>
            <p:nvPr/>
          </p:nvSpPr>
          <p:spPr>
            <a:xfrm>
              <a:off x="343012" y="5698898"/>
              <a:ext cx="356328" cy="356328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60000"/>
                </a:lnSpc>
              </a:pPr>
              <a:r>
                <a:rPr lang="it-IT" sz="2000" dirty="0">
                  <a:solidFill>
                    <a:schemeClr val="accent2">
                      <a:lumMod val="50000"/>
                    </a:schemeClr>
                  </a:solidFill>
                </a:rPr>
                <a:t>8</a:t>
              </a:r>
              <a:endParaRPr lang="it-IT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81442" y="5674434"/>
              <a:ext cx="7001280" cy="4638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400"/>
                </a:lnSpc>
              </a:pP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«Mi piacerebbe capire perché reagisci così»</a:t>
              </a:r>
              <a:endPara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43012" y="6229467"/>
            <a:ext cx="7368078" cy="479513"/>
            <a:chOff x="343012" y="6229467"/>
            <a:chExt cx="7368078" cy="479513"/>
          </a:xfrm>
        </p:grpSpPr>
        <p:sp>
          <p:nvSpPr>
            <p:cNvPr id="41" name="Ovale 12"/>
            <p:cNvSpPr/>
            <p:nvPr/>
          </p:nvSpPr>
          <p:spPr>
            <a:xfrm>
              <a:off x="343012" y="6299171"/>
              <a:ext cx="356328" cy="356328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50000"/>
                </a:lnSpc>
              </a:pPr>
              <a:r>
                <a:rPr lang="it-IT" sz="2000" dirty="0">
                  <a:solidFill>
                    <a:schemeClr val="accent2">
                      <a:lumMod val="50000"/>
                    </a:schemeClr>
                  </a:solidFill>
                </a:rPr>
                <a:t>9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81442" y="6229467"/>
              <a:ext cx="6829648" cy="4795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«Mi sembri… </a:t>
              </a:r>
              <a:r>
                <a:rPr lang="it-IT" sz="2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it-IT" sz="2400" b="1" i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emozione</a:t>
              </a:r>
              <a:r>
                <a:rPr lang="it-IT" sz="2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it-IT" sz="2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O mi sbaglio?»</a:t>
              </a:r>
              <a:endPara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72542" y="2770080"/>
            <a:ext cx="5748763" cy="471050"/>
            <a:chOff x="372542" y="2770080"/>
            <a:chExt cx="5748763" cy="471050"/>
          </a:xfrm>
        </p:grpSpPr>
        <p:sp>
          <p:nvSpPr>
            <p:cNvPr id="16" name="Ovale 12"/>
            <p:cNvSpPr/>
            <p:nvPr/>
          </p:nvSpPr>
          <p:spPr>
            <a:xfrm>
              <a:off x="372542" y="2854018"/>
              <a:ext cx="352746" cy="319202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200"/>
                </a:lnSpc>
              </a:pPr>
              <a:r>
                <a:rPr lang="it-IT" sz="2000" dirty="0">
                  <a:solidFill>
                    <a:schemeClr val="accent2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881442" y="2770080"/>
              <a:ext cx="5239863" cy="4710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500"/>
                </a:lnSpc>
              </a:pP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«Cos’è che vuoi dire?»</a:t>
              </a:r>
              <a:endPara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61929" y="5078623"/>
            <a:ext cx="8206888" cy="463761"/>
            <a:chOff x="361929" y="5078623"/>
            <a:chExt cx="8206888" cy="463761"/>
          </a:xfrm>
        </p:grpSpPr>
        <p:sp>
          <p:nvSpPr>
            <p:cNvPr id="43" name="Rectangle 42"/>
            <p:cNvSpPr/>
            <p:nvPr/>
          </p:nvSpPr>
          <p:spPr>
            <a:xfrm>
              <a:off x="881442" y="5078623"/>
              <a:ext cx="7687375" cy="4637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500"/>
                </a:lnSpc>
              </a:pPr>
              <a:r>
                <a:rPr lang="it-IT" sz="2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«Ti spiace se ne parliamo?»</a:t>
              </a:r>
              <a:endPara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Ovale 12"/>
            <p:cNvSpPr/>
            <p:nvPr/>
          </p:nvSpPr>
          <p:spPr>
            <a:xfrm>
              <a:off x="361929" y="5133210"/>
              <a:ext cx="356328" cy="356328"/>
            </a:xfrm>
            <a:prstGeom prst="ellipse">
              <a:avLst/>
            </a:prstGeom>
            <a:solidFill>
              <a:srgbClr val="FFFF0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200"/>
                </a:lnSpc>
              </a:pPr>
              <a:r>
                <a:rPr lang="it-IT" sz="2000" dirty="0" smtClean="0">
                  <a:solidFill>
                    <a:schemeClr val="accent2">
                      <a:lumMod val="50000"/>
                    </a:schemeClr>
                  </a:solidFill>
                </a:rPr>
                <a:t>7</a:t>
              </a:r>
              <a:endParaRPr lang="it-IT" sz="20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cxnSp>
        <p:nvCxnSpPr>
          <p:cNvPr id="49" name="Straight Connector 48"/>
          <p:cNvCxnSpPr/>
          <p:nvPr/>
        </p:nvCxnSpPr>
        <p:spPr>
          <a:xfrm>
            <a:off x="339704" y="1268760"/>
            <a:ext cx="8336752" cy="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88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19" grpId="0" animBg="1"/>
      <p:bldP spid="19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17" grpId="0" animBg="1"/>
      <p:bldP spid="17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amante 8"/>
          <p:cNvSpPr/>
          <p:nvPr/>
        </p:nvSpPr>
        <p:spPr>
          <a:xfrm>
            <a:off x="2273138" y="1700808"/>
            <a:ext cx="4320480" cy="5040560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effectLst/>
            </a:endParaRPr>
          </a:p>
        </p:txBody>
      </p:sp>
      <p:sp>
        <p:nvSpPr>
          <p:cNvPr id="19" name="CasellaDiTesto 6"/>
          <p:cNvSpPr txBox="1"/>
          <p:nvPr/>
        </p:nvSpPr>
        <p:spPr bwMode="auto">
          <a:xfrm>
            <a:off x="1342792" y="2812854"/>
            <a:ext cx="6973624" cy="477054"/>
          </a:xfrm>
          <a:prstGeom prst="rect">
            <a:avLst/>
          </a:prstGeom>
          <a:solidFill>
            <a:schemeClr val="tx2">
              <a:lumMod val="90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it-IT" dirty="0"/>
          </a:p>
        </p:txBody>
      </p:sp>
      <p:sp>
        <p:nvSpPr>
          <p:cNvPr id="20" name="CasellaDiTesto 6"/>
          <p:cNvSpPr txBox="1"/>
          <p:nvPr/>
        </p:nvSpPr>
        <p:spPr bwMode="auto">
          <a:xfrm>
            <a:off x="1345024" y="3625828"/>
            <a:ext cx="6973624" cy="477054"/>
          </a:xfrm>
          <a:prstGeom prst="rect">
            <a:avLst/>
          </a:prstGeom>
          <a:solidFill>
            <a:schemeClr val="tx2">
              <a:lumMod val="90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it-IT" dirty="0"/>
          </a:p>
        </p:txBody>
      </p:sp>
      <p:sp>
        <p:nvSpPr>
          <p:cNvPr id="21" name="CasellaDiTesto 6"/>
          <p:cNvSpPr txBox="1"/>
          <p:nvPr/>
        </p:nvSpPr>
        <p:spPr bwMode="auto">
          <a:xfrm>
            <a:off x="1342792" y="4422889"/>
            <a:ext cx="6973624" cy="477054"/>
          </a:xfrm>
          <a:prstGeom prst="rect">
            <a:avLst/>
          </a:prstGeom>
          <a:solidFill>
            <a:schemeClr val="tx2">
              <a:lumMod val="90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it-IT" dirty="0"/>
          </a:p>
        </p:txBody>
      </p:sp>
      <p:sp>
        <p:nvSpPr>
          <p:cNvPr id="22" name="CasellaDiTesto 6"/>
          <p:cNvSpPr txBox="1"/>
          <p:nvPr/>
        </p:nvSpPr>
        <p:spPr bwMode="auto">
          <a:xfrm>
            <a:off x="1342792" y="5207079"/>
            <a:ext cx="6973624" cy="477054"/>
          </a:xfrm>
          <a:prstGeom prst="rect">
            <a:avLst/>
          </a:prstGeom>
          <a:solidFill>
            <a:schemeClr val="tx2">
              <a:lumMod val="90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it-IT" dirty="0"/>
          </a:p>
        </p:txBody>
      </p:sp>
      <p:sp>
        <p:nvSpPr>
          <p:cNvPr id="23" name="CasellaDiTesto 6"/>
          <p:cNvSpPr txBox="1"/>
          <p:nvPr/>
        </p:nvSpPr>
        <p:spPr bwMode="auto">
          <a:xfrm>
            <a:off x="1342792" y="6045365"/>
            <a:ext cx="6973624" cy="477054"/>
          </a:xfrm>
          <a:prstGeom prst="rect">
            <a:avLst/>
          </a:prstGeom>
          <a:solidFill>
            <a:schemeClr val="tx2">
              <a:lumMod val="90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it-IT" dirty="0"/>
          </a:p>
        </p:txBody>
      </p:sp>
      <p:sp>
        <p:nvSpPr>
          <p:cNvPr id="18" name="CasellaDiTesto 6"/>
          <p:cNvSpPr txBox="1"/>
          <p:nvPr/>
        </p:nvSpPr>
        <p:spPr bwMode="auto">
          <a:xfrm>
            <a:off x="1342792" y="2082669"/>
            <a:ext cx="6973624" cy="477054"/>
          </a:xfrm>
          <a:prstGeom prst="rect">
            <a:avLst/>
          </a:prstGeom>
          <a:solidFill>
            <a:schemeClr val="tx2">
              <a:lumMod val="90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481349"/>
            <a:ext cx="8981355" cy="988781"/>
          </a:xfrm>
        </p:spPr>
        <p:txBody>
          <a:bodyPr>
            <a:noAutofit/>
          </a:bodyPr>
          <a:lstStyle/>
          <a:p>
            <a:pPr algn="ctr">
              <a:lnSpc>
                <a:spcPts val="5000"/>
              </a:lnSpc>
            </a:pPr>
            <a:r>
              <a:rPr lang="it-IT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 riformulazione</a:t>
            </a:r>
            <a:endParaRPr lang="it-IT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Ovale 4"/>
          <p:cNvSpPr/>
          <p:nvPr/>
        </p:nvSpPr>
        <p:spPr>
          <a:xfrm>
            <a:off x="677328" y="2129021"/>
            <a:ext cx="432048" cy="3677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3d extrusionH="57150">
              <a:bevelT w="50800" h="38100" prst="riblet"/>
            </a:sp3d>
          </a:bodyPr>
          <a:lstStyle/>
          <a:p>
            <a:pPr algn="ctr">
              <a:lnSpc>
                <a:spcPts val="2000"/>
              </a:lnSpc>
              <a:defRPr/>
            </a:pPr>
            <a:r>
              <a:rPr lang="it-IT" sz="3200" dirty="0">
                <a:solidFill>
                  <a:srgbClr val="053D6F"/>
                </a:solidFill>
              </a:rPr>
              <a:t>1</a:t>
            </a:r>
          </a:p>
        </p:txBody>
      </p:sp>
      <p:sp>
        <p:nvSpPr>
          <p:cNvPr id="6" name="Ovale 5"/>
          <p:cNvSpPr/>
          <p:nvPr/>
        </p:nvSpPr>
        <p:spPr>
          <a:xfrm>
            <a:off x="677328" y="2885755"/>
            <a:ext cx="438288" cy="373023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3d extrusionH="57150">
              <a:bevelT w="57150" h="38100" prst="hardEdge"/>
            </a:sp3d>
          </a:bodyPr>
          <a:lstStyle/>
          <a:p>
            <a:pPr algn="ctr">
              <a:lnSpc>
                <a:spcPts val="2000"/>
              </a:lnSpc>
            </a:pPr>
            <a:r>
              <a:rPr lang="it-IT" sz="3200" dirty="0">
                <a:solidFill>
                  <a:srgbClr val="053D6F"/>
                </a:solidFill>
              </a:rPr>
              <a:t>2</a:t>
            </a: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1342791" y="2070925"/>
            <a:ext cx="6973624" cy="4770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b="1" dirty="0">
                <a:solidFill>
                  <a:srgbClr val="FF0000"/>
                </a:solidFill>
              </a:rPr>
              <a:t>Riformulazione-riflesso /parafrasi 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1342789" y="2816156"/>
            <a:ext cx="6973626" cy="4770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b="1" dirty="0">
                <a:solidFill>
                  <a:srgbClr val="FF0000"/>
                </a:solidFill>
              </a:rPr>
              <a:t>Riformulazione-riassunto</a:t>
            </a:r>
          </a:p>
        </p:txBody>
      </p:sp>
      <p:sp>
        <p:nvSpPr>
          <p:cNvPr id="9" name="CasellaDiTesto 7"/>
          <p:cNvSpPr txBox="1"/>
          <p:nvPr/>
        </p:nvSpPr>
        <p:spPr bwMode="auto">
          <a:xfrm>
            <a:off x="1342789" y="3625828"/>
            <a:ext cx="6957602" cy="47705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b="1" dirty="0">
                <a:solidFill>
                  <a:srgbClr val="FF0000"/>
                </a:solidFill>
              </a:rPr>
              <a:t>Riformulazione</a:t>
            </a:r>
            <a:r>
              <a:rPr lang="it-IT" dirty="0"/>
              <a:t> </a:t>
            </a:r>
            <a:r>
              <a:rPr lang="it-IT" b="1" dirty="0">
                <a:solidFill>
                  <a:srgbClr val="FF0000"/>
                </a:solidFill>
              </a:rPr>
              <a:t>critica</a:t>
            </a:r>
          </a:p>
        </p:txBody>
      </p:sp>
      <p:sp>
        <p:nvSpPr>
          <p:cNvPr id="10" name="CasellaDiTesto 7"/>
          <p:cNvSpPr txBox="1"/>
          <p:nvPr/>
        </p:nvSpPr>
        <p:spPr bwMode="auto">
          <a:xfrm>
            <a:off x="1342789" y="4417916"/>
            <a:ext cx="6973626" cy="47705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>
              <a:lnSpc>
                <a:spcPts val="3000"/>
              </a:lnSpc>
              <a:spcAft>
                <a:spcPts val="1200"/>
              </a:spcAft>
              <a:defRPr/>
            </a:pPr>
            <a:r>
              <a:rPr lang="it-IT" sz="2800" b="1" dirty="0">
                <a:solidFill>
                  <a:srgbClr val="FF0000"/>
                </a:solidFill>
              </a:rPr>
              <a:t>Riformulazione-chiarificazione</a:t>
            </a:r>
          </a:p>
        </p:txBody>
      </p:sp>
      <p:sp>
        <p:nvSpPr>
          <p:cNvPr id="11" name="CasellaDiTesto 7"/>
          <p:cNvSpPr txBox="1"/>
          <p:nvPr/>
        </p:nvSpPr>
        <p:spPr bwMode="auto">
          <a:xfrm>
            <a:off x="1342789" y="5210004"/>
            <a:ext cx="6973626" cy="47705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sz="2600" b="1" dirty="0">
                <a:solidFill>
                  <a:srgbClr val="FF0000"/>
                </a:solidFill>
              </a:rPr>
              <a:t>Riformulazione</a:t>
            </a:r>
            <a:r>
              <a:rPr lang="it-IT" sz="2600" dirty="0" smtClean="0"/>
              <a:t> </a:t>
            </a:r>
            <a:r>
              <a:rPr lang="it-IT" sz="2600" b="1" dirty="0">
                <a:solidFill>
                  <a:srgbClr val="FF0000"/>
                </a:solidFill>
              </a:rPr>
              <a:t>con</a:t>
            </a:r>
            <a:r>
              <a:rPr lang="it-IT" sz="2600" dirty="0" smtClean="0"/>
              <a:t> </a:t>
            </a:r>
            <a:r>
              <a:rPr lang="it-IT" sz="2600" b="1" dirty="0">
                <a:solidFill>
                  <a:srgbClr val="FF0000"/>
                </a:solidFill>
              </a:rPr>
              <a:t>cambio</a:t>
            </a:r>
            <a:r>
              <a:rPr lang="it-IT" sz="2600" dirty="0" smtClean="0"/>
              <a:t> </a:t>
            </a:r>
            <a:r>
              <a:rPr lang="it-IT" sz="2600" b="1" dirty="0">
                <a:solidFill>
                  <a:srgbClr val="FF0000"/>
                </a:solidFill>
              </a:rPr>
              <a:t>di</a:t>
            </a:r>
            <a:r>
              <a:rPr lang="it-IT" sz="2600" dirty="0"/>
              <a:t> </a:t>
            </a:r>
            <a:r>
              <a:rPr lang="it-IT" sz="2600" b="1" dirty="0">
                <a:solidFill>
                  <a:srgbClr val="FF0000"/>
                </a:solidFill>
              </a:rPr>
              <a:t>prospettiva</a:t>
            </a:r>
          </a:p>
        </p:txBody>
      </p:sp>
      <p:sp>
        <p:nvSpPr>
          <p:cNvPr id="12" name="CasellaDiTesto 6"/>
          <p:cNvSpPr txBox="1"/>
          <p:nvPr/>
        </p:nvSpPr>
        <p:spPr bwMode="auto">
          <a:xfrm>
            <a:off x="1342790" y="6048290"/>
            <a:ext cx="6973626" cy="47705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marL="93663" algn="ctr" fontAlgn="auto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defRPr sz="28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b="1" dirty="0">
                <a:solidFill>
                  <a:srgbClr val="FF0000"/>
                </a:solidFill>
              </a:rPr>
              <a:t>Riformulazione-sottolineatura</a:t>
            </a:r>
          </a:p>
        </p:txBody>
      </p:sp>
      <p:sp>
        <p:nvSpPr>
          <p:cNvPr id="13" name="Ovale 4"/>
          <p:cNvSpPr/>
          <p:nvPr/>
        </p:nvSpPr>
        <p:spPr>
          <a:xfrm>
            <a:off x="677328" y="3680499"/>
            <a:ext cx="432048" cy="3677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3d extrusionH="57150">
              <a:bevelT w="50800" h="38100" prst="riblet"/>
            </a:sp3d>
          </a:bodyPr>
          <a:lstStyle/>
          <a:p>
            <a:pPr algn="ctr">
              <a:lnSpc>
                <a:spcPts val="2000"/>
              </a:lnSpc>
              <a:defRPr/>
            </a:pPr>
            <a:r>
              <a:rPr lang="it-IT" sz="2800" dirty="0" smtClean="0">
                <a:solidFill>
                  <a:srgbClr val="053D6F"/>
                </a:solidFill>
              </a:rPr>
              <a:t>3</a:t>
            </a:r>
            <a:endParaRPr lang="it-IT" sz="2800" dirty="0">
              <a:solidFill>
                <a:srgbClr val="053D6F"/>
              </a:solidFill>
            </a:endParaRPr>
          </a:p>
        </p:txBody>
      </p:sp>
      <p:sp>
        <p:nvSpPr>
          <p:cNvPr id="15" name="Ovale 5"/>
          <p:cNvSpPr/>
          <p:nvPr/>
        </p:nvSpPr>
        <p:spPr>
          <a:xfrm>
            <a:off x="674208" y="4474905"/>
            <a:ext cx="438288" cy="373023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3d extrusionH="57150">
              <a:bevelT w="57150" h="38100" prst="hardEdge"/>
            </a:sp3d>
          </a:bodyPr>
          <a:lstStyle/>
          <a:p>
            <a:pPr algn="ctr">
              <a:lnSpc>
                <a:spcPts val="2000"/>
              </a:lnSpc>
            </a:pPr>
            <a:r>
              <a:rPr lang="it-IT" sz="2800" dirty="0" smtClean="0">
                <a:solidFill>
                  <a:srgbClr val="053D6F"/>
                </a:solidFill>
              </a:rPr>
              <a:t>4</a:t>
            </a:r>
            <a:endParaRPr lang="it-IT" sz="2800" dirty="0">
              <a:solidFill>
                <a:srgbClr val="053D6F"/>
              </a:solidFill>
            </a:endParaRPr>
          </a:p>
        </p:txBody>
      </p:sp>
      <p:sp>
        <p:nvSpPr>
          <p:cNvPr id="16" name="Ovale 4"/>
          <p:cNvSpPr/>
          <p:nvPr/>
        </p:nvSpPr>
        <p:spPr>
          <a:xfrm>
            <a:off x="681336" y="5264675"/>
            <a:ext cx="432048" cy="3677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3d extrusionH="57150">
              <a:bevelT w="50800" h="38100" prst="riblet"/>
            </a:sp3d>
          </a:bodyPr>
          <a:lstStyle/>
          <a:p>
            <a:pPr algn="ctr">
              <a:lnSpc>
                <a:spcPts val="2000"/>
              </a:lnSpc>
              <a:defRPr/>
            </a:pPr>
            <a:r>
              <a:rPr lang="it-IT" sz="2800" dirty="0" smtClean="0">
                <a:solidFill>
                  <a:srgbClr val="053D6F"/>
                </a:solidFill>
              </a:rPr>
              <a:t>5</a:t>
            </a:r>
            <a:endParaRPr lang="it-IT" sz="2800" dirty="0">
              <a:solidFill>
                <a:srgbClr val="053D6F"/>
              </a:solidFill>
            </a:endParaRPr>
          </a:p>
        </p:txBody>
      </p:sp>
      <p:sp>
        <p:nvSpPr>
          <p:cNvPr id="17" name="Ovale 5"/>
          <p:cNvSpPr/>
          <p:nvPr/>
        </p:nvSpPr>
        <p:spPr>
          <a:xfrm>
            <a:off x="671088" y="6100305"/>
            <a:ext cx="438288" cy="373023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p3d extrusionH="57150">
              <a:bevelT w="57150" h="38100" prst="hardEdge"/>
            </a:sp3d>
          </a:bodyPr>
          <a:lstStyle/>
          <a:p>
            <a:pPr algn="ctr">
              <a:lnSpc>
                <a:spcPts val="3000"/>
              </a:lnSpc>
            </a:pPr>
            <a:r>
              <a:rPr lang="it-IT" sz="2800" dirty="0" smtClean="0">
                <a:solidFill>
                  <a:srgbClr val="053D6F"/>
                </a:solidFill>
              </a:rPr>
              <a:t>6</a:t>
            </a:r>
            <a:endParaRPr lang="it-IT" sz="2800" dirty="0">
              <a:solidFill>
                <a:srgbClr val="053D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18" grpId="0" animBg="1"/>
      <p:bldP spid="18" grpId="1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5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346243" y="2291031"/>
            <a:ext cx="6633142" cy="4468906"/>
          </a:xfrm>
          <a:custGeom>
            <a:avLst/>
            <a:gdLst>
              <a:gd name="connsiteX0" fmla="*/ 0 w 6552728"/>
              <a:gd name="connsiteY0" fmla="*/ 2232248 h 4464496"/>
              <a:gd name="connsiteX1" fmla="*/ 3276364 w 6552728"/>
              <a:gd name="connsiteY1" fmla="*/ 0 h 4464496"/>
              <a:gd name="connsiteX2" fmla="*/ 6552728 w 6552728"/>
              <a:gd name="connsiteY2" fmla="*/ 2232248 h 4464496"/>
              <a:gd name="connsiteX3" fmla="*/ 3276364 w 6552728"/>
              <a:gd name="connsiteY3" fmla="*/ 4464496 h 4464496"/>
              <a:gd name="connsiteX4" fmla="*/ 0 w 6552728"/>
              <a:gd name="connsiteY4" fmla="*/ 2232248 h 4464496"/>
              <a:gd name="connsiteX0" fmla="*/ 90396 w 6643124"/>
              <a:gd name="connsiteY0" fmla="*/ 2302134 h 4534382"/>
              <a:gd name="connsiteX1" fmla="*/ 1129746 w 6643124"/>
              <a:gd name="connsiteY1" fmla="*/ 719581 h 4534382"/>
              <a:gd name="connsiteX2" fmla="*/ 3366760 w 6643124"/>
              <a:gd name="connsiteY2" fmla="*/ 69886 h 4534382"/>
              <a:gd name="connsiteX3" fmla="*/ 6643124 w 6643124"/>
              <a:gd name="connsiteY3" fmla="*/ 2302134 h 4534382"/>
              <a:gd name="connsiteX4" fmla="*/ 3366760 w 6643124"/>
              <a:gd name="connsiteY4" fmla="*/ 4534382 h 4534382"/>
              <a:gd name="connsiteX5" fmla="*/ 90396 w 6643124"/>
              <a:gd name="connsiteY5" fmla="*/ 2302134 h 4534382"/>
              <a:gd name="connsiteX0" fmla="*/ 10130 w 6562858"/>
              <a:gd name="connsiteY0" fmla="*/ 2302134 h 4613980"/>
              <a:gd name="connsiteX1" fmla="*/ 1049480 w 6562858"/>
              <a:gd name="connsiteY1" fmla="*/ 719581 h 4613980"/>
              <a:gd name="connsiteX2" fmla="*/ 3286494 w 6562858"/>
              <a:gd name="connsiteY2" fmla="*/ 69886 h 4613980"/>
              <a:gd name="connsiteX3" fmla="*/ 6562858 w 6562858"/>
              <a:gd name="connsiteY3" fmla="*/ 2302134 h 4613980"/>
              <a:gd name="connsiteX4" fmla="*/ 3286494 w 6562858"/>
              <a:gd name="connsiteY4" fmla="*/ 4534382 h 4613980"/>
              <a:gd name="connsiteX5" fmla="*/ 694039 w 6562858"/>
              <a:gd name="connsiteY5" fmla="*/ 3945125 h 4613980"/>
              <a:gd name="connsiteX6" fmla="*/ 10130 w 6562858"/>
              <a:gd name="connsiteY6" fmla="*/ 2302134 h 4613980"/>
              <a:gd name="connsiteX0" fmla="*/ 10130 w 6676562"/>
              <a:gd name="connsiteY0" fmla="*/ 2302134 h 4534420"/>
              <a:gd name="connsiteX1" fmla="*/ 1049480 w 6676562"/>
              <a:gd name="connsiteY1" fmla="*/ 719581 h 4534420"/>
              <a:gd name="connsiteX2" fmla="*/ 3286494 w 6676562"/>
              <a:gd name="connsiteY2" fmla="*/ 69886 h 4534420"/>
              <a:gd name="connsiteX3" fmla="*/ 6562858 w 6676562"/>
              <a:gd name="connsiteY3" fmla="*/ 2302134 h 4534420"/>
              <a:gd name="connsiteX4" fmla="*/ 5828686 w 6676562"/>
              <a:gd name="connsiteY4" fmla="*/ 3924837 h 4534420"/>
              <a:gd name="connsiteX5" fmla="*/ 3286494 w 6676562"/>
              <a:gd name="connsiteY5" fmla="*/ 4534382 h 4534420"/>
              <a:gd name="connsiteX6" fmla="*/ 694039 w 6676562"/>
              <a:gd name="connsiteY6" fmla="*/ 3945125 h 4534420"/>
              <a:gd name="connsiteX7" fmla="*/ 10130 w 6676562"/>
              <a:gd name="connsiteY7" fmla="*/ 2302134 h 4534420"/>
              <a:gd name="connsiteX0" fmla="*/ 10130 w 6587123"/>
              <a:gd name="connsiteY0" fmla="*/ 2233105 h 4465391"/>
              <a:gd name="connsiteX1" fmla="*/ 1049480 w 6587123"/>
              <a:gd name="connsiteY1" fmla="*/ 650552 h 4465391"/>
              <a:gd name="connsiteX2" fmla="*/ 3286494 w 6587123"/>
              <a:gd name="connsiteY2" fmla="*/ 857 h 4465391"/>
              <a:gd name="connsiteX3" fmla="*/ 5431330 w 6587123"/>
              <a:gd name="connsiteY3" fmla="*/ 764033 h 4465391"/>
              <a:gd name="connsiteX4" fmla="*/ 6562858 w 6587123"/>
              <a:gd name="connsiteY4" fmla="*/ 2233105 h 4465391"/>
              <a:gd name="connsiteX5" fmla="*/ 5828686 w 6587123"/>
              <a:gd name="connsiteY5" fmla="*/ 3855808 h 4465391"/>
              <a:gd name="connsiteX6" fmla="*/ 3286494 w 6587123"/>
              <a:gd name="connsiteY6" fmla="*/ 4465353 h 4465391"/>
              <a:gd name="connsiteX7" fmla="*/ 694039 w 6587123"/>
              <a:gd name="connsiteY7" fmla="*/ 3876096 h 4465391"/>
              <a:gd name="connsiteX8" fmla="*/ 10130 w 6587123"/>
              <a:gd name="connsiteY8" fmla="*/ 2233105 h 4465391"/>
              <a:gd name="connsiteX0" fmla="*/ 10130 w 6587123"/>
              <a:gd name="connsiteY0" fmla="*/ 1944423 h 4176709"/>
              <a:gd name="connsiteX1" fmla="*/ 1049480 w 6587123"/>
              <a:gd name="connsiteY1" fmla="*/ 361870 h 4176709"/>
              <a:gd name="connsiteX2" fmla="*/ 3302823 w 6587123"/>
              <a:gd name="connsiteY2" fmla="*/ 6089 h 4176709"/>
              <a:gd name="connsiteX3" fmla="*/ 5431330 w 6587123"/>
              <a:gd name="connsiteY3" fmla="*/ 475351 h 4176709"/>
              <a:gd name="connsiteX4" fmla="*/ 6562858 w 6587123"/>
              <a:gd name="connsiteY4" fmla="*/ 1944423 h 4176709"/>
              <a:gd name="connsiteX5" fmla="*/ 5828686 w 6587123"/>
              <a:gd name="connsiteY5" fmla="*/ 3567126 h 4176709"/>
              <a:gd name="connsiteX6" fmla="*/ 3286494 w 6587123"/>
              <a:gd name="connsiteY6" fmla="*/ 4176671 h 4176709"/>
              <a:gd name="connsiteX7" fmla="*/ 694039 w 6587123"/>
              <a:gd name="connsiteY7" fmla="*/ 3587414 h 4176709"/>
              <a:gd name="connsiteX8" fmla="*/ 10130 w 6587123"/>
              <a:gd name="connsiteY8" fmla="*/ 1944423 h 4176709"/>
              <a:gd name="connsiteX0" fmla="*/ 10130 w 6587123"/>
              <a:gd name="connsiteY0" fmla="*/ 1944423 h 4470601"/>
              <a:gd name="connsiteX1" fmla="*/ 1049480 w 6587123"/>
              <a:gd name="connsiteY1" fmla="*/ 361870 h 4470601"/>
              <a:gd name="connsiteX2" fmla="*/ 3302823 w 6587123"/>
              <a:gd name="connsiteY2" fmla="*/ 6089 h 4470601"/>
              <a:gd name="connsiteX3" fmla="*/ 5431330 w 6587123"/>
              <a:gd name="connsiteY3" fmla="*/ 475351 h 4470601"/>
              <a:gd name="connsiteX4" fmla="*/ 6562858 w 6587123"/>
              <a:gd name="connsiteY4" fmla="*/ 1944423 h 4470601"/>
              <a:gd name="connsiteX5" fmla="*/ 5828686 w 6587123"/>
              <a:gd name="connsiteY5" fmla="*/ 3567126 h 4470601"/>
              <a:gd name="connsiteX6" fmla="*/ 3237508 w 6587123"/>
              <a:gd name="connsiteY6" fmla="*/ 4470585 h 4470601"/>
              <a:gd name="connsiteX7" fmla="*/ 694039 w 6587123"/>
              <a:gd name="connsiteY7" fmla="*/ 3587414 h 4470601"/>
              <a:gd name="connsiteX8" fmla="*/ 10130 w 6587123"/>
              <a:gd name="connsiteY8" fmla="*/ 1944423 h 4470601"/>
              <a:gd name="connsiteX0" fmla="*/ 52539 w 6629532"/>
              <a:gd name="connsiteY0" fmla="*/ 1944423 h 4471447"/>
              <a:gd name="connsiteX1" fmla="*/ 1091889 w 6629532"/>
              <a:gd name="connsiteY1" fmla="*/ 361870 h 4471447"/>
              <a:gd name="connsiteX2" fmla="*/ 3345232 w 6629532"/>
              <a:gd name="connsiteY2" fmla="*/ 6089 h 4471447"/>
              <a:gd name="connsiteX3" fmla="*/ 5473739 w 6629532"/>
              <a:gd name="connsiteY3" fmla="*/ 475351 h 4471447"/>
              <a:gd name="connsiteX4" fmla="*/ 6605267 w 6629532"/>
              <a:gd name="connsiteY4" fmla="*/ 1944423 h 4471447"/>
              <a:gd name="connsiteX5" fmla="*/ 5871095 w 6629532"/>
              <a:gd name="connsiteY5" fmla="*/ 3567126 h 4471447"/>
              <a:gd name="connsiteX6" fmla="*/ 3279917 w 6629532"/>
              <a:gd name="connsiteY6" fmla="*/ 4470585 h 4471447"/>
              <a:gd name="connsiteX7" fmla="*/ 491519 w 6629532"/>
              <a:gd name="connsiteY7" fmla="*/ 3701714 h 4471447"/>
              <a:gd name="connsiteX8" fmla="*/ 52539 w 6629532"/>
              <a:gd name="connsiteY8" fmla="*/ 1944423 h 4471447"/>
              <a:gd name="connsiteX0" fmla="*/ 52539 w 6629532"/>
              <a:gd name="connsiteY0" fmla="*/ 1944423 h 4470951"/>
              <a:gd name="connsiteX1" fmla="*/ 1091889 w 6629532"/>
              <a:gd name="connsiteY1" fmla="*/ 361870 h 4470951"/>
              <a:gd name="connsiteX2" fmla="*/ 3345232 w 6629532"/>
              <a:gd name="connsiteY2" fmla="*/ 6089 h 4470951"/>
              <a:gd name="connsiteX3" fmla="*/ 5473739 w 6629532"/>
              <a:gd name="connsiteY3" fmla="*/ 475351 h 4470951"/>
              <a:gd name="connsiteX4" fmla="*/ 6605267 w 6629532"/>
              <a:gd name="connsiteY4" fmla="*/ 1944423 h 4470951"/>
              <a:gd name="connsiteX5" fmla="*/ 5871095 w 6629532"/>
              <a:gd name="connsiteY5" fmla="*/ 3779397 h 4470951"/>
              <a:gd name="connsiteX6" fmla="*/ 3279917 w 6629532"/>
              <a:gd name="connsiteY6" fmla="*/ 4470585 h 4470951"/>
              <a:gd name="connsiteX7" fmla="*/ 491519 w 6629532"/>
              <a:gd name="connsiteY7" fmla="*/ 3701714 h 4470951"/>
              <a:gd name="connsiteX8" fmla="*/ 52539 w 6629532"/>
              <a:gd name="connsiteY8" fmla="*/ 1944423 h 4470951"/>
              <a:gd name="connsiteX0" fmla="*/ 56149 w 6633142"/>
              <a:gd name="connsiteY0" fmla="*/ 1938547 h 4465075"/>
              <a:gd name="connsiteX1" fmla="*/ 1144484 w 6633142"/>
              <a:gd name="connsiteY1" fmla="*/ 502951 h 4465075"/>
              <a:gd name="connsiteX2" fmla="*/ 3348842 w 6633142"/>
              <a:gd name="connsiteY2" fmla="*/ 213 h 4465075"/>
              <a:gd name="connsiteX3" fmla="*/ 5477349 w 6633142"/>
              <a:gd name="connsiteY3" fmla="*/ 469475 h 4465075"/>
              <a:gd name="connsiteX4" fmla="*/ 6608877 w 6633142"/>
              <a:gd name="connsiteY4" fmla="*/ 1938547 h 4465075"/>
              <a:gd name="connsiteX5" fmla="*/ 5874705 w 6633142"/>
              <a:gd name="connsiteY5" fmla="*/ 3773521 h 4465075"/>
              <a:gd name="connsiteX6" fmla="*/ 3283527 w 6633142"/>
              <a:gd name="connsiteY6" fmla="*/ 4464709 h 4465075"/>
              <a:gd name="connsiteX7" fmla="*/ 495129 w 6633142"/>
              <a:gd name="connsiteY7" fmla="*/ 3695838 h 4465075"/>
              <a:gd name="connsiteX8" fmla="*/ 56149 w 6633142"/>
              <a:gd name="connsiteY8" fmla="*/ 1938547 h 4465075"/>
              <a:gd name="connsiteX0" fmla="*/ 56149 w 6633142"/>
              <a:gd name="connsiteY0" fmla="*/ 1942378 h 4468906"/>
              <a:gd name="connsiteX1" fmla="*/ 1144484 w 6633142"/>
              <a:gd name="connsiteY1" fmla="*/ 506782 h 4468906"/>
              <a:gd name="connsiteX2" fmla="*/ 3348842 w 6633142"/>
              <a:gd name="connsiteY2" fmla="*/ 4044 h 4468906"/>
              <a:gd name="connsiteX3" fmla="*/ 5542663 w 6633142"/>
              <a:gd name="connsiteY3" fmla="*/ 701906 h 4468906"/>
              <a:gd name="connsiteX4" fmla="*/ 6608877 w 6633142"/>
              <a:gd name="connsiteY4" fmla="*/ 1942378 h 4468906"/>
              <a:gd name="connsiteX5" fmla="*/ 5874705 w 6633142"/>
              <a:gd name="connsiteY5" fmla="*/ 3777352 h 4468906"/>
              <a:gd name="connsiteX6" fmla="*/ 3283527 w 6633142"/>
              <a:gd name="connsiteY6" fmla="*/ 4468540 h 4468906"/>
              <a:gd name="connsiteX7" fmla="*/ 495129 w 6633142"/>
              <a:gd name="connsiteY7" fmla="*/ 3699669 h 4468906"/>
              <a:gd name="connsiteX8" fmla="*/ 56149 w 6633142"/>
              <a:gd name="connsiteY8" fmla="*/ 1942378 h 4468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33142" h="4468906">
                <a:moveTo>
                  <a:pt x="56149" y="1942378"/>
                </a:moveTo>
                <a:cubicBezTo>
                  <a:pt x="164375" y="1410230"/>
                  <a:pt x="598423" y="878823"/>
                  <a:pt x="1144484" y="506782"/>
                </a:cubicBezTo>
                <a:cubicBezTo>
                  <a:pt x="1690545" y="134741"/>
                  <a:pt x="2615812" y="-28477"/>
                  <a:pt x="3348842" y="4044"/>
                </a:cubicBezTo>
                <a:cubicBezTo>
                  <a:pt x="4081872" y="36565"/>
                  <a:pt x="4996602" y="329865"/>
                  <a:pt x="5542663" y="701906"/>
                </a:cubicBezTo>
                <a:cubicBezTo>
                  <a:pt x="6088724" y="1073947"/>
                  <a:pt x="6493665" y="1473347"/>
                  <a:pt x="6608877" y="1942378"/>
                </a:cubicBezTo>
                <a:cubicBezTo>
                  <a:pt x="6724089" y="2411409"/>
                  <a:pt x="6420766" y="3405311"/>
                  <a:pt x="5874705" y="3777352"/>
                </a:cubicBezTo>
                <a:cubicBezTo>
                  <a:pt x="5328644" y="4149393"/>
                  <a:pt x="4180123" y="4481487"/>
                  <a:pt x="3283527" y="4468540"/>
                </a:cubicBezTo>
                <a:cubicBezTo>
                  <a:pt x="2386931" y="4455593"/>
                  <a:pt x="1041190" y="4071710"/>
                  <a:pt x="495129" y="3699669"/>
                </a:cubicBezTo>
                <a:cubicBezTo>
                  <a:pt x="-50932" y="3327628"/>
                  <a:pt x="-52077" y="2474526"/>
                  <a:pt x="56149" y="194237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2388511" y="2780928"/>
            <a:ext cx="4548607" cy="2886377"/>
          </a:xfrm>
          <a:custGeom>
            <a:avLst/>
            <a:gdLst>
              <a:gd name="connsiteX0" fmla="*/ 0 w 4896544"/>
              <a:gd name="connsiteY0" fmla="*/ 1656184 h 3312368"/>
              <a:gd name="connsiteX1" fmla="*/ 2448272 w 4896544"/>
              <a:gd name="connsiteY1" fmla="*/ 0 h 3312368"/>
              <a:gd name="connsiteX2" fmla="*/ 4896544 w 4896544"/>
              <a:gd name="connsiteY2" fmla="*/ 1656184 h 3312368"/>
              <a:gd name="connsiteX3" fmla="*/ 2448272 w 4896544"/>
              <a:gd name="connsiteY3" fmla="*/ 3312368 h 3312368"/>
              <a:gd name="connsiteX4" fmla="*/ 0 w 4896544"/>
              <a:gd name="connsiteY4" fmla="*/ 1656184 h 3312368"/>
              <a:gd name="connsiteX0" fmla="*/ 130776 w 5027320"/>
              <a:gd name="connsiteY0" fmla="*/ 1656184 h 3349759"/>
              <a:gd name="connsiteX1" fmla="*/ 2579048 w 5027320"/>
              <a:gd name="connsiteY1" fmla="*/ 0 h 3349759"/>
              <a:gd name="connsiteX2" fmla="*/ 5027320 w 5027320"/>
              <a:gd name="connsiteY2" fmla="*/ 1656184 h 3349759"/>
              <a:gd name="connsiteX3" fmla="*/ 2579048 w 5027320"/>
              <a:gd name="connsiteY3" fmla="*/ 3312368 h 3349759"/>
              <a:gd name="connsiteX4" fmla="*/ 570634 w 5027320"/>
              <a:gd name="connsiteY4" fmla="*/ 2718859 h 3349759"/>
              <a:gd name="connsiteX5" fmla="*/ 130776 w 5027320"/>
              <a:gd name="connsiteY5" fmla="*/ 1656184 h 3349759"/>
              <a:gd name="connsiteX0" fmla="*/ 218089 w 4804390"/>
              <a:gd name="connsiteY0" fmla="*/ 1380194 h 3351354"/>
              <a:gd name="connsiteX1" fmla="*/ 2356118 w 4804390"/>
              <a:gd name="connsiteY1" fmla="*/ 1595 h 3351354"/>
              <a:gd name="connsiteX2" fmla="*/ 4804390 w 4804390"/>
              <a:gd name="connsiteY2" fmla="*/ 1657779 h 3351354"/>
              <a:gd name="connsiteX3" fmla="*/ 2356118 w 4804390"/>
              <a:gd name="connsiteY3" fmla="*/ 3313963 h 3351354"/>
              <a:gd name="connsiteX4" fmla="*/ 347704 w 4804390"/>
              <a:gd name="connsiteY4" fmla="*/ 2720454 h 3351354"/>
              <a:gd name="connsiteX5" fmla="*/ 218089 w 4804390"/>
              <a:gd name="connsiteY5" fmla="*/ 1380194 h 3351354"/>
              <a:gd name="connsiteX0" fmla="*/ 129316 w 4715617"/>
              <a:gd name="connsiteY0" fmla="*/ 1420560 h 3391720"/>
              <a:gd name="connsiteX1" fmla="*/ 912074 w 4715617"/>
              <a:gd name="connsiteY1" fmla="*/ 572792 h 3391720"/>
              <a:gd name="connsiteX2" fmla="*/ 2267345 w 4715617"/>
              <a:gd name="connsiteY2" fmla="*/ 41961 h 3391720"/>
              <a:gd name="connsiteX3" fmla="*/ 4715617 w 4715617"/>
              <a:gd name="connsiteY3" fmla="*/ 1698145 h 3391720"/>
              <a:gd name="connsiteX4" fmla="*/ 2267345 w 4715617"/>
              <a:gd name="connsiteY4" fmla="*/ 3354329 h 3391720"/>
              <a:gd name="connsiteX5" fmla="*/ 258931 w 4715617"/>
              <a:gd name="connsiteY5" fmla="*/ 2760820 h 3391720"/>
              <a:gd name="connsiteX6" fmla="*/ 129316 w 4715617"/>
              <a:gd name="connsiteY6" fmla="*/ 1420560 h 3391720"/>
              <a:gd name="connsiteX0" fmla="*/ 129316 w 4715617"/>
              <a:gd name="connsiteY0" fmla="*/ 1146887 h 3118047"/>
              <a:gd name="connsiteX1" fmla="*/ 912074 w 4715617"/>
              <a:gd name="connsiteY1" fmla="*/ 299119 h 3118047"/>
              <a:gd name="connsiteX2" fmla="*/ 2642902 w 4715617"/>
              <a:gd name="connsiteY2" fmla="*/ 78530 h 3118047"/>
              <a:gd name="connsiteX3" fmla="*/ 4715617 w 4715617"/>
              <a:gd name="connsiteY3" fmla="*/ 1424472 h 3118047"/>
              <a:gd name="connsiteX4" fmla="*/ 2267345 w 4715617"/>
              <a:gd name="connsiteY4" fmla="*/ 3080656 h 3118047"/>
              <a:gd name="connsiteX5" fmla="*/ 258931 w 4715617"/>
              <a:gd name="connsiteY5" fmla="*/ 2487147 h 3118047"/>
              <a:gd name="connsiteX6" fmla="*/ 129316 w 4715617"/>
              <a:gd name="connsiteY6" fmla="*/ 1146887 h 3118047"/>
              <a:gd name="connsiteX0" fmla="*/ 129316 w 4487017"/>
              <a:gd name="connsiteY0" fmla="*/ 1148082 h 3118376"/>
              <a:gd name="connsiteX1" fmla="*/ 912074 w 4487017"/>
              <a:gd name="connsiteY1" fmla="*/ 300314 h 3118376"/>
              <a:gd name="connsiteX2" fmla="*/ 2642902 w 4487017"/>
              <a:gd name="connsiteY2" fmla="*/ 79725 h 3118376"/>
              <a:gd name="connsiteX3" fmla="*/ 4487017 w 4487017"/>
              <a:gd name="connsiteY3" fmla="*/ 1441996 h 3118376"/>
              <a:gd name="connsiteX4" fmla="*/ 2267345 w 4487017"/>
              <a:gd name="connsiteY4" fmla="*/ 3081851 h 3118376"/>
              <a:gd name="connsiteX5" fmla="*/ 258931 w 4487017"/>
              <a:gd name="connsiteY5" fmla="*/ 2488342 h 3118376"/>
              <a:gd name="connsiteX6" fmla="*/ 129316 w 4487017"/>
              <a:gd name="connsiteY6" fmla="*/ 1148082 h 3118376"/>
              <a:gd name="connsiteX0" fmla="*/ 129316 w 4530719"/>
              <a:gd name="connsiteY0" fmla="*/ 1148082 h 3082377"/>
              <a:gd name="connsiteX1" fmla="*/ 912074 w 4530719"/>
              <a:gd name="connsiteY1" fmla="*/ 300314 h 3082377"/>
              <a:gd name="connsiteX2" fmla="*/ 2642902 w 4530719"/>
              <a:gd name="connsiteY2" fmla="*/ 79725 h 3082377"/>
              <a:gd name="connsiteX3" fmla="*/ 4487017 w 4530719"/>
              <a:gd name="connsiteY3" fmla="*/ 1441996 h 3082377"/>
              <a:gd name="connsiteX4" fmla="*/ 3981845 w 4530719"/>
              <a:gd name="connsiteY4" fmla="*/ 2569985 h 3082377"/>
              <a:gd name="connsiteX5" fmla="*/ 2267345 w 4530719"/>
              <a:gd name="connsiteY5" fmla="*/ 3081851 h 3082377"/>
              <a:gd name="connsiteX6" fmla="*/ 258931 w 4530719"/>
              <a:gd name="connsiteY6" fmla="*/ 2488342 h 3082377"/>
              <a:gd name="connsiteX7" fmla="*/ 129316 w 4530719"/>
              <a:gd name="connsiteY7" fmla="*/ 1148082 h 3082377"/>
              <a:gd name="connsiteX0" fmla="*/ 129316 w 4514024"/>
              <a:gd name="connsiteY0" fmla="*/ 1098406 h 3032701"/>
              <a:gd name="connsiteX1" fmla="*/ 912074 w 4514024"/>
              <a:gd name="connsiteY1" fmla="*/ 250638 h 3032701"/>
              <a:gd name="connsiteX2" fmla="*/ 2642902 w 4514024"/>
              <a:gd name="connsiteY2" fmla="*/ 30049 h 3032701"/>
              <a:gd name="connsiteX3" fmla="*/ 4292088 w 4514024"/>
              <a:gd name="connsiteY3" fmla="*/ 707839 h 3032701"/>
              <a:gd name="connsiteX4" fmla="*/ 4487017 w 4514024"/>
              <a:gd name="connsiteY4" fmla="*/ 1392320 h 3032701"/>
              <a:gd name="connsiteX5" fmla="*/ 3981845 w 4514024"/>
              <a:gd name="connsiteY5" fmla="*/ 2520309 h 3032701"/>
              <a:gd name="connsiteX6" fmla="*/ 2267345 w 4514024"/>
              <a:gd name="connsiteY6" fmla="*/ 3032175 h 3032701"/>
              <a:gd name="connsiteX7" fmla="*/ 258931 w 4514024"/>
              <a:gd name="connsiteY7" fmla="*/ 2438666 h 3032701"/>
              <a:gd name="connsiteX8" fmla="*/ 129316 w 4514024"/>
              <a:gd name="connsiteY8" fmla="*/ 1098406 h 3032701"/>
              <a:gd name="connsiteX0" fmla="*/ 129316 w 4548607"/>
              <a:gd name="connsiteY0" fmla="*/ 1098406 h 3032701"/>
              <a:gd name="connsiteX1" fmla="*/ 912074 w 4548607"/>
              <a:gd name="connsiteY1" fmla="*/ 250638 h 3032701"/>
              <a:gd name="connsiteX2" fmla="*/ 2642902 w 4548607"/>
              <a:gd name="connsiteY2" fmla="*/ 30049 h 3032701"/>
              <a:gd name="connsiteX3" fmla="*/ 4292088 w 4548607"/>
              <a:gd name="connsiteY3" fmla="*/ 707839 h 3032701"/>
              <a:gd name="connsiteX4" fmla="*/ 4536003 w 4548607"/>
              <a:gd name="connsiteY4" fmla="*/ 1539277 h 3032701"/>
              <a:gd name="connsiteX5" fmla="*/ 3981845 w 4548607"/>
              <a:gd name="connsiteY5" fmla="*/ 2520309 h 3032701"/>
              <a:gd name="connsiteX6" fmla="*/ 2267345 w 4548607"/>
              <a:gd name="connsiteY6" fmla="*/ 3032175 h 3032701"/>
              <a:gd name="connsiteX7" fmla="*/ 258931 w 4548607"/>
              <a:gd name="connsiteY7" fmla="*/ 2438666 h 3032701"/>
              <a:gd name="connsiteX8" fmla="*/ 129316 w 4548607"/>
              <a:gd name="connsiteY8" fmla="*/ 1098406 h 3032701"/>
              <a:gd name="connsiteX0" fmla="*/ 129316 w 4548607"/>
              <a:gd name="connsiteY0" fmla="*/ 1098406 h 2886377"/>
              <a:gd name="connsiteX1" fmla="*/ 912074 w 4548607"/>
              <a:gd name="connsiteY1" fmla="*/ 250638 h 2886377"/>
              <a:gd name="connsiteX2" fmla="*/ 2642902 w 4548607"/>
              <a:gd name="connsiteY2" fmla="*/ 30049 h 2886377"/>
              <a:gd name="connsiteX3" fmla="*/ 4292088 w 4548607"/>
              <a:gd name="connsiteY3" fmla="*/ 707839 h 2886377"/>
              <a:gd name="connsiteX4" fmla="*/ 4536003 w 4548607"/>
              <a:gd name="connsiteY4" fmla="*/ 1539277 h 2886377"/>
              <a:gd name="connsiteX5" fmla="*/ 3981845 w 4548607"/>
              <a:gd name="connsiteY5" fmla="*/ 2520309 h 2886377"/>
              <a:gd name="connsiteX6" fmla="*/ 2202031 w 4548607"/>
              <a:gd name="connsiteY6" fmla="*/ 2885218 h 2886377"/>
              <a:gd name="connsiteX7" fmla="*/ 258931 w 4548607"/>
              <a:gd name="connsiteY7" fmla="*/ 2438666 h 2886377"/>
              <a:gd name="connsiteX8" fmla="*/ 129316 w 4548607"/>
              <a:gd name="connsiteY8" fmla="*/ 1098406 h 288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8607" h="2886377">
                <a:moveTo>
                  <a:pt x="129316" y="1098406"/>
                </a:moveTo>
                <a:cubicBezTo>
                  <a:pt x="238173" y="733735"/>
                  <a:pt x="555736" y="480405"/>
                  <a:pt x="912074" y="250638"/>
                </a:cubicBezTo>
                <a:cubicBezTo>
                  <a:pt x="1268412" y="20872"/>
                  <a:pt x="2079566" y="-46151"/>
                  <a:pt x="2642902" y="30049"/>
                </a:cubicBezTo>
                <a:cubicBezTo>
                  <a:pt x="3206238" y="106249"/>
                  <a:pt x="3984736" y="480794"/>
                  <a:pt x="4292088" y="707839"/>
                </a:cubicBezTo>
                <a:cubicBezTo>
                  <a:pt x="4599440" y="934884"/>
                  <a:pt x="4552331" y="1269856"/>
                  <a:pt x="4536003" y="1539277"/>
                </a:cubicBezTo>
                <a:cubicBezTo>
                  <a:pt x="4519675" y="1808698"/>
                  <a:pt x="4351790" y="2247000"/>
                  <a:pt x="3981845" y="2520309"/>
                </a:cubicBezTo>
                <a:cubicBezTo>
                  <a:pt x="3611900" y="2793618"/>
                  <a:pt x="2822517" y="2898825"/>
                  <a:pt x="2202031" y="2885218"/>
                </a:cubicBezTo>
                <a:cubicBezTo>
                  <a:pt x="1581545" y="2871611"/>
                  <a:pt x="666976" y="2714697"/>
                  <a:pt x="258931" y="2438666"/>
                </a:cubicBezTo>
                <a:cubicBezTo>
                  <a:pt x="-149114" y="2162635"/>
                  <a:pt x="20459" y="1463077"/>
                  <a:pt x="129316" y="109840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-76200" y="381000"/>
            <a:ext cx="9144000" cy="1066800"/>
          </a:xfrm>
        </p:spPr>
        <p:txBody>
          <a:bodyPr>
            <a:noAutofit/>
          </a:bodyPr>
          <a:lstStyle/>
          <a:p>
            <a:pPr algn="ctr">
              <a:lnSpc>
                <a:spcPts val="6000"/>
              </a:lnSpc>
            </a:pPr>
            <a:r>
              <a:rPr lang="it-IT" sz="52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 aree di </a:t>
            </a:r>
            <a:r>
              <a:rPr lang="it-IT" sz="5200" b="1" i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comfort</a:t>
            </a:r>
            <a:r>
              <a:rPr lang="it-IT" sz="5200" b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ansia e panico</a:t>
            </a:r>
            <a:endParaRPr lang="it-IT" sz="5200" b="1" spc="-15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3034795" y="3140614"/>
            <a:ext cx="3081612" cy="1522266"/>
          </a:xfrm>
          <a:custGeom>
            <a:avLst/>
            <a:gdLst>
              <a:gd name="connsiteX0" fmla="*/ 0 w 3168352"/>
              <a:gd name="connsiteY0" fmla="*/ 1044116 h 2088232"/>
              <a:gd name="connsiteX1" fmla="*/ 1584176 w 3168352"/>
              <a:gd name="connsiteY1" fmla="*/ 0 h 2088232"/>
              <a:gd name="connsiteX2" fmla="*/ 3168352 w 3168352"/>
              <a:gd name="connsiteY2" fmla="*/ 1044116 h 2088232"/>
              <a:gd name="connsiteX3" fmla="*/ 1584176 w 3168352"/>
              <a:gd name="connsiteY3" fmla="*/ 2088232 h 2088232"/>
              <a:gd name="connsiteX4" fmla="*/ 0 w 3168352"/>
              <a:gd name="connsiteY4" fmla="*/ 1044116 h 2088232"/>
              <a:gd name="connsiteX0" fmla="*/ 0 w 3173884"/>
              <a:gd name="connsiteY0" fmla="*/ 1089803 h 2133919"/>
              <a:gd name="connsiteX1" fmla="*/ 1584176 w 3173884"/>
              <a:gd name="connsiteY1" fmla="*/ 45687 h 2133919"/>
              <a:gd name="connsiteX2" fmla="*/ 2089043 w 3173884"/>
              <a:gd name="connsiteY2" fmla="*/ 276721 h 2133919"/>
              <a:gd name="connsiteX3" fmla="*/ 3168352 w 3173884"/>
              <a:gd name="connsiteY3" fmla="*/ 1089803 h 2133919"/>
              <a:gd name="connsiteX4" fmla="*/ 1584176 w 3173884"/>
              <a:gd name="connsiteY4" fmla="*/ 2133919 h 2133919"/>
              <a:gd name="connsiteX5" fmla="*/ 0 w 3173884"/>
              <a:gd name="connsiteY5" fmla="*/ 1089803 h 2133919"/>
              <a:gd name="connsiteX0" fmla="*/ 0 w 3044123"/>
              <a:gd name="connsiteY0" fmla="*/ 1089803 h 2134052"/>
              <a:gd name="connsiteX1" fmla="*/ 1584176 w 3044123"/>
              <a:gd name="connsiteY1" fmla="*/ 45687 h 2134052"/>
              <a:gd name="connsiteX2" fmla="*/ 2089043 w 3044123"/>
              <a:gd name="connsiteY2" fmla="*/ 276721 h 2134052"/>
              <a:gd name="connsiteX3" fmla="*/ 3037724 w 3044123"/>
              <a:gd name="connsiteY3" fmla="*/ 1155117 h 2134052"/>
              <a:gd name="connsiteX4" fmla="*/ 1584176 w 3044123"/>
              <a:gd name="connsiteY4" fmla="*/ 2133919 h 2134052"/>
              <a:gd name="connsiteX5" fmla="*/ 0 w 3044123"/>
              <a:gd name="connsiteY5" fmla="*/ 1089803 h 2134052"/>
              <a:gd name="connsiteX0" fmla="*/ 0 w 3048912"/>
              <a:gd name="connsiteY0" fmla="*/ 1063943 h 2108192"/>
              <a:gd name="connsiteX1" fmla="*/ 1584176 w 3048912"/>
              <a:gd name="connsiteY1" fmla="*/ 19827 h 2108192"/>
              <a:gd name="connsiteX2" fmla="*/ 2448272 w 3048912"/>
              <a:gd name="connsiteY2" fmla="*/ 430475 h 2108192"/>
              <a:gd name="connsiteX3" fmla="*/ 3037724 w 3048912"/>
              <a:gd name="connsiteY3" fmla="*/ 1129257 h 2108192"/>
              <a:gd name="connsiteX4" fmla="*/ 1584176 w 3048912"/>
              <a:gd name="connsiteY4" fmla="*/ 2108059 h 2108192"/>
              <a:gd name="connsiteX5" fmla="*/ 0 w 3048912"/>
              <a:gd name="connsiteY5" fmla="*/ 1063943 h 2108192"/>
              <a:gd name="connsiteX0" fmla="*/ 32025 w 3080937"/>
              <a:gd name="connsiteY0" fmla="*/ 1056577 h 2100826"/>
              <a:gd name="connsiteX1" fmla="*/ 635168 w 3080937"/>
              <a:gd name="connsiteY1" fmla="*/ 194510 h 2100826"/>
              <a:gd name="connsiteX2" fmla="*/ 1616201 w 3080937"/>
              <a:gd name="connsiteY2" fmla="*/ 12461 h 2100826"/>
              <a:gd name="connsiteX3" fmla="*/ 2480297 w 3080937"/>
              <a:gd name="connsiteY3" fmla="*/ 423109 h 2100826"/>
              <a:gd name="connsiteX4" fmla="*/ 3069749 w 3080937"/>
              <a:gd name="connsiteY4" fmla="*/ 1121891 h 2100826"/>
              <a:gd name="connsiteX5" fmla="*/ 1616201 w 3080937"/>
              <a:gd name="connsiteY5" fmla="*/ 2100693 h 2100826"/>
              <a:gd name="connsiteX6" fmla="*/ 32025 w 3080937"/>
              <a:gd name="connsiteY6" fmla="*/ 1056577 h 2100826"/>
              <a:gd name="connsiteX0" fmla="*/ 71 w 3048983"/>
              <a:gd name="connsiteY0" fmla="*/ 1056577 h 2117981"/>
              <a:gd name="connsiteX1" fmla="*/ 603214 w 3048983"/>
              <a:gd name="connsiteY1" fmla="*/ 194510 h 2117981"/>
              <a:gd name="connsiteX2" fmla="*/ 1584247 w 3048983"/>
              <a:gd name="connsiteY2" fmla="*/ 12461 h 2117981"/>
              <a:gd name="connsiteX3" fmla="*/ 2448343 w 3048983"/>
              <a:gd name="connsiteY3" fmla="*/ 423109 h 2117981"/>
              <a:gd name="connsiteX4" fmla="*/ 3037795 w 3048983"/>
              <a:gd name="connsiteY4" fmla="*/ 1121891 h 2117981"/>
              <a:gd name="connsiteX5" fmla="*/ 1584247 w 3048983"/>
              <a:gd name="connsiteY5" fmla="*/ 2100693 h 2117981"/>
              <a:gd name="connsiteX6" fmla="*/ 570558 w 3048983"/>
              <a:gd name="connsiteY6" fmla="*/ 1696738 h 2117981"/>
              <a:gd name="connsiteX7" fmla="*/ 71 w 3048983"/>
              <a:gd name="connsiteY7" fmla="*/ 1056577 h 2117981"/>
              <a:gd name="connsiteX0" fmla="*/ 71 w 3038770"/>
              <a:gd name="connsiteY0" fmla="*/ 1056577 h 2102376"/>
              <a:gd name="connsiteX1" fmla="*/ 603214 w 3038770"/>
              <a:gd name="connsiteY1" fmla="*/ 194510 h 2102376"/>
              <a:gd name="connsiteX2" fmla="*/ 1584247 w 3038770"/>
              <a:gd name="connsiteY2" fmla="*/ 12461 h 2102376"/>
              <a:gd name="connsiteX3" fmla="*/ 2448343 w 3038770"/>
              <a:gd name="connsiteY3" fmla="*/ 423109 h 2102376"/>
              <a:gd name="connsiteX4" fmla="*/ 3037795 w 3038770"/>
              <a:gd name="connsiteY4" fmla="*/ 1121891 h 2102376"/>
              <a:gd name="connsiteX5" fmla="*/ 2546315 w 3038770"/>
              <a:gd name="connsiteY5" fmla="*/ 1811038 h 2102376"/>
              <a:gd name="connsiteX6" fmla="*/ 1584247 w 3038770"/>
              <a:gd name="connsiteY6" fmla="*/ 2100693 h 2102376"/>
              <a:gd name="connsiteX7" fmla="*/ 570558 w 3038770"/>
              <a:gd name="connsiteY7" fmla="*/ 1696738 h 2102376"/>
              <a:gd name="connsiteX8" fmla="*/ 71 w 3038770"/>
              <a:gd name="connsiteY8" fmla="*/ 1056577 h 2102376"/>
              <a:gd name="connsiteX0" fmla="*/ 491 w 3039190"/>
              <a:gd name="connsiteY0" fmla="*/ 1056577 h 2104348"/>
              <a:gd name="connsiteX1" fmla="*/ 603634 w 3039190"/>
              <a:gd name="connsiteY1" fmla="*/ 194510 h 2104348"/>
              <a:gd name="connsiteX2" fmla="*/ 1584667 w 3039190"/>
              <a:gd name="connsiteY2" fmla="*/ 12461 h 2104348"/>
              <a:gd name="connsiteX3" fmla="*/ 2448763 w 3039190"/>
              <a:gd name="connsiteY3" fmla="*/ 423109 h 2104348"/>
              <a:gd name="connsiteX4" fmla="*/ 3038215 w 3039190"/>
              <a:gd name="connsiteY4" fmla="*/ 1121891 h 2104348"/>
              <a:gd name="connsiteX5" fmla="*/ 2546735 w 3039190"/>
              <a:gd name="connsiteY5" fmla="*/ 1811038 h 2104348"/>
              <a:gd name="connsiteX6" fmla="*/ 1584667 w 3039190"/>
              <a:gd name="connsiteY6" fmla="*/ 2100693 h 2104348"/>
              <a:gd name="connsiteX7" fmla="*/ 521993 w 3039190"/>
              <a:gd name="connsiteY7" fmla="*/ 1909010 h 2104348"/>
              <a:gd name="connsiteX8" fmla="*/ 491 w 3039190"/>
              <a:gd name="connsiteY8" fmla="*/ 1056577 h 2104348"/>
              <a:gd name="connsiteX0" fmla="*/ 491 w 3039190"/>
              <a:gd name="connsiteY0" fmla="*/ 920844 h 1968615"/>
              <a:gd name="connsiteX1" fmla="*/ 603634 w 3039190"/>
              <a:gd name="connsiteY1" fmla="*/ 58777 h 1968615"/>
              <a:gd name="connsiteX2" fmla="*/ 1535682 w 3039190"/>
              <a:gd name="connsiteY2" fmla="*/ 186971 h 1968615"/>
              <a:gd name="connsiteX3" fmla="*/ 2448763 w 3039190"/>
              <a:gd name="connsiteY3" fmla="*/ 287376 h 1968615"/>
              <a:gd name="connsiteX4" fmla="*/ 3038215 w 3039190"/>
              <a:gd name="connsiteY4" fmla="*/ 986158 h 1968615"/>
              <a:gd name="connsiteX5" fmla="*/ 2546735 w 3039190"/>
              <a:gd name="connsiteY5" fmla="*/ 1675305 h 1968615"/>
              <a:gd name="connsiteX6" fmla="*/ 1584667 w 3039190"/>
              <a:gd name="connsiteY6" fmla="*/ 1964960 h 1968615"/>
              <a:gd name="connsiteX7" fmla="*/ 521993 w 3039190"/>
              <a:gd name="connsiteY7" fmla="*/ 1773277 h 1968615"/>
              <a:gd name="connsiteX8" fmla="*/ 491 w 3039190"/>
              <a:gd name="connsiteY8" fmla="*/ 920844 h 1968615"/>
              <a:gd name="connsiteX0" fmla="*/ 696 w 3039395"/>
              <a:gd name="connsiteY0" fmla="*/ 750437 h 1798208"/>
              <a:gd name="connsiteX1" fmla="*/ 620167 w 3039395"/>
              <a:gd name="connsiteY1" fmla="*/ 133299 h 1798208"/>
              <a:gd name="connsiteX2" fmla="*/ 1535887 w 3039395"/>
              <a:gd name="connsiteY2" fmla="*/ 16564 h 1798208"/>
              <a:gd name="connsiteX3" fmla="*/ 2448968 w 3039395"/>
              <a:gd name="connsiteY3" fmla="*/ 116969 h 1798208"/>
              <a:gd name="connsiteX4" fmla="*/ 3038420 w 3039395"/>
              <a:gd name="connsiteY4" fmla="*/ 815751 h 1798208"/>
              <a:gd name="connsiteX5" fmla="*/ 2546940 w 3039395"/>
              <a:gd name="connsiteY5" fmla="*/ 1504898 h 1798208"/>
              <a:gd name="connsiteX6" fmla="*/ 1584872 w 3039395"/>
              <a:gd name="connsiteY6" fmla="*/ 1794553 h 1798208"/>
              <a:gd name="connsiteX7" fmla="*/ 522198 w 3039395"/>
              <a:gd name="connsiteY7" fmla="*/ 1602870 h 1798208"/>
              <a:gd name="connsiteX8" fmla="*/ 696 w 3039395"/>
              <a:gd name="connsiteY8" fmla="*/ 750437 h 1798208"/>
              <a:gd name="connsiteX0" fmla="*/ 696 w 3039247"/>
              <a:gd name="connsiteY0" fmla="*/ 751201 h 1798972"/>
              <a:gd name="connsiteX1" fmla="*/ 620167 w 3039247"/>
              <a:gd name="connsiteY1" fmla="*/ 134063 h 1798972"/>
              <a:gd name="connsiteX2" fmla="*/ 1535887 w 3039247"/>
              <a:gd name="connsiteY2" fmla="*/ 17328 h 1798972"/>
              <a:gd name="connsiteX3" fmla="*/ 2383654 w 3039247"/>
              <a:gd name="connsiteY3" fmla="*/ 248361 h 1798972"/>
              <a:gd name="connsiteX4" fmla="*/ 3038420 w 3039247"/>
              <a:gd name="connsiteY4" fmla="*/ 816515 h 1798972"/>
              <a:gd name="connsiteX5" fmla="*/ 2546940 w 3039247"/>
              <a:gd name="connsiteY5" fmla="*/ 1505662 h 1798972"/>
              <a:gd name="connsiteX6" fmla="*/ 1584872 w 3039247"/>
              <a:gd name="connsiteY6" fmla="*/ 1795317 h 1798972"/>
              <a:gd name="connsiteX7" fmla="*/ 522198 w 3039247"/>
              <a:gd name="connsiteY7" fmla="*/ 1603634 h 1798972"/>
              <a:gd name="connsiteX8" fmla="*/ 696 w 3039247"/>
              <a:gd name="connsiteY8" fmla="*/ 751201 h 1798972"/>
              <a:gd name="connsiteX0" fmla="*/ 696 w 3040040"/>
              <a:gd name="connsiteY0" fmla="*/ 746448 h 1794219"/>
              <a:gd name="connsiteX1" fmla="*/ 620167 w 3040040"/>
              <a:gd name="connsiteY1" fmla="*/ 129310 h 1794219"/>
              <a:gd name="connsiteX2" fmla="*/ 1535887 w 3040040"/>
              <a:gd name="connsiteY2" fmla="*/ 12575 h 1794219"/>
              <a:gd name="connsiteX3" fmla="*/ 2595925 w 3040040"/>
              <a:gd name="connsiteY3" fmla="*/ 178294 h 1794219"/>
              <a:gd name="connsiteX4" fmla="*/ 3038420 w 3040040"/>
              <a:gd name="connsiteY4" fmla="*/ 811762 h 1794219"/>
              <a:gd name="connsiteX5" fmla="*/ 2546940 w 3040040"/>
              <a:gd name="connsiteY5" fmla="*/ 1500909 h 1794219"/>
              <a:gd name="connsiteX6" fmla="*/ 1584872 w 3040040"/>
              <a:gd name="connsiteY6" fmla="*/ 1790564 h 1794219"/>
              <a:gd name="connsiteX7" fmla="*/ 522198 w 3040040"/>
              <a:gd name="connsiteY7" fmla="*/ 1598881 h 1794219"/>
              <a:gd name="connsiteX8" fmla="*/ 696 w 3040040"/>
              <a:gd name="connsiteY8" fmla="*/ 746448 h 1794219"/>
              <a:gd name="connsiteX0" fmla="*/ 49020 w 3088364"/>
              <a:gd name="connsiteY0" fmla="*/ 746448 h 1792190"/>
              <a:gd name="connsiteX1" fmla="*/ 668491 w 3088364"/>
              <a:gd name="connsiteY1" fmla="*/ 129310 h 1792190"/>
              <a:gd name="connsiteX2" fmla="*/ 1584211 w 3088364"/>
              <a:gd name="connsiteY2" fmla="*/ 12575 h 1792190"/>
              <a:gd name="connsiteX3" fmla="*/ 2644249 w 3088364"/>
              <a:gd name="connsiteY3" fmla="*/ 178294 h 1792190"/>
              <a:gd name="connsiteX4" fmla="*/ 3086744 w 3088364"/>
              <a:gd name="connsiteY4" fmla="*/ 811762 h 1792190"/>
              <a:gd name="connsiteX5" fmla="*/ 2595264 w 3088364"/>
              <a:gd name="connsiteY5" fmla="*/ 1500909 h 1792190"/>
              <a:gd name="connsiteX6" fmla="*/ 1633196 w 3088364"/>
              <a:gd name="connsiteY6" fmla="*/ 1790564 h 1792190"/>
              <a:gd name="connsiteX7" fmla="*/ 570522 w 3088364"/>
              <a:gd name="connsiteY7" fmla="*/ 1598881 h 1792190"/>
              <a:gd name="connsiteX8" fmla="*/ 98553 w 3088364"/>
              <a:gd name="connsiteY8" fmla="*/ 1298534 h 1792190"/>
              <a:gd name="connsiteX9" fmla="*/ 49020 w 3088364"/>
              <a:gd name="connsiteY9" fmla="*/ 746448 h 1792190"/>
              <a:gd name="connsiteX0" fmla="*/ 49020 w 3088364"/>
              <a:gd name="connsiteY0" fmla="*/ 688914 h 1734656"/>
              <a:gd name="connsiteX1" fmla="*/ 668491 w 3088364"/>
              <a:gd name="connsiteY1" fmla="*/ 71776 h 1734656"/>
              <a:gd name="connsiteX2" fmla="*/ 1682182 w 3088364"/>
              <a:gd name="connsiteY2" fmla="*/ 101998 h 1734656"/>
              <a:gd name="connsiteX3" fmla="*/ 2644249 w 3088364"/>
              <a:gd name="connsiteY3" fmla="*/ 120760 h 1734656"/>
              <a:gd name="connsiteX4" fmla="*/ 3086744 w 3088364"/>
              <a:gd name="connsiteY4" fmla="*/ 754228 h 1734656"/>
              <a:gd name="connsiteX5" fmla="*/ 2595264 w 3088364"/>
              <a:gd name="connsiteY5" fmla="*/ 1443375 h 1734656"/>
              <a:gd name="connsiteX6" fmla="*/ 1633196 w 3088364"/>
              <a:gd name="connsiteY6" fmla="*/ 1733030 h 1734656"/>
              <a:gd name="connsiteX7" fmla="*/ 570522 w 3088364"/>
              <a:gd name="connsiteY7" fmla="*/ 1541347 h 1734656"/>
              <a:gd name="connsiteX8" fmla="*/ 98553 w 3088364"/>
              <a:gd name="connsiteY8" fmla="*/ 1241000 h 1734656"/>
              <a:gd name="connsiteX9" fmla="*/ 49020 w 3088364"/>
              <a:gd name="connsiteY9" fmla="*/ 688914 h 1734656"/>
              <a:gd name="connsiteX0" fmla="*/ 49020 w 3088364"/>
              <a:gd name="connsiteY0" fmla="*/ 657825 h 1703567"/>
              <a:gd name="connsiteX1" fmla="*/ 668491 w 3088364"/>
              <a:gd name="connsiteY1" fmla="*/ 252958 h 1703567"/>
              <a:gd name="connsiteX2" fmla="*/ 1682182 w 3088364"/>
              <a:gd name="connsiteY2" fmla="*/ 70909 h 1703567"/>
              <a:gd name="connsiteX3" fmla="*/ 2644249 w 3088364"/>
              <a:gd name="connsiteY3" fmla="*/ 89671 h 1703567"/>
              <a:gd name="connsiteX4" fmla="*/ 3086744 w 3088364"/>
              <a:gd name="connsiteY4" fmla="*/ 723139 h 1703567"/>
              <a:gd name="connsiteX5" fmla="*/ 2595264 w 3088364"/>
              <a:gd name="connsiteY5" fmla="*/ 1412286 h 1703567"/>
              <a:gd name="connsiteX6" fmla="*/ 1633196 w 3088364"/>
              <a:gd name="connsiteY6" fmla="*/ 1701941 h 1703567"/>
              <a:gd name="connsiteX7" fmla="*/ 570522 w 3088364"/>
              <a:gd name="connsiteY7" fmla="*/ 1510258 h 1703567"/>
              <a:gd name="connsiteX8" fmla="*/ 98553 w 3088364"/>
              <a:gd name="connsiteY8" fmla="*/ 1209911 h 1703567"/>
              <a:gd name="connsiteX9" fmla="*/ 49020 w 3088364"/>
              <a:gd name="connsiteY9" fmla="*/ 657825 h 1703567"/>
              <a:gd name="connsiteX0" fmla="*/ 49020 w 3088813"/>
              <a:gd name="connsiteY0" fmla="*/ 590268 h 1636010"/>
              <a:gd name="connsiteX1" fmla="*/ 668491 w 3088813"/>
              <a:gd name="connsiteY1" fmla="*/ 185401 h 1636010"/>
              <a:gd name="connsiteX2" fmla="*/ 1682182 w 3088813"/>
              <a:gd name="connsiteY2" fmla="*/ 3352 h 1636010"/>
              <a:gd name="connsiteX3" fmla="*/ 2693234 w 3088813"/>
              <a:gd name="connsiteY3" fmla="*/ 267042 h 1636010"/>
              <a:gd name="connsiteX4" fmla="*/ 3086744 w 3088813"/>
              <a:gd name="connsiteY4" fmla="*/ 655582 h 1636010"/>
              <a:gd name="connsiteX5" fmla="*/ 2595264 w 3088813"/>
              <a:gd name="connsiteY5" fmla="*/ 1344729 h 1636010"/>
              <a:gd name="connsiteX6" fmla="*/ 1633196 w 3088813"/>
              <a:gd name="connsiteY6" fmla="*/ 1634384 h 1636010"/>
              <a:gd name="connsiteX7" fmla="*/ 570522 w 3088813"/>
              <a:gd name="connsiteY7" fmla="*/ 1442701 h 1636010"/>
              <a:gd name="connsiteX8" fmla="*/ 98553 w 3088813"/>
              <a:gd name="connsiteY8" fmla="*/ 1142354 h 1636010"/>
              <a:gd name="connsiteX9" fmla="*/ 49020 w 3088813"/>
              <a:gd name="connsiteY9" fmla="*/ 590268 h 1636010"/>
              <a:gd name="connsiteX0" fmla="*/ 49020 w 3088813"/>
              <a:gd name="connsiteY0" fmla="*/ 590268 h 1532106"/>
              <a:gd name="connsiteX1" fmla="*/ 668491 w 3088813"/>
              <a:gd name="connsiteY1" fmla="*/ 185401 h 1532106"/>
              <a:gd name="connsiteX2" fmla="*/ 1682182 w 3088813"/>
              <a:gd name="connsiteY2" fmla="*/ 3352 h 1532106"/>
              <a:gd name="connsiteX3" fmla="*/ 2693234 w 3088813"/>
              <a:gd name="connsiteY3" fmla="*/ 267042 h 1532106"/>
              <a:gd name="connsiteX4" fmla="*/ 3086744 w 3088813"/>
              <a:gd name="connsiteY4" fmla="*/ 655582 h 1532106"/>
              <a:gd name="connsiteX5" fmla="*/ 2595264 w 3088813"/>
              <a:gd name="connsiteY5" fmla="*/ 1344729 h 1532106"/>
              <a:gd name="connsiteX6" fmla="*/ 1616867 w 3088813"/>
              <a:gd name="connsiteY6" fmla="*/ 1523842 h 1532106"/>
              <a:gd name="connsiteX7" fmla="*/ 570522 w 3088813"/>
              <a:gd name="connsiteY7" fmla="*/ 1442701 h 1532106"/>
              <a:gd name="connsiteX8" fmla="*/ 98553 w 3088813"/>
              <a:gd name="connsiteY8" fmla="*/ 1142354 h 1532106"/>
              <a:gd name="connsiteX9" fmla="*/ 49020 w 3088813"/>
              <a:gd name="connsiteY9" fmla="*/ 590268 h 1532106"/>
              <a:gd name="connsiteX0" fmla="*/ 49020 w 3088813"/>
              <a:gd name="connsiteY0" fmla="*/ 590268 h 1537520"/>
              <a:gd name="connsiteX1" fmla="*/ 668491 w 3088813"/>
              <a:gd name="connsiteY1" fmla="*/ 185401 h 1537520"/>
              <a:gd name="connsiteX2" fmla="*/ 1682182 w 3088813"/>
              <a:gd name="connsiteY2" fmla="*/ 3352 h 1537520"/>
              <a:gd name="connsiteX3" fmla="*/ 2693234 w 3088813"/>
              <a:gd name="connsiteY3" fmla="*/ 267042 h 1537520"/>
              <a:gd name="connsiteX4" fmla="*/ 3086744 w 3088813"/>
              <a:gd name="connsiteY4" fmla="*/ 655582 h 1537520"/>
              <a:gd name="connsiteX5" fmla="*/ 2595264 w 3088813"/>
              <a:gd name="connsiteY5" fmla="*/ 1271033 h 1537520"/>
              <a:gd name="connsiteX6" fmla="*/ 1616867 w 3088813"/>
              <a:gd name="connsiteY6" fmla="*/ 1523842 h 1537520"/>
              <a:gd name="connsiteX7" fmla="*/ 570522 w 3088813"/>
              <a:gd name="connsiteY7" fmla="*/ 1442701 h 1537520"/>
              <a:gd name="connsiteX8" fmla="*/ 98553 w 3088813"/>
              <a:gd name="connsiteY8" fmla="*/ 1142354 h 1537520"/>
              <a:gd name="connsiteX9" fmla="*/ 49020 w 3088813"/>
              <a:gd name="connsiteY9" fmla="*/ 590268 h 1537520"/>
              <a:gd name="connsiteX0" fmla="*/ 41819 w 3081612"/>
              <a:gd name="connsiteY0" fmla="*/ 676569 h 1623821"/>
              <a:gd name="connsiteX1" fmla="*/ 563319 w 3081612"/>
              <a:gd name="connsiteY1" fmla="*/ 87464 h 1623821"/>
              <a:gd name="connsiteX2" fmla="*/ 1674981 w 3081612"/>
              <a:gd name="connsiteY2" fmla="*/ 89653 h 1623821"/>
              <a:gd name="connsiteX3" fmla="*/ 2686033 w 3081612"/>
              <a:gd name="connsiteY3" fmla="*/ 353343 h 1623821"/>
              <a:gd name="connsiteX4" fmla="*/ 3079543 w 3081612"/>
              <a:gd name="connsiteY4" fmla="*/ 741883 h 1623821"/>
              <a:gd name="connsiteX5" fmla="*/ 2588063 w 3081612"/>
              <a:gd name="connsiteY5" fmla="*/ 1357334 h 1623821"/>
              <a:gd name="connsiteX6" fmla="*/ 1609666 w 3081612"/>
              <a:gd name="connsiteY6" fmla="*/ 1610143 h 1623821"/>
              <a:gd name="connsiteX7" fmla="*/ 563321 w 3081612"/>
              <a:gd name="connsiteY7" fmla="*/ 1529002 h 1623821"/>
              <a:gd name="connsiteX8" fmla="*/ 91352 w 3081612"/>
              <a:gd name="connsiteY8" fmla="*/ 1228655 h 1623821"/>
              <a:gd name="connsiteX9" fmla="*/ 41819 w 3081612"/>
              <a:gd name="connsiteY9" fmla="*/ 676569 h 1623821"/>
              <a:gd name="connsiteX0" fmla="*/ 41819 w 3081612"/>
              <a:gd name="connsiteY0" fmla="*/ 770343 h 1717595"/>
              <a:gd name="connsiteX1" fmla="*/ 563319 w 3081612"/>
              <a:gd name="connsiteY1" fmla="*/ 181238 h 1717595"/>
              <a:gd name="connsiteX2" fmla="*/ 1723967 w 3081612"/>
              <a:gd name="connsiteY2" fmla="*/ 17613 h 1717595"/>
              <a:gd name="connsiteX3" fmla="*/ 2686033 w 3081612"/>
              <a:gd name="connsiteY3" fmla="*/ 447117 h 1717595"/>
              <a:gd name="connsiteX4" fmla="*/ 3079543 w 3081612"/>
              <a:gd name="connsiteY4" fmla="*/ 835657 h 1717595"/>
              <a:gd name="connsiteX5" fmla="*/ 2588063 w 3081612"/>
              <a:gd name="connsiteY5" fmla="*/ 1451108 h 1717595"/>
              <a:gd name="connsiteX6" fmla="*/ 1609666 w 3081612"/>
              <a:gd name="connsiteY6" fmla="*/ 1703917 h 1717595"/>
              <a:gd name="connsiteX7" fmla="*/ 563321 w 3081612"/>
              <a:gd name="connsiteY7" fmla="*/ 1622776 h 1717595"/>
              <a:gd name="connsiteX8" fmla="*/ 91352 w 3081612"/>
              <a:gd name="connsiteY8" fmla="*/ 1322429 h 1717595"/>
              <a:gd name="connsiteX9" fmla="*/ 41819 w 3081612"/>
              <a:gd name="connsiteY9" fmla="*/ 770343 h 1717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81612" h="1717595">
                <a:moveTo>
                  <a:pt x="41819" y="770343"/>
                </a:moveTo>
                <a:cubicBezTo>
                  <a:pt x="120480" y="580145"/>
                  <a:pt x="299290" y="355257"/>
                  <a:pt x="563319" y="181238"/>
                </a:cubicBezTo>
                <a:cubicBezTo>
                  <a:pt x="827348" y="7219"/>
                  <a:pt x="1370181" y="-26700"/>
                  <a:pt x="1723967" y="17613"/>
                </a:cubicBezTo>
                <a:cubicBezTo>
                  <a:pt x="2077753" y="61926"/>
                  <a:pt x="2422004" y="273098"/>
                  <a:pt x="2686033" y="447117"/>
                </a:cubicBezTo>
                <a:cubicBezTo>
                  <a:pt x="2950062" y="621136"/>
                  <a:pt x="3101314" y="609778"/>
                  <a:pt x="3079543" y="835657"/>
                </a:cubicBezTo>
                <a:cubicBezTo>
                  <a:pt x="3057772" y="1061536"/>
                  <a:pt x="2830321" y="1287974"/>
                  <a:pt x="2588063" y="1451108"/>
                </a:cubicBezTo>
                <a:cubicBezTo>
                  <a:pt x="2345805" y="1614242"/>
                  <a:pt x="1947123" y="1675306"/>
                  <a:pt x="1609666" y="1703917"/>
                </a:cubicBezTo>
                <a:cubicBezTo>
                  <a:pt x="1272209" y="1732528"/>
                  <a:pt x="808209" y="1721110"/>
                  <a:pt x="563321" y="1622776"/>
                </a:cubicBezTo>
                <a:cubicBezTo>
                  <a:pt x="318433" y="1524442"/>
                  <a:pt x="178269" y="1464501"/>
                  <a:pt x="91352" y="1322429"/>
                </a:cubicBezTo>
                <a:cubicBezTo>
                  <a:pt x="4435" y="1180357"/>
                  <a:pt x="-36842" y="960541"/>
                  <a:pt x="41819" y="770343"/>
                </a:cubicBezTo>
                <a:close/>
              </a:path>
            </a:pathLst>
          </a:custGeom>
          <a:gradFill flip="none" rotWithShape="1">
            <a:gsLst>
              <a:gs pos="0">
                <a:srgbClr val="DCC274">
                  <a:shade val="30000"/>
                  <a:satMod val="115000"/>
                </a:srgbClr>
              </a:gs>
              <a:gs pos="50000">
                <a:srgbClr val="DCC274">
                  <a:shade val="67500"/>
                  <a:satMod val="115000"/>
                </a:srgbClr>
              </a:gs>
              <a:gs pos="100000">
                <a:srgbClr val="DCC274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C8A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800"/>
              </a:lnSpc>
            </a:pPr>
            <a:r>
              <a:rPr lang="it-IT" sz="36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Area del </a:t>
            </a:r>
          </a:p>
          <a:p>
            <a:pPr algn="ctr">
              <a:lnSpc>
                <a:spcPts val="2800"/>
              </a:lnSpc>
            </a:pPr>
            <a:r>
              <a:rPr lang="it-IT" sz="3600" dirty="0" smtClean="0">
                <a:solidFill>
                  <a:srgbClr val="C00000"/>
                </a:solidFill>
                <a:latin typeface="Harlow Solid Italic" panose="04030604020F02020D02" pitchFamily="82" charset="0"/>
              </a:rPr>
              <a:t>comfort</a:t>
            </a:r>
            <a:endParaRPr lang="it-IT" sz="36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87824" y="4797152"/>
            <a:ext cx="3349982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it-IT" sz="3600" dirty="0" smtClean="0">
                <a:solidFill>
                  <a:srgbClr val="2E0000"/>
                </a:solidFill>
                <a:latin typeface="Harlow Solid Italic" panose="04030604020F02020D02" pitchFamily="82" charset="0"/>
              </a:rPr>
              <a:t>Area dell’ansia</a:t>
            </a:r>
            <a:endParaRPr lang="it-IT" sz="3600" dirty="0">
              <a:solidFill>
                <a:srgbClr val="2E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55776" y="5805264"/>
            <a:ext cx="4104456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it-IT" sz="3600" dirty="0" smtClean="0">
                <a:solidFill>
                  <a:srgbClr val="002060"/>
                </a:solidFill>
                <a:latin typeface="Harlow Solid Italic" panose="04030604020F02020D02" pitchFamily="82" charset="0"/>
              </a:rPr>
              <a:t>Area del panico</a:t>
            </a:r>
            <a:endParaRPr lang="it-IT" sz="3600" dirty="0">
              <a:solidFill>
                <a:srgbClr val="002060"/>
              </a:solidFill>
              <a:latin typeface="Harlow Solid Italic" panose="04030604020F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6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 animBg="1"/>
      <p:bldP spid="9" grpId="0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1835696" y="2363340"/>
            <a:ext cx="5774417" cy="2932871"/>
          </a:xfrm>
          <a:custGeom>
            <a:avLst/>
            <a:gdLst>
              <a:gd name="connsiteX0" fmla="*/ 0 w 4896544"/>
              <a:gd name="connsiteY0" fmla="*/ 1656184 h 3312368"/>
              <a:gd name="connsiteX1" fmla="*/ 2448272 w 4896544"/>
              <a:gd name="connsiteY1" fmla="*/ 0 h 3312368"/>
              <a:gd name="connsiteX2" fmla="*/ 4896544 w 4896544"/>
              <a:gd name="connsiteY2" fmla="*/ 1656184 h 3312368"/>
              <a:gd name="connsiteX3" fmla="*/ 2448272 w 4896544"/>
              <a:gd name="connsiteY3" fmla="*/ 3312368 h 3312368"/>
              <a:gd name="connsiteX4" fmla="*/ 0 w 4896544"/>
              <a:gd name="connsiteY4" fmla="*/ 1656184 h 3312368"/>
              <a:gd name="connsiteX0" fmla="*/ 130776 w 5027320"/>
              <a:gd name="connsiteY0" fmla="*/ 1656184 h 3349759"/>
              <a:gd name="connsiteX1" fmla="*/ 2579048 w 5027320"/>
              <a:gd name="connsiteY1" fmla="*/ 0 h 3349759"/>
              <a:gd name="connsiteX2" fmla="*/ 5027320 w 5027320"/>
              <a:gd name="connsiteY2" fmla="*/ 1656184 h 3349759"/>
              <a:gd name="connsiteX3" fmla="*/ 2579048 w 5027320"/>
              <a:gd name="connsiteY3" fmla="*/ 3312368 h 3349759"/>
              <a:gd name="connsiteX4" fmla="*/ 570634 w 5027320"/>
              <a:gd name="connsiteY4" fmla="*/ 2718859 h 3349759"/>
              <a:gd name="connsiteX5" fmla="*/ 130776 w 5027320"/>
              <a:gd name="connsiteY5" fmla="*/ 1656184 h 3349759"/>
              <a:gd name="connsiteX0" fmla="*/ 218089 w 4804390"/>
              <a:gd name="connsiteY0" fmla="*/ 1380194 h 3351354"/>
              <a:gd name="connsiteX1" fmla="*/ 2356118 w 4804390"/>
              <a:gd name="connsiteY1" fmla="*/ 1595 h 3351354"/>
              <a:gd name="connsiteX2" fmla="*/ 4804390 w 4804390"/>
              <a:gd name="connsiteY2" fmla="*/ 1657779 h 3351354"/>
              <a:gd name="connsiteX3" fmla="*/ 2356118 w 4804390"/>
              <a:gd name="connsiteY3" fmla="*/ 3313963 h 3351354"/>
              <a:gd name="connsiteX4" fmla="*/ 347704 w 4804390"/>
              <a:gd name="connsiteY4" fmla="*/ 2720454 h 3351354"/>
              <a:gd name="connsiteX5" fmla="*/ 218089 w 4804390"/>
              <a:gd name="connsiteY5" fmla="*/ 1380194 h 3351354"/>
              <a:gd name="connsiteX0" fmla="*/ 129316 w 4715617"/>
              <a:gd name="connsiteY0" fmla="*/ 1420560 h 3391720"/>
              <a:gd name="connsiteX1" fmla="*/ 912074 w 4715617"/>
              <a:gd name="connsiteY1" fmla="*/ 572792 h 3391720"/>
              <a:gd name="connsiteX2" fmla="*/ 2267345 w 4715617"/>
              <a:gd name="connsiteY2" fmla="*/ 41961 h 3391720"/>
              <a:gd name="connsiteX3" fmla="*/ 4715617 w 4715617"/>
              <a:gd name="connsiteY3" fmla="*/ 1698145 h 3391720"/>
              <a:gd name="connsiteX4" fmla="*/ 2267345 w 4715617"/>
              <a:gd name="connsiteY4" fmla="*/ 3354329 h 3391720"/>
              <a:gd name="connsiteX5" fmla="*/ 258931 w 4715617"/>
              <a:gd name="connsiteY5" fmla="*/ 2760820 h 3391720"/>
              <a:gd name="connsiteX6" fmla="*/ 129316 w 4715617"/>
              <a:gd name="connsiteY6" fmla="*/ 1420560 h 3391720"/>
              <a:gd name="connsiteX0" fmla="*/ 129316 w 4715617"/>
              <a:gd name="connsiteY0" fmla="*/ 1146887 h 3118047"/>
              <a:gd name="connsiteX1" fmla="*/ 912074 w 4715617"/>
              <a:gd name="connsiteY1" fmla="*/ 299119 h 3118047"/>
              <a:gd name="connsiteX2" fmla="*/ 2642902 w 4715617"/>
              <a:gd name="connsiteY2" fmla="*/ 78530 h 3118047"/>
              <a:gd name="connsiteX3" fmla="*/ 4715617 w 4715617"/>
              <a:gd name="connsiteY3" fmla="*/ 1424472 h 3118047"/>
              <a:gd name="connsiteX4" fmla="*/ 2267345 w 4715617"/>
              <a:gd name="connsiteY4" fmla="*/ 3080656 h 3118047"/>
              <a:gd name="connsiteX5" fmla="*/ 258931 w 4715617"/>
              <a:gd name="connsiteY5" fmla="*/ 2487147 h 3118047"/>
              <a:gd name="connsiteX6" fmla="*/ 129316 w 4715617"/>
              <a:gd name="connsiteY6" fmla="*/ 1146887 h 3118047"/>
              <a:gd name="connsiteX0" fmla="*/ 129316 w 4487017"/>
              <a:gd name="connsiteY0" fmla="*/ 1148082 h 3118376"/>
              <a:gd name="connsiteX1" fmla="*/ 912074 w 4487017"/>
              <a:gd name="connsiteY1" fmla="*/ 300314 h 3118376"/>
              <a:gd name="connsiteX2" fmla="*/ 2642902 w 4487017"/>
              <a:gd name="connsiteY2" fmla="*/ 79725 h 3118376"/>
              <a:gd name="connsiteX3" fmla="*/ 4487017 w 4487017"/>
              <a:gd name="connsiteY3" fmla="*/ 1441996 h 3118376"/>
              <a:gd name="connsiteX4" fmla="*/ 2267345 w 4487017"/>
              <a:gd name="connsiteY4" fmla="*/ 3081851 h 3118376"/>
              <a:gd name="connsiteX5" fmla="*/ 258931 w 4487017"/>
              <a:gd name="connsiteY5" fmla="*/ 2488342 h 3118376"/>
              <a:gd name="connsiteX6" fmla="*/ 129316 w 4487017"/>
              <a:gd name="connsiteY6" fmla="*/ 1148082 h 3118376"/>
              <a:gd name="connsiteX0" fmla="*/ 129316 w 4530719"/>
              <a:gd name="connsiteY0" fmla="*/ 1148082 h 3082377"/>
              <a:gd name="connsiteX1" fmla="*/ 912074 w 4530719"/>
              <a:gd name="connsiteY1" fmla="*/ 300314 h 3082377"/>
              <a:gd name="connsiteX2" fmla="*/ 2642902 w 4530719"/>
              <a:gd name="connsiteY2" fmla="*/ 79725 h 3082377"/>
              <a:gd name="connsiteX3" fmla="*/ 4487017 w 4530719"/>
              <a:gd name="connsiteY3" fmla="*/ 1441996 h 3082377"/>
              <a:gd name="connsiteX4" fmla="*/ 3981845 w 4530719"/>
              <a:gd name="connsiteY4" fmla="*/ 2569985 h 3082377"/>
              <a:gd name="connsiteX5" fmla="*/ 2267345 w 4530719"/>
              <a:gd name="connsiteY5" fmla="*/ 3081851 h 3082377"/>
              <a:gd name="connsiteX6" fmla="*/ 258931 w 4530719"/>
              <a:gd name="connsiteY6" fmla="*/ 2488342 h 3082377"/>
              <a:gd name="connsiteX7" fmla="*/ 129316 w 4530719"/>
              <a:gd name="connsiteY7" fmla="*/ 1148082 h 3082377"/>
              <a:gd name="connsiteX0" fmla="*/ 129316 w 4514024"/>
              <a:gd name="connsiteY0" fmla="*/ 1098406 h 3032701"/>
              <a:gd name="connsiteX1" fmla="*/ 912074 w 4514024"/>
              <a:gd name="connsiteY1" fmla="*/ 250638 h 3032701"/>
              <a:gd name="connsiteX2" fmla="*/ 2642902 w 4514024"/>
              <a:gd name="connsiteY2" fmla="*/ 30049 h 3032701"/>
              <a:gd name="connsiteX3" fmla="*/ 4292088 w 4514024"/>
              <a:gd name="connsiteY3" fmla="*/ 707839 h 3032701"/>
              <a:gd name="connsiteX4" fmla="*/ 4487017 w 4514024"/>
              <a:gd name="connsiteY4" fmla="*/ 1392320 h 3032701"/>
              <a:gd name="connsiteX5" fmla="*/ 3981845 w 4514024"/>
              <a:gd name="connsiteY5" fmla="*/ 2520309 h 3032701"/>
              <a:gd name="connsiteX6" fmla="*/ 2267345 w 4514024"/>
              <a:gd name="connsiteY6" fmla="*/ 3032175 h 3032701"/>
              <a:gd name="connsiteX7" fmla="*/ 258931 w 4514024"/>
              <a:gd name="connsiteY7" fmla="*/ 2438666 h 3032701"/>
              <a:gd name="connsiteX8" fmla="*/ 129316 w 4514024"/>
              <a:gd name="connsiteY8" fmla="*/ 1098406 h 3032701"/>
              <a:gd name="connsiteX0" fmla="*/ 129316 w 4548607"/>
              <a:gd name="connsiteY0" fmla="*/ 1098406 h 3032701"/>
              <a:gd name="connsiteX1" fmla="*/ 912074 w 4548607"/>
              <a:gd name="connsiteY1" fmla="*/ 250638 h 3032701"/>
              <a:gd name="connsiteX2" fmla="*/ 2642902 w 4548607"/>
              <a:gd name="connsiteY2" fmla="*/ 30049 h 3032701"/>
              <a:gd name="connsiteX3" fmla="*/ 4292088 w 4548607"/>
              <a:gd name="connsiteY3" fmla="*/ 707839 h 3032701"/>
              <a:gd name="connsiteX4" fmla="*/ 4536003 w 4548607"/>
              <a:gd name="connsiteY4" fmla="*/ 1539277 h 3032701"/>
              <a:gd name="connsiteX5" fmla="*/ 3981845 w 4548607"/>
              <a:gd name="connsiteY5" fmla="*/ 2520309 h 3032701"/>
              <a:gd name="connsiteX6" fmla="*/ 2267345 w 4548607"/>
              <a:gd name="connsiteY6" fmla="*/ 3032175 h 3032701"/>
              <a:gd name="connsiteX7" fmla="*/ 258931 w 4548607"/>
              <a:gd name="connsiteY7" fmla="*/ 2438666 h 3032701"/>
              <a:gd name="connsiteX8" fmla="*/ 129316 w 4548607"/>
              <a:gd name="connsiteY8" fmla="*/ 1098406 h 3032701"/>
              <a:gd name="connsiteX0" fmla="*/ 129316 w 4548607"/>
              <a:gd name="connsiteY0" fmla="*/ 1098406 h 2886377"/>
              <a:gd name="connsiteX1" fmla="*/ 912074 w 4548607"/>
              <a:gd name="connsiteY1" fmla="*/ 250638 h 2886377"/>
              <a:gd name="connsiteX2" fmla="*/ 2642902 w 4548607"/>
              <a:gd name="connsiteY2" fmla="*/ 30049 h 2886377"/>
              <a:gd name="connsiteX3" fmla="*/ 4292088 w 4548607"/>
              <a:gd name="connsiteY3" fmla="*/ 707839 h 2886377"/>
              <a:gd name="connsiteX4" fmla="*/ 4536003 w 4548607"/>
              <a:gd name="connsiteY4" fmla="*/ 1539277 h 2886377"/>
              <a:gd name="connsiteX5" fmla="*/ 3981845 w 4548607"/>
              <a:gd name="connsiteY5" fmla="*/ 2520309 h 2886377"/>
              <a:gd name="connsiteX6" fmla="*/ 2202031 w 4548607"/>
              <a:gd name="connsiteY6" fmla="*/ 2885218 h 2886377"/>
              <a:gd name="connsiteX7" fmla="*/ 258931 w 4548607"/>
              <a:gd name="connsiteY7" fmla="*/ 2438666 h 2886377"/>
              <a:gd name="connsiteX8" fmla="*/ 129316 w 4548607"/>
              <a:gd name="connsiteY8" fmla="*/ 1098406 h 2886377"/>
              <a:gd name="connsiteX0" fmla="*/ 129316 w 4709319"/>
              <a:gd name="connsiteY0" fmla="*/ 1098406 h 2886377"/>
              <a:gd name="connsiteX1" fmla="*/ 912074 w 4709319"/>
              <a:gd name="connsiteY1" fmla="*/ 250638 h 2886377"/>
              <a:gd name="connsiteX2" fmla="*/ 2642902 w 4709319"/>
              <a:gd name="connsiteY2" fmla="*/ 30049 h 2886377"/>
              <a:gd name="connsiteX3" fmla="*/ 4292088 w 4709319"/>
              <a:gd name="connsiteY3" fmla="*/ 707839 h 2886377"/>
              <a:gd name="connsiteX4" fmla="*/ 4707911 w 4709319"/>
              <a:gd name="connsiteY4" fmla="*/ 1631614 h 2886377"/>
              <a:gd name="connsiteX5" fmla="*/ 3981845 w 4709319"/>
              <a:gd name="connsiteY5" fmla="*/ 2520309 h 2886377"/>
              <a:gd name="connsiteX6" fmla="*/ 2202031 w 4709319"/>
              <a:gd name="connsiteY6" fmla="*/ 2885218 h 2886377"/>
              <a:gd name="connsiteX7" fmla="*/ 258931 w 4709319"/>
              <a:gd name="connsiteY7" fmla="*/ 2438666 h 2886377"/>
              <a:gd name="connsiteX8" fmla="*/ 129316 w 4709319"/>
              <a:gd name="connsiteY8" fmla="*/ 1098406 h 2886377"/>
              <a:gd name="connsiteX0" fmla="*/ 129316 w 4709319"/>
              <a:gd name="connsiteY0" fmla="*/ 1098406 h 2896983"/>
              <a:gd name="connsiteX1" fmla="*/ 912074 w 4709319"/>
              <a:gd name="connsiteY1" fmla="*/ 250638 h 2896983"/>
              <a:gd name="connsiteX2" fmla="*/ 2642902 w 4709319"/>
              <a:gd name="connsiteY2" fmla="*/ 30049 h 2896983"/>
              <a:gd name="connsiteX3" fmla="*/ 4292088 w 4709319"/>
              <a:gd name="connsiteY3" fmla="*/ 707839 h 2896983"/>
              <a:gd name="connsiteX4" fmla="*/ 4707911 w 4709319"/>
              <a:gd name="connsiteY4" fmla="*/ 1631614 h 2896983"/>
              <a:gd name="connsiteX5" fmla="*/ 4180200 w 4709319"/>
              <a:gd name="connsiteY5" fmla="*/ 2628036 h 2896983"/>
              <a:gd name="connsiteX6" fmla="*/ 2202031 w 4709319"/>
              <a:gd name="connsiteY6" fmla="*/ 2885218 h 2896983"/>
              <a:gd name="connsiteX7" fmla="*/ 258931 w 4709319"/>
              <a:gd name="connsiteY7" fmla="*/ 2438666 h 2896983"/>
              <a:gd name="connsiteX8" fmla="*/ 129316 w 4709319"/>
              <a:gd name="connsiteY8" fmla="*/ 1098406 h 2896983"/>
              <a:gd name="connsiteX0" fmla="*/ 129316 w 4714753"/>
              <a:gd name="connsiteY0" fmla="*/ 1098406 h 2888971"/>
              <a:gd name="connsiteX1" fmla="*/ 912074 w 4714753"/>
              <a:gd name="connsiteY1" fmla="*/ 250638 h 2888971"/>
              <a:gd name="connsiteX2" fmla="*/ 2642902 w 4714753"/>
              <a:gd name="connsiteY2" fmla="*/ 30049 h 2888971"/>
              <a:gd name="connsiteX3" fmla="*/ 4292088 w 4714753"/>
              <a:gd name="connsiteY3" fmla="*/ 707839 h 2888971"/>
              <a:gd name="connsiteX4" fmla="*/ 4707911 w 4714753"/>
              <a:gd name="connsiteY4" fmla="*/ 1631614 h 2888971"/>
              <a:gd name="connsiteX5" fmla="*/ 4472468 w 4714753"/>
              <a:gd name="connsiteY5" fmla="*/ 2184834 h 2888971"/>
              <a:gd name="connsiteX6" fmla="*/ 4180200 w 4714753"/>
              <a:gd name="connsiteY6" fmla="*/ 2628036 h 2888971"/>
              <a:gd name="connsiteX7" fmla="*/ 2202031 w 4714753"/>
              <a:gd name="connsiteY7" fmla="*/ 2885218 h 2888971"/>
              <a:gd name="connsiteX8" fmla="*/ 258931 w 4714753"/>
              <a:gd name="connsiteY8" fmla="*/ 2438666 h 2888971"/>
              <a:gd name="connsiteX9" fmla="*/ 129316 w 4714753"/>
              <a:gd name="connsiteY9" fmla="*/ 1098406 h 2888971"/>
              <a:gd name="connsiteX0" fmla="*/ 129316 w 4714753"/>
              <a:gd name="connsiteY0" fmla="*/ 1098406 h 2889476"/>
              <a:gd name="connsiteX1" fmla="*/ 912074 w 4714753"/>
              <a:gd name="connsiteY1" fmla="*/ 250638 h 2889476"/>
              <a:gd name="connsiteX2" fmla="*/ 2642902 w 4714753"/>
              <a:gd name="connsiteY2" fmla="*/ 30049 h 2889476"/>
              <a:gd name="connsiteX3" fmla="*/ 4292088 w 4714753"/>
              <a:gd name="connsiteY3" fmla="*/ 707839 h 2889476"/>
              <a:gd name="connsiteX4" fmla="*/ 4707911 w 4714753"/>
              <a:gd name="connsiteY4" fmla="*/ 1631614 h 2889476"/>
              <a:gd name="connsiteX5" fmla="*/ 4472468 w 4714753"/>
              <a:gd name="connsiteY5" fmla="*/ 2184834 h 2889476"/>
              <a:gd name="connsiteX6" fmla="*/ 4180200 w 4714753"/>
              <a:gd name="connsiteY6" fmla="*/ 2628036 h 2889476"/>
              <a:gd name="connsiteX7" fmla="*/ 3348458 w 4714753"/>
              <a:gd name="connsiteY7" fmla="*/ 2661911 h 2889476"/>
              <a:gd name="connsiteX8" fmla="*/ 2202031 w 4714753"/>
              <a:gd name="connsiteY8" fmla="*/ 2885218 h 2889476"/>
              <a:gd name="connsiteX9" fmla="*/ 258931 w 4714753"/>
              <a:gd name="connsiteY9" fmla="*/ 2438666 h 2889476"/>
              <a:gd name="connsiteX10" fmla="*/ 129316 w 4714753"/>
              <a:gd name="connsiteY10" fmla="*/ 1098406 h 2889476"/>
              <a:gd name="connsiteX0" fmla="*/ 129316 w 4714753"/>
              <a:gd name="connsiteY0" fmla="*/ 1098406 h 2770595"/>
              <a:gd name="connsiteX1" fmla="*/ 912074 w 4714753"/>
              <a:gd name="connsiteY1" fmla="*/ 250638 h 2770595"/>
              <a:gd name="connsiteX2" fmla="*/ 2642902 w 4714753"/>
              <a:gd name="connsiteY2" fmla="*/ 30049 h 2770595"/>
              <a:gd name="connsiteX3" fmla="*/ 4292088 w 4714753"/>
              <a:gd name="connsiteY3" fmla="*/ 707839 h 2770595"/>
              <a:gd name="connsiteX4" fmla="*/ 4707911 w 4714753"/>
              <a:gd name="connsiteY4" fmla="*/ 1631614 h 2770595"/>
              <a:gd name="connsiteX5" fmla="*/ 4472468 w 4714753"/>
              <a:gd name="connsiteY5" fmla="*/ 2184834 h 2770595"/>
              <a:gd name="connsiteX6" fmla="*/ 4180200 w 4714753"/>
              <a:gd name="connsiteY6" fmla="*/ 2628036 h 2770595"/>
              <a:gd name="connsiteX7" fmla="*/ 3348458 w 4714753"/>
              <a:gd name="connsiteY7" fmla="*/ 2661911 h 2770595"/>
              <a:gd name="connsiteX8" fmla="*/ 2175584 w 4714753"/>
              <a:gd name="connsiteY8" fmla="*/ 2762102 h 2770595"/>
              <a:gd name="connsiteX9" fmla="*/ 258931 w 4714753"/>
              <a:gd name="connsiteY9" fmla="*/ 2438666 h 2770595"/>
              <a:gd name="connsiteX10" fmla="*/ 129316 w 4714753"/>
              <a:gd name="connsiteY10" fmla="*/ 1098406 h 2770595"/>
              <a:gd name="connsiteX0" fmla="*/ 129316 w 4714753"/>
              <a:gd name="connsiteY0" fmla="*/ 1098406 h 2764204"/>
              <a:gd name="connsiteX1" fmla="*/ 912074 w 4714753"/>
              <a:gd name="connsiteY1" fmla="*/ 250638 h 2764204"/>
              <a:gd name="connsiteX2" fmla="*/ 2642902 w 4714753"/>
              <a:gd name="connsiteY2" fmla="*/ 30049 h 2764204"/>
              <a:gd name="connsiteX3" fmla="*/ 4292088 w 4714753"/>
              <a:gd name="connsiteY3" fmla="*/ 707839 h 2764204"/>
              <a:gd name="connsiteX4" fmla="*/ 4707911 w 4714753"/>
              <a:gd name="connsiteY4" fmla="*/ 1631614 h 2764204"/>
              <a:gd name="connsiteX5" fmla="*/ 4472468 w 4714753"/>
              <a:gd name="connsiteY5" fmla="*/ 2184834 h 2764204"/>
              <a:gd name="connsiteX6" fmla="*/ 4180200 w 4714753"/>
              <a:gd name="connsiteY6" fmla="*/ 2628036 h 2764204"/>
              <a:gd name="connsiteX7" fmla="*/ 3348458 w 4714753"/>
              <a:gd name="connsiteY7" fmla="*/ 2661911 h 2764204"/>
              <a:gd name="connsiteX8" fmla="*/ 2175584 w 4714753"/>
              <a:gd name="connsiteY8" fmla="*/ 2762102 h 2764204"/>
              <a:gd name="connsiteX9" fmla="*/ 1060767 w 4714753"/>
              <a:gd name="connsiteY9" fmla="*/ 2569574 h 2764204"/>
              <a:gd name="connsiteX10" fmla="*/ 258931 w 4714753"/>
              <a:gd name="connsiteY10" fmla="*/ 2438666 h 2764204"/>
              <a:gd name="connsiteX11" fmla="*/ 129316 w 4714753"/>
              <a:gd name="connsiteY11" fmla="*/ 1098406 h 2764204"/>
              <a:gd name="connsiteX0" fmla="*/ 90958 w 4676395"/>
              <a:gd name="connsiteY0" fmla="*/ 1098406 h 2764204"/>
              <a:gd name="connsiteX1" fmla="*/ 873716 w 4676395"/>
              <a:gd name="connsiteY1" fmla="*/ 250638 h 2764204"/>
              <a:gd name="connsiteX2" fmla="*/ 2604544 w 4676395"/>
              <a:gd name="connsiteY2" fmla="*/ 30049 h 2764204"/>
              <a:gd name="connsiteX3" fmla="*/ 4253730 w 4676395"/>
              <a:gd name="connsiteY3" fmla="*/ 707839 h 2764204"/>
              <a:gd name="connsiteX4" fmla="*/ 4669553 w 4676395"/>
              <a:gd name="connsiteY4" fmla="*/ 1631614 h 2764204"/>
              <a:gd name="connsiteX5" fmla="*/ 4434110 w 4676395"/>
              <a:gd name="connsiteY5" fmla="*/ 2184834 h 2764204"/>
              <a:gd name="connsiteX6" fmla="*/ 4141842 w 4676395"/>
              <a:gd name="connsiteY6" fmla="*/ 2628036 h 2764204"/>
              <a:gd name="connsiteX7" fmla="*/ 3310100 w 4676395"/>
              <a:gd name="connsiteY7" fmla="*/ 2661911 h 2764204"/>
              <a:gd name="connsiteX8" fmla="*/ 2137226 w 4676395"/>
              <a:gd name="connsiteY8" fmla="*/ 2762102 h 2764204"/>
              <a:gd name="connsiteX9" fmla="*/ 1022409 w 4676395"/>
              <a:gd name="connsiteY9" fmla="*/ 2569574 h 2764204"/>
              <a:gd name="connsiteX10" fmla="*/ 220573 w 4676395"/>
              <a:gd name="connsiteY10" fmla="*/ 2438666 h 2764204"/>
              <a:gd name="connsiteX11" fmla="*/ 30635 w 4676395"/>
              <a:gd name="connsiteY11" fmla="*/ 1753929 h 2764204"/>
              <a:gd name="connsiteX12" fmla="*/ 90958 w 4676395"/>
              <a:gd name="connsiteY12" fmla="*/ 1098406 h 2764204"/>
              <a:gd name="connsiteX0" fmla="*/ 90958 w 4676395"/>
              <a:gd name="connsiteY0" fmla="*/ 1098406 h 2764204"/>
              <a:gd name="connsiteX1" fmla="*/ 873716 w 4676395"/>
              <a:gd name="connsiteY1" fmla="*/ 250638 h 2764204"/>
              <a:gd name="connsiteX2" fmla="*/ 2604544 w 4676395"/>
              <a:gd name="connsiteY2" fmla="*/ 30049 h 2764204"/>
              <a:gd name="connsiteX3" fmla="*/ 4253730 w 4676395"/>
              <a:gd name="connsiteY3" fmla="*/ 707839 h 2764204"/>
              <a:gd name="connsiteX4" fmla="*/ 4669553 w 4676395"/>
              <a:gd name="connsiteY4" fmla="*/ 1631614 h 2764204"/>
              <a:gd name="connsiteX5" fmla="*/ 4434110 w 4676395"/>
              <a:gd name="connsiteY5" fmla="*/ 2184834 h 2764204"/>
              <a:gd name="connsiteX6" fmla="*/ 4141842 w 4676395"/>
              <a:gd name="connsiteY6" fmla="*/ 2628036 h 2764204"/>
              <a:gd name="connsiteX7" fmla="*/ 3310100 w 4676395"/>
              <a:gd name="connsiteY7" fmla="*/ 2661911 h 2764204"/>
              <a:gd name="connsiteX8" fmla="*/ 2137226 w 4676395"/>
              <a:gd name="connsiteY8" fmla="*/ 2762102 h 2764204"/>
              <a:gd name="connsiteX9" fmla="*/ 1022409 w 4676395"/>
              <a:gd name="connsiteY9" fmla="*/ 2569574 h 2764204"/>
              <a:gd name="connsiteX10" fmla="*/ 559582 w 4676395"/>
              <a:gd name="connsiteY10" fmla="*/ 2646522 h 2764204"/>
              <a:gd name="connsiteX11" fmla="*/ 220573 w 4676395"/>
              <a:gd name="connsiteY11" fmla="*/ 2438666 h 2764204"/>
              <a:gd name="connsiteX12" fmla="*/ 30635 w 4676395"/>
              <a:gd name="connsiteY12" fmla="*/ 1753929 h 2764204"/>
              <a:gd name="connsiteX13" fmla="*/ 90958 w 4676395"/>
              <a:gd name="connsiteY13" fmla="*/ 1098406 h 2764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76395" h="2764204">
                <a:moveTo>
                  <a:pt x="90958" y="1098406"/>
                </a:moveTo>
                <a:cubicBezTo>
                  <a:pt x="231472" y="847857"/>
                  <a:pt x="517378" y="480405"/>
                  <a:pt x="873716" y="250638"/>
                </a:cubicBezTo>
                <a:cubicBezTo>
                  <a:pt x="1230054" y="20872"/>
                  <a:pt x="2041208" y="-46151"/>
                  <a:pt x="2604544" y="30049"/>
                </a:cubicBezTo>
                <a:cubicBezTo>
                  <a:pt x="3167880" y="106249"/>
                  <a:pt x="3946378" y="480794"/>
                  <a:pt x="4253730" y="707839"/>
                </a:cubicBezTo>
                <a:cubicBezTo>
                  <a:pt x="4561082" y="934884"/>
                  <a:pt x="4624062" y="1382883"/>
                  <a:pt x="4669553" y="1631614"/>
                </a:cubicBezTo>
                <a:cubicBezTo>
                  <a:pt x="4715044" y="1880345"/>
                  <a:pt x="4522062" y="2018764"/>
                  <a:pt x="4434110" y="2184834"/>
                </a:cubicBezTo>
                <a:cubicBezTo>
                  <a:pt x="4346158" y="2350904"/>
                  <a:pt x="4329177" y="2525439"/>
                  <a:pt x="4141842" y="2628036"/>
                </a:cubicBezTo>
                <a:cubicBezTo>
                  <a:pt x="3954507" y="2730633"/>
                  <a:pt x="3639795" y="2619047"/>
                  <a:pt x="3310100" y="2661911"/>
                </a:cubicBezTo>
                <a:cubicBezTo>
                  <a:pt x="2980405" y="2704775"/>
                  <a:pt x="2518508" y="2777491"/>
                  <a:pt x="2137226" y="2762102"/>
                </a:cubicBezTo>
                <a:cubicBezTo>
                  <a:pt x="1755944" y="2746713"/>
                  <a:pt x="1283146" y="2614486"/>
                  <a:pt x="1022409" y="2569574"/>
                </a:cubicBezTo>
                <a:cubicBezTo>
                  <a:pt x="761672" y="2524662"/>
                  <a:pt x="693221" y="2668340"/>
                  <a:pt x="559582" y="2646522"/>
                </a:cubicBezTo>
                <a:cubicBezTo>
                  <a:pt x="425943" y="2624704"/>
                  <a:pt x="310935" y="2561782"/>
                  <a:pt x="220573" y="2438666"/>
                </a:cubicBezTo>
                <a:cubicBezTo>
                  <a:pt x="130211" y="2315550"/>
                  <a:pt x="52238" y="1977306"/>
                  <a:pt x="30635" y="1753929"/>
                </a:cubicBezTo>
                <a:cubicBezTo>
                  <a:pt x="9032" y="1530552"/>
                  <a:pt x="-49556" y="1348955"/>
                  <a:pt x="90958" y="109840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506" y="228600"/>
            <a:ext cx="9144000" cy="963488"/>
          </a:xfrm>
        </p:spPr>
        <p:txBody>
          <a:bodyPr>
            <a:noAutofit/>
          </a:bodyPr>
          <a:lstStyle/>
          <a:p>
            <a:pPr algn="ctr">
              <a:lnSpc>
                <a:spcPts val="6000"/>
              </a:lnSpc>
            </a:pPr>
            <a:r>
              <a:rPr lang="it-IT" sz="5400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Uscire dal </a:t>
            </a:r>
            <a:r>
              <a:rPr lang="it-IT" sz="5400" i="1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comfort </a:t>
            </a:r>
            <a:r>
              <a:rPr lang="it-IT" sz="5400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 crescere</a:t>
            </a:r>
            <a:endParaRPr lang="it-IT" sz="5400" spc="-15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54266" y="4289954"/>
            <a:ext cx="3349982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it-IT" sz="3600" dirty="0" smtClean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arlow Solid Italic" panose="04030604020F02020D02" pitchFamily="82" charset="0"/>
              </a:rPr>
              <a:t>Area del rischio</a:t>
            </a:r>
            <a:endParaRPr lang="it-IT" sz="3600" dirty="0">
              <a:solidFill>
                <a:srgbClr val="0070C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Harlow Solid Italic" panose="04030604020F02020D02" pitchFamily="82" charset="0"/>
            </a:endParaRPr>
          </a:p>
          <a:p>
            <a:pPr algn="ctr">
              <a:lnSpc>
                <a:spcPts val="2800"/>
              </a:lnSpc>
            </a:pPr>
            <a:r>
              <a:rPr lang="it-IT" sz="3600" dirty="0" smtClean="0"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arlow Solid Italic" panose="04030604020F02020D02" pitchFamily="82" charset="0"/>
              </a:rPr>
              <a:t>e del progresso</a:t>
            </a:r>
            <a:endParaRPr lang="it-IT" sz="3600" dirty="0">
              <a:solidFill>
                <a:srgbClr val="0070C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Harlow Solid Italic" panose="04030604020F02020D02" pitchFamily="8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176132" y="2847395"/>
            <a:ext cx="3078918" cy="1377478"/>
          </a:xfrm>
          <a:custGeom>
            <a:avLst/>
            <a:gdLst>
              <a:gd name="connsiteX0" fmla="*/ 0 w 3168352"/>
              <a:gd name="connsiteY0" fmla="*/ 1044116 h 2088232"/>
              <a:gd name="connsiteX1" fmla="*/ 1584176 w 3168352"/>
              <a:gd name="connsiteY1" fmla="*/ 0 h 2088232"/>
              <a:gd name="connsiteX2" fmla="*/ 3168352 w 3168352"/>
              <a:gd name="connsiteY2" fmla="*/ 1044116 h 2088232"/>
              <a:gd name="connsiteX3" fmla="*/ 1584176 w 3168352"/>
              <a:gd name="connsiteY3" fmla="*/ 2088232 h 2088232"/>
              <a:gd name="connsiteX4" fmla="*/ 0 w 3168352"/>
              <a:gd name="connsiteY4" fmla="*/ 1044116 h 2088232"/>
              <a:gd name="connsiteX0" fmla="*/ 0 w 3173884"/>
              <a:gd name="connsiteY0" fmla="*/ 1089803 h 2133919"/>
              <a:gd name="connsiteX1" fmla="*/ 1584176 w 3173884"/>
              <a:gd name="connsiteY1" fmla="*/ 45687 h 2133919"/>
              <a:gd name="connsiteX2" fmla="*/ 2089043 w 3173884"/>
              <a:gd name="connsiteY2" fmla="*/ 276721 h 2133919"/>
              <a:gd name="connsiteX3" fmla="*/ 3168352 w 3173884"/>
              <a:gd name="connsiteY3" fmla="*/ 1089803 h 2133919"/>
              <a:gd name="connsiteX4" fmla="*/ 1584176 w 3173884"/>
              <a:gd name="connsiteY4" fmla="*/ 2133919 h 2133919"/>
              <a:gd name="connsiteX5" fmla="*/ 0 w 3173884"/>
              <a:gd name="connsiteY5" fmla="*/ 1089803 h 2133919"/>
              <a:gd name="connsiteX0" fmla="*/ 0 w 3044123"/>
              <a:gd name="connsiteY0" fmla="*/ 1089803 h 2134052"/>
              <a:gd name="connsiteX1" fmla="*/ 1584176 w 3044123"/>
              <a:gd name="connsiteY1" fmla="*/ 45687 h 2134052"/>
              <a:gd name="connsiteX2" fmla="*/ 2089043 w 3044123"/>
              <a:gd name="connsiteY2" fmla="*/ 276721 h 2134052"/>
              <a:gd name="connsiteX3" fmla="*/ 3037724 w 3044123"/>
              <a:gd name="connsiteY3" fmla="*/ 1155117 h 2134052"/>
              <a:gd name="connsiteX4" fmla="*/ 1584176 w 3044123"/>
              <a:gd name="connsiteY4" fmla="*/ 2133919 h 2134052"/>
              <a:gd name="connsiteX5" fmla="*/ 0 w 3044123"/>
              <a:gd name="connsiteY5" fmla="*/ 1089803 h 2134052"/>
              <a:gd name="connsiteX0" fmla="*/ 0 w 3048912"/>
              <a:gd name="connsiteY0" fmla="*/ 1063943 h 2108192"/>
              <a:gd name="connsiteX1" fmla="*/ 1584176 w 3048912"/>
              <a:gd name="connsiteY1" fmla="*/ 19827 h 2108192"/>
              <a:gd name="connsiteX2" fmla="*/ 2448272 w 3048912"/>
              <a:gd name="connsiteY2" fmla="*/ 430475 h 2108192"/>
              <a:gd name="connsiteX3" fmla="*/ 3037724 w 3048912"/>
              <a:gd name="connsiteY3" fmla="*/ 1129257 h 2108192"/>
              <a:gd name="connsiteX4" fmla="*/ 1584176 w 3048912"/>
              <a:gd name="connsiteY4" fmla="*/ 2108059 h 2108192"/>
              <a:gd name="connsiteX5" fmla="*/ 0 w 3048912"/>
              <a:gd name="connsiteY5" fmla="*/ 1063943 h 2108192"/>
              <a:gd name="connsiteX0" fmla="*/ 32025 w 3080937"/>
              <a:gd name="connsiteY0" fmla="*/ 1056577 h 2100826"/>
              <a:gd name="connsiteX1" fmla="*/ 635168 w 3080937"/>
              <a:gd name="connsiteY1" fmla="*/ 194510 h 2100826"/>
              <a:gd name="connsiteX2" fmla="*/ 1616201 w 3080937"/>
              <a:gd name="connsiteY2" fmla="*/ 12461 h 2100826"/>
              <a:gd name="connsiteX3" fmla="*/ 2480297 w 3080937"/>
              <a:gd name="connsiteY3" fmla="*/ 423109 h 2100826"/>
              <a:gd name="connsiteX4" fmla="*/ 3069749 w 3080937"/>
              <a:gd name="connsiteY4" fmla="*/ 1121891 h 2100826"/>
              <a:gd name="connsiteX5" fmla="*/ 1616201 w 3080937"/>
              <a:gd name="connsiteY5" fmla="*/ 2100693 h 2100826"/>
              <a:gd name="connsiteX6" fmla="*/ 32025 w 3080937"/>
              <a:gd name="connsiteY6" fmla="*/ 1056577 h 2100826"/>
              <a:gd name="connsiteX0" fmla="*/ 71 w 3048983"/>
              <a:gd name="connsiteY0" fmla="*/ 1056577 h 2117981"/>
              <a:gd name="connsiteX1" fmla="*/ 603214 w 3048983"/>
              <a:gd name="connsiteY1" fmla="*/ 194510 h 2117981"/>
              <a:gd name="connsiteX2" fmla="*/ 1584247 w 3048983"/>
              <a:gd name="connsiteY2" fmla="*/ 12461 h 2117981"/>
              <a:gd name="connsiteX3" fmla="*/ 2448343 w 3048983"/>
              <a:gd name="connsiteY3" fmla="*/ 423109 h 2117981"/>
              <a:gd name="connsiteX4" fmla="*/ 3037795 w 3048983"/>
              <a:gd name="connsiteY4" fmla="*/ 1121891 h 2117981"/>
              <a:gd name="connsiteX5" fmla="*/ 1584247 w 3048983"/>
              <a:gd name="connsiteY5" fmla="*/ 2100693 h 2117981"/>
              <a:gd name="connsiteX6" fmla="*/ 570558 w 3048983"/>
              <a:gd name="connsiteY6" fmla="*/ 1696738 h 2117981"/>
              <a:gd name="connsiteX7" fmla="*/ 71 w 3048983"/>
              <a:gd name="connsiteY7" fmla="*/ 1056577 h 2117981"/>
              <a:gd name="connsiteX0" fmla="*/ 71 w 3038770"/>
              <a:gd name="connsiteY0" fmla="*/ 1056577 h 2102376"/>
              <a:gd name="connsiteX1" fmla="*/ 603214 w 3038770"/>
              <a:gd name="connsiteY1" fmla="*/ 194510 h 2102376"/>
              <a:gd name="connsiteX2" fmla="*/ 1584247 w 3038770"/>
              <a:gd name="connsiteY2" fmla="*/ 12461 h 2102376"/>
              <a:gd name="connsiteX3" fmla="*/ 2448343 w 3038770"/>
              <a:gd name="connsiteY3" fmla="*/ 423109 h 2102376"/>
              <a:gd name="connsiteX4" fmla="*/ 3037795 w 3038770"/>
              <a:gd name="connsiteY4" fmla="*/ 1121891 h 2102376"/>
              <a:gd name="connsiteX5" fmla="*/ 2546315 w 3038770"/>
              <a:gd name="connsiteY5" fmla="*/ 1811038 h 2102376"/>
              <a:gd name="connsiteX6" fmla="*/ 1584247 w 3038770"/>
              <a:gd name="connsiteY6" fmla="*/ 2100693 h 2102376"/>
              <a:gd name="connsiteX7" fmla="*/ 570558 w 3038770"/>
              <a:gd name="connsiteY7" fmla="*/ 1696738 h 2102376"/>
              <a:gd name="connsiteX8" fmla="*/ 71 w 3038770"/>
              <a:gd name="connsiteY8" fmla="*/ 1056577 h 2102376"/>
              <a:gd name="connsiteX0" fmla="*/ 491 w 3039190"/>
              <a:gd name="connsiteY0" fmla="*/ 1056577 h 2104348"/>
              <a:gd name="connsiteX1" fmla="*/ 603634 w 3039190"/>
              <a:gd name="connsiteY1" fmla="*/ 194510 h 2104348"/>
              <a:gd name="connsiteX2" fmla="*/ 1584667 w 3039190"/>
              <a:gd name="connsiteY2" fmla="*/ 12461 h 2104348"/>
              <a:gd name="connsiteX3" fmla="*/ 2448763 w 3039190"/>
              <a:gd name="connsiteY3" fmla="*/ 423109 h 2104348"/>
              <a:gd name="connsiteX4" fmla="*/ 3038215 w 3039190"/>
              <a:gd name="connsiteY4" fmla="*/ 1121891 h 2104348"/>
              <a:gd name="connsiteX5" fmla="*/ 2546735 w 3039190"/>
              <a:gd name="connsiteY5" fmla="*/ 1811038 h 2104348"/>
              <a:gd name="connsiteX6" fmla="*/ 1584667 w 3039190"/>
              <a:gd name="connsiteY6" fmla="*/ 2100693 h 2104348"/>
              <a:gd name="connsiteX7" fmla="*/ 521993 w 3039190"/>
              <a:gd name="connsiteY7" fmla="*/ 1909010 h 2104348"/>
              <a:gd name="connsiteX8" fmla="*/ 491 w 3039190"/>
              <a:gd name="connsiteY8" fmla="*/ 1056577 h 2104348"/>
              <a:gd name="connsiteX0" fmla="*/ 491 w 3039190"/>
              <a:gd name="connsiteY0" fmla="*/ 920844 h 1968615"/>
              <a:gd name="connsiteX1" fmla="*/ 603634 w 3039190"/>
              <a:gd name="connsiteY1" fmla="*/ 58777 h 1968615"/>
              <a:gd name="connsiteX2" fmla="*/ 1535682 w 3039190"/>
              <a:gd name="connsiteY2" fmla="*/ 186971 h 1968615"/>
              <a:gd name="connsiteX3" fmla="*/ 2448763 w 3039190"/>
              <a:gd name="connsiteY3" fmla="*/ 287376 h 1968615"/>
              <a:gd name="connsiteX4" fmla="*/ 3038215 w 3039190"/>
              <a:gd name="connsiteY4" fmla="*/ 986158 h 1968615"/>
              <a:gd name="connsiteX5" fmla="*/ 2546735 w 3039190"/>
              <a:gd name="connsiteY5" fmla="*/ 1675305 h 1968615"/>
              <a:gd name="connsiteX6" fmla="*/ 1584667 w 3039190"/>
              <a:gd name="connsiteY6" fmla="*/ 1964960 h 1968615"/>
              <a:gd name="connsiteX7" fmla="*/ 521993 w 3039190"/>
              <a:gd name="connsiteY7" fmla="*/ 1773277 h 1968615"/>
              <a:gd name="connsiteX8" fmla="*/ 491 w 3039190"/>
              <a:gd name="connsiteY8" fmla="*/ 920844 h 1968615"/>
              <a:gd name="connsiteX0" fmla="*/ 696 w 3039395"/>
              <a:gd name="connsiteY0" fmla="*/ 750437 h 1798208"/>
              <a:gd name="connsiteX1" fmla="*/ 620167 w 3039395"/>
              <a:gd name="connsiteY1" fmla="*/ 133299 h 1798208"/>
              <a:gd name="connsiteX2" fmla="*/ 1535887 w 3039395"/>
              <a:gd name="connsiteY2" fmla="*/ 16564 h 1798208"/>
              <a:gd name="connsiteX3" fmla="*/ 2448968 w 3039395"/>
              <a:gd name="connsiteY3" fmla="*/ 116969 h 1798208"/>
              <a:gd name="connsiteX4" fmla="*/ 3038420 w 3039395"/>
              <a:gd name="connsiteY4" fmla="*/ 815751 h 1798208"/>
              <a:gd name="connsiteX5" fmla="*/ 2546940 w 3039395"/>
              <a:gd name="connsiteY5" fmla="*/ 1504898 h 1798208"/>
              <a:gd name="connsiteX6" fmla="*/ 1584872 w 3039395"/>
              <a:gd name="connsiteY6" fmla="*/ 1794553 h 1798208"/>
              <a:gd name="connsiteX7" fmla="*/ 522198 w 3039395"/>
              <a:gd name="connsiteY7" fmla="*/ 1602870 h 1798208"/>
              <a:gd name="connsiteX8" fmla="*/ 696 w 3039395"/>
              <a:gd name="connsiteY8" fmla="*/ 750437 h 1798208"/>
              <a:gd name="connsiteX0" fmla="*/ 696 w 3039247"/>
              <a:gd name="connsiteY0" fmla="*/ 751201 h 1798972"/>
              <a:gd name="connsiteX1" fmla="*/ 620167 w 3039247"/>
              <a:gd name="connsiteY1" fmla="*/ 134063 h 1798972"/>
              <a:gd name="connsiteX2" fmla="*/ 1535887 w 3039247"/>
              <a:gd name="connsiteY2" fmla="*/ 17328 h 1798972"/>
              <a:gd name="connsiteX3" fmla="*/ 2383654 w 3039247"/>
              <a:gd name="connsiteY3" fmla="*/ 248361 h 1798972"/>
              <a:gd name="connsiteX4" fmla="*/ 3038420 w 3039247"/>
              <a:gd name="connsiteY4" fmla="*/ 816515 h 1798972"/>
              <a:gd name="connsiteX5" fmla="*/ 2546940 w 3039247"/>
              <a:gd name="connsiteY5" fmla="*/ 1505662 h 1798972"/>
              <a:gd name="connsiteX6" fmla="*/ 1584872 w 3039247"/>
              <a:gd name="connsiteY6" fmla="*/ 1795317 h 1798972"/>
              <a:gd name="connsiteX7" fmla="*/ 522198 w 3039247"/>
              <a:gd name="connsiteY7" fmla="*/ 1603634 h 1798972"/>
              <a:gd name="connsiteX8" fmla="*/ 696 w 3039247"/>
              <a:gd name="connsiteY8" fmla="*/ 751201 h 1798972"/>
              <a:gd name="connsiteX0" fmla="*/ 696 w 3040040"/>
              <a:gd name="connsiteY0" fmla="*/ 746448 h 1794219"/>
              <a:gd name="connsiteX1" fmla="*/ 620167 w 3040040"/>
              <a:gd name="connsiteY1" fmla="*/ 129310 h 1794219"/>
              <a:gd name="connsiteX2" fmla="*/ 1535887 w 3040040"/>
              <a:gd name="connsiteY2" fmla="*/ 12575 h 1794219"/>
              <a:gd name="connsiteX3" fmla="*/ 2595925 w 3040040"/>
              <a:gd name="connsiteY3" fmla="*/ 178294 h 1794219"/>
              <a:gd name="connsiteX4" fmla="*/ 3038420 w 3040040"/>
              <a:gd name="connsiteY4" fmla="*/ 811762 h 1794219"/>
              <a:gd name="connsiteX5" fmla="*/ 2546940 w 3040040"/>
              <a:gd name="connsiteY5" fmla="*/ 1500909 h 1794219"/>
              <a:gd name="connsiteX6" fmla="*/ 1584872 w 3040040"/>
              <a:gd name="connsiteY6" fmla="*/ 1790564 h 1794219"/>
              <a:gd name="connsiteX7" fmla="*/ 522198 w 3040040"/>
              <a:gd name="connsiteY7" fmla="*/ 1598881 h 1794219"/>
              <a:gd name="connsiteX8" fmla="*/ 696 w 3040040"/>
              <a:gd name="connsiteY8" fmla="*/ 746448 h 1794219"/>
              <a:gd name="connsiteX0" fmla="*/ 49020 w 3088364"/>
              <a:gd name="connsiteY0" fmla="*/ 746448 h 1792190"/>
              <a:gd name="connsiteX1" fmla="*/ 668491 w 3088364"/>
              <a:gd name="connsiteY1" fmla="*/ 129310 h 1792190"/>
              <a:gd name="connsiteX2" fmla="*/ 1584211 w 3088364"/>
              <a:gd name="connsiteY2" fmla="*/ 12575 h 1792190"/>
              <a:gd name="connsiteX3" fmla="*/ 2644249 w 3088364"/>
              <a:gd name="connsiteY3" fmla="*/ 178294 h 1792190"/>
              <a:gd name="connsiteX4" fmla="*/ 3086744 w 3088364"/>
              <a:gd name="connsiteY4" fmla="*/ 811762 h 1792190"/>
              <a:gd name="connsiteX5" fmla="*/ 2595264 w 3088364"/>
              <a:gd name="connsiteY5" fmla="*/ 1500909 h 1792190"/>
              <a:gd name="connsiteX6" fmla="*/ 1633196 w 3088364"/>
              <a:gd name="connsiteY6" fmla="*/ 1790564 h 1792190"/>
              <a:gd name="connsiteX7" fmla="*/ 570522 w 3088364"/>
              <a:gd name="connsiteY7" fmla="*/ 1598881 h 1792190"/>
              <a:gd name="connsiteX8" fmla="*/ 98553 w 3088364"/>
              <a:gd name="connsiteY8" fmla="*/ 1298534 h 1792190"/>
              <a:gd name="connsiteX9" fmla="*/ 49020 w 3088364"/>
              <a:gd name="connsiteY9" fmla="*/ 746448 h 1792190"/>
              <a:gd name="connsiteX0" fmla="*/ 49020 w 3088364"/>
              <a:gd name="connsiteY0" fmla="*/ 688914 h 1734656"/>
              <a:gd name="connsiteX1" fmla="*/ 668491 w 3088364"/>
              <a:gd name="connsiteY1" fmla="*/ 71776 h 1734656"/>
              <a:gd name="connsiteX2" fmla="*/ 1682182 w 3088364"/>
              <a:gd name="connsiteY2" fmla="*/ 101998 h 1734656"/>
              <a:gd name="connsiteX3" fmla="*/ 2644249 w 3088364"/>
              <a:gd name="connsiteY3" fmla="*/ 120760 h 1734656"/>
              <a:gd name="connsiteX4" fmla="*/ 3086744 w 3088364"/>
              <a:gd name="connsiteY4" fmla="*/ 754228 h 1734656"/>
              <a:gd name="connsiteX5" fmla="*/ 2595264 w 3088364"/>
              <a:gd name="connsiteY5" fmla="*/ 1443375 h 1734656"/>
              <a:gd name="connsiteX6" fmla="*/ 1633196 w 3088364"/>
              <a:gd name="connsiteY6" fmla="*/ 1733030 h 1734656"/>
              <a:gd name="connsiteX7" fmla="*/ 570522 w 3088364"/>
              <a:gd name="connsiteY7" fmla="*/ 1541347 h 1734656"/>
              <a:gd name="connsiteX8" fmla="*/ 98553 w 3088364"/>
              <a:gd name="connsiteY8" fmla="*/ 1241000 h 1734656"/>
              <a:gd name="connsiteX9" fmla="*/ 49020 w 3088364"/>
              <a:gd name="connsiteY9" fmla="*/ 688914 h 1734656"/>
              <a:gd name="connsiteX0" fmla="*/ 49020 w 3088364"/>
              <a:gd name="connsiteY0" fmla="*/ 657825 h 1703567"/>
              <a:gd name="connsiteX1" fmla="*/ 668491 w 3088364"/>
              <a:gd name="connsiteY1" fmla="*/ 252958 h 1703567"/>
              <a:gd name="connsiteX2" fmla="*/ 1682182 w 3088364"/>
              <a:gd name="connsiteY2" fmla="*/ 70909 h 1703567"/>
              <a:gd name="connsiteX3" fmla="*/ 2644249 w 3088364"/>
              <a:gd name="connsiteY3" fmla="*/ 89671 h 1703567"/>
              <a:gd name="connsiteX4" fmla="*/ 3086744 w 3088364"/>
              <a:gd name="connsiteY4" fmla="*/ 723139 h 1703567"/>
              <a:gd name="connsiteX5" fmla="*/ 2595264 w 3088364"/>
              <a:gd name="connsiteY5" fmla="*/ 1412286 h 1703567"/>
              <a:gd name="connsiteX6" fmla="*/ 1633196 w 3088364"/>
              <a:gd name="connsiteY6" fmla="*/ 1701941 h 1703567"/>
              <a:gd name="connsiteX7" fmla="*/ 570522 w 3088364"/>
              <a:gd name="connsiteY7" fmla="*/ 1510258 h 1703567"/>
              <a:gd name="connsiteX8" fmla="*/ 98553 w 3088364"/>
              <a:gd name="connsiteY8" fmla="*/ 1209911 h 1703567"/>
              <a:gd name="connsiteX9" fmla="*/ 49020 w 3088364"/>
              <a:gd name="connsiteY9" fmla="*/ 657825 h 1703567"/>
              <a:gd name="connsiteX0" fmla="*/ 49020 w 3088813"/>
              <a:gd name="connsiteY0" fmla="*/ 590268 h 1636010"/>
              <a:gd name="connsiteX1" fmla="*/ 668491 w 3088813"/>
              <a:gd name="connsiteY1" fmla="*/ 185401 h 1636010"/>
              <a:gd name="connsiteX2" fmla="*/ 1682182 w 3088813"/>
              <a:gd name="connsiteY2" fmla="*/ 3352 h 1636010"/>
              <a:gd name="connsiteX3" fmla="*/ 2693234 w 3088813"/>
              <a:gd name="connsiteY3" fmla="*/ 267042 h 1636010"/>
              <a:gd name="connsiteX4" fmla="*/ 3086744 w 3088813"/>
              <a:gd name="connsiteY4" fmla="*/ 655582 h 1636010"/>
              <a:gd name="connsiteX5" fmla="*/ 2595264 w 3088813"/>
              <a:gd name="connsiteY5" fmla="*/ 1344729 h 1636010"/>
              <a:gd name="connsiteX6" fmla="*/ 1633196 w 3088813"/>
              <a:gd name="connsiteY6" fmla="*/ 1634384 h 1636010"/>
              <a:gd name="connsiteX7" fmla="*/ 570522 w 3088813"/>
              <a:gd name="connsiteY7" fmla="*/ 1442701 h 1636010"/>
              <a:gd name="connsiteX8" fmla="*/ 98553 w 3088813"/>
              <a:gd name="connsiteY8" fmla="*/ 1142354 h 1636010"/>
              <a:gd name="connsiteX9" fmla="*/ 49020 w 3088813"/>
              <a:gd name="connsiteY9" fmla="*/ 590268 h 1636010"/>
              <a:gd name="connsiteX0" fmla="*/ 49020 w 3088813"/>
              <a:gd name="connsiteY0" fmla="*/ 590268 h 1532106"/>
              <a:gd name="connsiteX1" fmla="*/ 668491 w 3088813"/>
              <a:gd name="connsiteY1" fmla="*/ 185401 h 1532106"/>
              <a:gd name="connsiteX2" fmla="*/ 1682182 w 3088813"/>
              <a:gd name="connsiteY2" fmla="*/ 3352 h 1532106"/>
              <a:gd name="connsiteX3" fmla="*/ 2693234 w 3088813"/>
              <a:gd name="connsiteY3" fmla="*/ 267042 h 1532106"/>
              <a:gd name="connsiteX4" fmla="*/ 3086744 w 3088813"/>
              <a:gd name="connsiteY4" fmla="*/ 655582 h 1532106"/>
              <a:gd name="connsiteX5" fmla="*/ 2595264 w 3088813"/>
              <a:gd name="connsiteY5" fmla="*/ 1344729 h 1532106"/>
              <a:gd name="connsiteX6" fmla="*/ 1616867 w 3088813"/>
              <a:gd name="connsiteY6" fmla="*/ 1523842 h 1532106"/>
              <a:gd name="connsiteX7" fmla="*/ 570522 w 3088813"/>
              <a:gd name="connsiteY7" fmla="*/ 1442701 h 1532106"/>
              <a:gd name="connsiteX8" fmla="*/ 98553 w 3088813"/>
              <a:gd name="connsiteY8" fmla="*/ 1142354 h 1532106"/>
              <a:gd name="connsiteX9" fmla="*/ 49020 w 3088813"/>
              <a:gd name="connsiteY9" fmla="*/ 590268 h 1532106"/>
              <a:gd name="connsiteX0" fmla="*/ 49020 w 3088813"/>
              <a:gd name="connsiteY0" fmla="*/ 590268 h 1537520"/>
              <a:gd name="connsiteX1" fmla="*/ 668491 w 3088813"/>
              <a:gd name="connsiteY1" fmla="*/ 185401 h 1537520"/>
              <a:gd name="connsiteX2" fmla="*/ 1682182 w 3088813"/>
              <a:gd name="connsiteY2" fmla="*/ 3352 h 1537520"/>
              <a:gd name="connsiteX3" fmla="*/ 2693234 w 3088813"/>
              <a:gd name="connsiteY3" fmla="*/ 267042 h 1537520"/>
              <a:gd name="connsiteX4" fmla="*/ 3086744 w 3088813"/>
              <a:gd name="connsiteY4" fmla="*/ 655582 h 1537520"/>
              <a:gd name="connsiteX5" fmla="*/ 2595264 w 3088813"/>
              <a:gd name="connsiteY5" fmla="*/ 1271033 h 1537520"/>
              <a:gd name="connsiteX6" fmla="*/ 1616867 w 3088813"/>
              <a:gd name="connsiteY6" fmla="*/ 1523842 h 1537520"/>
              <a:gd name="connsiteX7" fmla="*/ 570522 w 3088813"/>
              <a:gd name="connsiteY7" fmla="*/ 1442701 h 1537520"/>
              <a:gd name="connsiteX8" fmla="*/ 98553 w 3088813"/>
              <a:gd name="connsiteY8" fmla="*/ 1142354 h 1537520"/>
              <a:gd name="connsiteX9" fmla="*/ 49020 w 3088813"/>
              <a:gd name="connsiteY9" fmla="*/ 590268 h 1537520"/>
              <a:gd name="connsiteX0" fmla="*/ 41819 w 3081612"/>
              <a:gd name="connsiteY0" fmla="*/ 676569 h 1623821"/>
              <a:gd name="connsiteX1" fmla="*/ 563319 w 3081612"/>
              <a:gd name="connsiteY1" fmla="*/ 87464 h 1623821"/>
              <a:gd name="connsiteX2" fmla="*/ 1674981 w 3081612"/>
              <a:gd name="connsiteY2" fmla="*/ 89653 h 1623821"/>
              <a:gd name="connsiteX3" fmla="*/ 2686033 w 3081612"/>
              <a:gd name="connsiteY3" fmla="*/ 353343 h 1623821"/>
              <a:gd name="connsiteX4" fmla="*/ 3079543 w 3081612"/>
              <a:gd name="connsiteY4" fmla="*/ 741883 h 1623821"/>
              <a:gd name="connsiteX5" fmla="*/ 2588063 w 3081612"/>
              <a:gd name="connsiteY5" fmla="*/ 1357334 h 1623821"/>
              <a:gd name="connsiteX6" fmla="*/ 1609666 w 3081612"/>
              <a:gd name="connsiteY6" fmla="*/ 1610143 h 1623821"/>
              <a:gd name="connsiteX7" fmla="*/ 563321 w 3081612"/>
              <a:gd name="connsiteY7" fmla="*/ 1529002 h 1623821"/>
              <a:gd name="connsiteX8" fmla="*/ 91352 w 3081612"/>
              <a:gd name="connsiteY8" fmla="*/ 1228655 h 1623821"/>
              <a:gd name="connsiteX9" fmla="*/ 41819 w 3081612"/>
              <a:gd name="connsiteY9" fmla="*/ 676569 h 1623821"/>
              <a:gd name="connsiteX0" fmla="*/ 41819 w 3081612"/>
              <a:gd name="connsiteY0" fmla="*/ 770343 h 1717595"/>
              <a:gd name="connsiteX1" fmla="*/ 563319 w 3081612"/>
              <a:gd name="connsiteY1" fmla="*/ 181238 h 1717595"/>
              <a:gd name="connsiteX2" fmla="*/ 1723967 w 3081612"/>
              <a:gd name="connsiteY2" fmla="*/ 17613 h 1717595"/>
              <a:gd name="connsiteX3" fmla="*/ 2686033 w 3081612"/>
              <a:gd name="connsiteY3" fmla="*/ 447117 h 1717595"/>
              <a:gd name="connsiteX4" fmla="*/ 3079543 w 3081612"/>
              <a:gd name="connsiteY4" fmla="*/ 835657 h 1717595"/>
              <a:gd name="connsiteX5" fmla="*/ 2588063 w 3081612"/>
              <a:gd name="connsiteY5" fmla="*/ 1451108 h 1717595"/>
              <a:gd name="connsiteX6" fmla="*/ 1609666 w 3081612"/>
              <a:gd name="connsiteY6" fmla="*/ 1703917 h 1717595"/>
              <a:gd name="connsiteX7" fmla="*/ 563321 w 3081612"/>
              <a:gd name="connsiteY7" fmla="*/ 1622776 h 1717595"/>
              <a:gd name="connsiteX8" fmla="*/ 91352 w 3081612"/>
              <a:gd name="connsiteY8" fmla="*/ 1322429 h 1717595"/>
              <a:gd name="connsiteX9" fmla="*/ 41819 w 3081612"/>
              <a:gd name="connsiteY9" fmla="*/ 770343 h 1717595"/>
              <a:gd name="connsiteX0" fmla="*/ 38226 w 3078019"/>
              <a:gd name="connsiteY0" fmla="*/ 753124 h 1700376"/>
              <a:gd name="connsiteX1" fmla="*/ 510740 w 3078019"/>
              <a:gd name="connsiteY1" fmla="*/ 366681 h 1700376"/>
              <a:gd name="connsiteX2" fmla="*/ 1720374 w 3078019"/>
              <a:gd name="connsiteY2" fmla="*/ 394 h 1700376"/>
              <a:gd name="connsiteX3" fmla="*/ 2682440 w 3078019"/>
              <a:gd name="connsiteY3" fmla="*/ 429898 h 1700376"/>
              <a:gd name="connsiteX4" fmla="*/ 3075950 w 3078019"/>
              <a:gd name="connsiteY4" fmla="*/ 818438 h 1700376"/>
              <a:gd name="connsiteX5" fmla="*/ 2584470 w 3078019"/>
              <a:gd name="connsiteY5" fmla="*/ 1433889 h 1700376"/>
              <a:gd name="connsiteX6" fmla="*/ 1606073 w 3078019"/>
              <a:gd name="connsiteY6" fmla="*/ 1686698 h 1700376"/>
              <a:gd name="connsiteX7" fmla="*/ 559728 w 3078019"/>
              <a:gd name="connsiteY7" fmla="*/ 1605557 h 1700376"/>
              <a:gd name="connsiteX8" fmla="*/ 87759 w 3078019"/>
              <a:gd name="connsiteY8" fmla="*/ 1305210 h 1700376"/>
              <a:gd name="connsiteX9" fmla="*/ 38226 w 3078019"/>
              <a:gd name="connsiteY9" fmla="*/ 753124 h 1700376"/>
              <a:gd name="connsiteX0" fmla="*/ 38226 w 3078019"/>
              <a:gd name="connsiteY0" fmla="*/ 759614 h 1706866"/>
              <a:gd name="connsiteX1" fmla="*/ 510740 w 3078019"/>
              <a:gd name="connsiteY1" fmla="*/ 373171 h 1706866"/>
              <a:gd name="connsiteX2" fmla="*/ 978441 w 3078019"/>
              <a:gd name="connsiteY2" fmla="*/ 185695 h 1706866"/>
              <a:gd name="connsiteX3" fmla="*/ 1720374 w 3078019"/>
              <a:gd name="connsiteY3" fmla="*/ 6884 h 1706866"/>
              <a:gd name="connsiteX4" fmla="*/ 2682440 w 3078019"/>
              <a:gd name="connsiteY4" fmla="*/ 436388 h 1706866"/>
              <a:gd name="connsiteX5" fmla="*/ 3075950 w 3078019"/>
              <a:gd name="connsiteY5" fmla="*/ 824928 h 1706866"/>
              <a:gd name="connsiteX6" fmla="*/ 2584470 w 3078019"/>
              <a:gd name="connsiteY6" fmla="*/ 1440379 h 1706866"/>
              <a:gd name="connsiteX7" fmla="*/ 1606073 w 3078019"/>
              <a:gd name="connsiteY7" fmla="*/ 1693188 h 1706866"/>
              <a:gd name="connsiteX8" fmla="*/ 559728 w 3078019"/>
              <a:gd name="connsiteY8" fmla="*/ 1612047 h 1706866"/>
              <a:gd name="connsiteX9" fmla="*/ 87759 w 3078019"/>
              <a:gd name="connsiteY9" fmla="*/ 1311700 h 1706866"/>
              <a:gd name="connsiteX10" fmla="*/ 38226 w 3078019"/>
              <a:gd name="connsiteY10" fmla="*/ 759614 h 1706866"/>
              <a:gd name="connsiteX0" fmla="*/ 38226 w 3077252"/>
              <a:gd name="connsiteY0" fmla="*/ 753206 h 1700458"/>
              <a:gd name="connsiteX1" fmla="*/ 510740 w 3077252"/>
              <a:gd name="connsiteY1" fmla="*/ 366763 h 1700458"/>
              <a:gd name="connsiteX2" fmla="*/ 978441 w 3077252"/>
              <a:gd name="connsiteY2" fmla="*/ 179287 h 1700458"/>
              <a:gd name="connsiteX3" fmla="*/ 1720374 w 3077252"/>
              <a:gd name="connsiteY3" fmla="*/ 476 h 1700458"/>
              <a:gd name="connsiteX4" fmla="*/ 2007141 w 3077252"/>
              <a:gd name="connsiteY4" fmla="*/ 234558 h 1700458"/>
              <a:gd name="connsiteX5" fmla="*/ 2682440 w 3077252"/>
              <a:gd name="connsiteY5" fmla="*/ 429980 h 1700458"/>
              <a:gd name="connsiteX6" fmla="*/ 3075950 w 3077252"/>
              <a:gd name="connsiteY6" fmla="*/ 818520 h 1700458"/>
              <a:gd name="connsiteX7" fmla="*/ 2584470 w 3077252"/>
              <a:gd name="connsiteY7" fmla="*/ 1433971 h 1700458"/>
              <a:gd name="connsiteX8" fmla="*/ 1606073 w 3077252"/>
              <a:gd name="connsiteY8" fmla="*/ 1686780 h 1700458"/>
              <a:gd name="connsiteX9" fmla="*/ 559728 w 3077252"/>
              <a:gd name="connsiteY9" fmla="*/ 1605639 h 1700458"/>
              <a:gd name="connsiteX10" fmla="*/ 87759 w 3077252"/>
              <a:gd name="connsiteY10" fmla="*/ 1305292 h 1700458"/>
              <a:gd name="connsiteX11" fmla="*/ 38226 w 3077252"/>
              <a:gd name="connsiteY11" fmla="*/ 753206 h 1700458"/>
              <a:gd name="connsiteX0" fmla="*/ 38226 w 3077252"/>
              <a:gd name="connsiteY0" fmla="*/ 616145 h 1563397"/>
              <a:gd name="connsiteX1" fmla="*/ 510740 w 3077252"/>
              <a:gd name="connsiteY1" fmla="*/ 229702 h 1563397"/>
              <a:gd name="connsiteX2" fmla="*/ 978441 w 3077252"/>
              <a:gd name="connsiteY2" fmla="*/ 42226 h 1563397"/>
              <a:gd name="connsiteX3" fmla="*/ 1557088 w 3077252"/>
              <a:gd name="connsiteY3" fmla="*/ 10805 h 1563397"/>
              <a:gd name="connsiteX4" fmla="*/ 2007141 w 3077252"/>
              <a:gd name="connsiteY4" fmla="*/ 97497 h 1563397"/>
              <a:gd name="connsiteX5" fmla="*/ 2682440 w 3077252"/>
              <a:gd name="connsiteY5" fmla="*/ 292919 h 1563397"/>
              <a:gd name="connsiteX6" fmla="*/ 3075950 w 3077252"/>
              <a:gd name="connsiteY6" fmla="*/ 681459 h 1563397"/>
              <a:gd name="connsiteX7" fmla="*/ 2584470 w 3077252"/>
              <a:gd name="connsiteY7" fmla="*/ 1296910 h 1563397"/>
              <a:gd name="connsiteX8" fmla="*/ 1606073 w 3077252"/>
              <a:gd name="connsiteY8" fmla="*/ 1549719 h 1563397"/>
              <a:gd name="connsiteX9" fmla="*/ 559728 w 3077252"/>
              <a:gd name="connsiteY9" fmla="*/ 1468578 h 1563397"/>
              <a:gd name="connsiteX10" fmla="*/ 87759 w 3077252"/>
              <a:gd name="connsiteY10" fmla="*/ 1168231 h 1563397"/>
              <a:gd name="connsiteX11" fmla="*/ 38226 w 3077252"/>
              <a:gd name="connsiteY11" fmla="*/ 616145 h 1563397"/>
              <a:gd name="connsiteX0" fmla="*/ 38226 w 3078918"/>
              <a:gd name="connsiteY0" fmla="*/ 616145 h 1563397"/>
              <a:gd name="connsiteX1" fmla="*/ 510740 w 3078918"/>
              <a:gd name="connsiteY1" fmla="*/ 229702 h 1563397"/>
              <a:gd name="connsiteX2" fmla="*/ 978441 w 3078918"/>
              <a:gd name="connsiteY2" fmla="*/ 42226 h 1563397"/>
              <a:gd name="connsiteX3" fmla="*/ 1557088 w 3078918"/>
              <a:gd name="connsiteY3" fmla="*/ 10805 h 1563397"/>
              <a:gd name="connsiteX4" fmla="*/ 2007141 w 3078918"/>
              <a:gd name="connsiteY4" fmla="*/ 97497 h 1563397"/>
              <a:gd name="connsiteX5" fmla="*/ 2682440 w 3078918"/>
              <a:gd name="connsiteY5" fmla="*/ 292919 h 1563397"/>
              <a:gd name="connsiteX6" fmla="*/ 3075950 w 3078918"/>
              <a:gd name="connsiteY6" fmla="*/ 681459 h 1563397"/>
              <a:gd name="connsiteX7" fmla="*/ 2709269 w 3078918"/>
              <a:gd name="connsiteY7" fmla="*/ 944989 h 1563397"/>
              <a:gd name="connsiteX8" fmla="*/ 2584470 w 3078918"/>
              <a:gd name="connsiteY8" fmla="*/ 1296910 h 1563397"/>
              <a:gd name="connsiteX9" fmla="*/ 1606073 w 3078918"/>
              <a:gd name="connsiteY9" fmla="*/ 1549719 h 1563397"/>
              <a:gd name="connsiteX10" fmla="*/ 559728 w 3078918"/>
              <a:gd name="connsiteY10" fmla="*/ 1468578 h 1563397"/>
              <a:gd name="connsiteX11" fmla="*/ 87759 w 3078918"/>
              <a:gd name="connsiteY11" fmla="*/ 1168231 h 1563397"/>
              <a:gd name="connsiteX12" fmla="*/ 38226 w 3078918"/>
              <a:gd name="connsiteY12" fmla="*/ 616145 h 1563397"/>
              <a:gd name="connsiteX0" fmla="*/ 38226 w 3078918"/>
              <a:gd name="connsiteY0" fmla="*/ 616145 h 1560824"/>
              <a:gd name="connsiteX1" fmla="*/ 510740 w 3078918"/>
              <a:gd name="connsiteY1" fmla="*/ 229702 h 1560824"/>
              <a:gd name="connsiteX2" fmla="*/ 978441 w 3078918"/>
              <a:gd name="connsiteY2" fmla="*/ 42226 h 1560824"/>
              <a:gd name="connsiteX3" fmla="*/ 1557088 w 3078918"/>
              <a:gd name="connsiteY3" fmla="*/ 10805 h 1560824"/>
              <a:gd name="connsiteX4" fmla="*/ 2007141 w 3078918"/>
              <a:gd name="connsiteY4" fmla="*/ 97497 h 1560824"/>
              <a:gd name="connsiteX5" fmla="*/ 2682440 w 3078918"/>
              <a:gd name="connsiteY5" fmla="*/ 292919 h 1560824"/>
              <a:gd name="connsiteX6" fmla="*/ 3075950 w 3078918"/>
              <a:gd name="connsiteY6" fmla="*/ 681459 h 1560824"/>
              <a:gd name="connsiteX7" fmla="*/ 2709269 w 3078918"/>
              <a:gd name="connsiteY7" fmla="*/ 944989 h 1560824"/>
              <a:gd name="connsiteX8" fmla="*/ 2584470 w 3078918"/>
              <a:gd name="connsiteY8" fmla="*/ 1296910 h 1560824"/>
              <a:gd name="connsiteX9" fmla="*/ 2056126 w 3078918"/>
              <a:gd name="connsiteY9" fmla="*/ 1331888 h 1560824"/>
              <a:gd name="connsiteX10" fmla="*/ 1606073 w 3078918"/>
              <a:gd name="connsiteY10" fmla="*/ 1549719 h 1560824"/>
              <a:gd name="connsiteX11" fmla="*/ 559728 w 3078918"/>
              <a:gd name="connsiteY11" fmla="*/ 1468578 h 1560824"/>
              <a:gd name="connsiteX12" fmla="*/ 87759 w 3078918"/>
              <a:gd name="connsiteY12" fmla="*/ 1168231 h 1560824"/>
              <a:gd name="connsiteX13" fmla="*/ 38226 w 3078918"/>
              <a:gd name="connsiteY13" fmla="*/ 616145 h 1560824"/>
              <a:gd name="connsiteX0" fmla="*/ 38226 w 3078918"/>
              <a:gd name="connsiteY0" fmla="*/ 616145 h 1554305"/>
              <a:gd name="connsiteX1" fmla="*/ 510740 w 3078918"/>
              <a:gd name="connsiteY1" fmla="*/ 229702 h 1554305"/>
              <a:gd name="connsiteX2" fmla="*/ 978441 w 3078918"/>
              <a:gd name="connsiteY2" fmla="*/ 42226 h 1554305"/>
              <a:gd name="connsiteX3" fmla="*/ 1557088 w 3078918"/>
              <a:gd name="connsiteY3" fmla="*/ 10805 h 1554305"/>
              <a:gd name="connsiteX4" fmla="*/ 2007141 w 3078918"/>
              <a:gd name="connsiteY4" fmla="*/ 97497 h 1554305"/>
              <a:gd name="connsiteX5" fmla="*/ 2682440 w 3078918"/>
              <a:gd name="connsiteY5" fmla="*/ 292919 h 1554305"/>
              <a:gd name="connsiteX6" fmla="*/ 3075950 w 3078918"/>
              <a:gd name="connsiteY6" fmla="*/ 681459 h 1554305"/>
              <a:gd name="connsiteX7" fmla="*/ 2709269 w 3078918"/>
              <a:gd name="connsiteY7" fmla="*/ 944989 h 1554305"/>
              <a:gd name="connsiteX8" fmla="*/ 2584470 w 3078918"/>
              <a:gd name="connsiteY8" fmla="*/ 1296910 h 1554305"/>
              <a:gd name="connsiteX9" fmla="*/ 2056126 w 3078918"/>
              <a:gd name="connsiteY9" fmla="*/ 1331888 h 1554305"/>
              <a:gd name="connsiteX10" fmla="*/ 1606073 w 3078918"/>
              <a:gd name="connsiteY10" fmla="*/ 1549719 h 1554305"/>
              <a:gd name="connsiteX11" fmla="*/ 1321341 w 3078918"/>
              <a:gd name="connsiteY11" fmla="*/ 1479278 h 1554305"/>
              <a:gd name="connsiteX12" fmla="*/ 559728 w 3078918"/>
              <a:gd name="connsiteY12" fmla="*/ 1468578 h 1554305"/>
              <a:gd name="connsiteX13" fmla="*/ 87759 w 3078918"/>
              <a:gd name="connsiteY13" fmla="*/ 1168231 h 1554305"/>
              <a:gd name="connsiteX14" fmla="*/ 38226 w 3078918"/>
              <a:gd name="connsiteY14" fmla="*/ 616145 h 1554305"/>
              <a:gd name="connsiteX0" fmla="*/ 38226 w 3078918"/>
              <a:gd name="connsiteY0" fmla="*/ 616145 h 1554228"/>
              <a:gd name="connsiteX1" fmla="*/ 510740 w 3078918"/>
              <a:gd name="connsiteY1" fmla="*/ 229702 h 1554228"/>
              <a:gd name="connsiteX2" fmla="*/ 978441 w 3078918"/>
              <a:gd name="connsiteY2" fmla="*/ 42226 h 1554228"/>
              <a:gd name="connsiteX3" fmla="*/ 1557088 w 3078918"/>
              <a:gd name="connsiteY3" fmla="*/ 10805 h 1554228"/>
              <a:gd name="connsiteX4" fmla="*/ 2007141 w 3078918"/>
              <a:gd name="connsiteY4" fmla="*/ 97497 h 1554228"/>
              <a:gd name="connsiteX5" fmla="*/ 2682440 w 3078918"/>
              <a:gd name="connsiteY5" fmla="*/ 292919 h 1554228"/>
              <a:gd name="connsiteX6" fmla="*/ 3075950 w 3078918"/>
              <a:gd name="connsiteY6" fmla="*/ 681459 h 1554228"/>
              <a:gd name="connsiteX7" fmla="*/ 2709269 w 3078918"/>
              <a:gd name="connsiteY7" fmla="*/ 944989 h 1554228"/>
              <a:gd name="connsiteX8" fmla="*/ 2584470 w 3078918"/>
              <a:gd name="connsiteY8" fmla="*/ 1296910 h 1554228"/>
              <a:gd name="connsiteX9" fmla="*/ 2056126 w 3078918"/>
              <a:gd name="connsiteY9" fmla="*/ 1331888 h 1554228"/>
              <a:gd name="connsiteX10" fmla="*/ 1606073 w 3078918"/>
              <a:gd name="connsiteY10" fmla="*/ 1549719 h 1554228"/>
              <a:gd name="connsiteX11" fmla="*/ 1321341 w 3078918"/>
              <a:gd name="connsiteY11" fmla="*/ 1479278 h 1554228"/>
              <a:gd name="connsiteX12" fmla="*/ 864141 w 3078918"/>
              <a:gd name="connsiteY12" fmla="*/ 1331888 h 1554228"/>
              <a:gd name="connsiteX13" fmla="*/ 559728 w 3078918"/>
              <a:gd name="connsiteY13" fmla="*/ 1468578 h 1554228"/>
              <a:gd name="connsiteX14" fmla="*/ 87759 w 3078918"/>
              <a:gd name="connsiteY14" fmla="*/ 1168231 h 1554228"/>
              <a:gd name="connsiteX15" fmla="*/ 38226 w 3078918"/>
              <a:gd name="connsiteY15" fmla="*/ 616145 h 1554228"/>
              <a:gd name="connsiteX0" fmla="*/ 38226 w 3078918"/>
              <a:gd name="connsiteY0" fmla="*/ 616145 h 1554228"/>
              <a:gd name="connsiteX1" fmla="*/ 510740 w 3078918"/>
              <a:gd name="connsiteY1" fmla="*/ 229702 h 1554228"/>
              <a:gd name="connsiteX2" fmla="*/ 978441 w 3078918"/>
              <a:gd name="connsiteY2" fmla="*/ 42226 h 1554228"/>
              <a:gd name="connsiteX3" fmla="*/ 1557088 w 3078918"/>
              <a:gd name="connsiteY3" fmla="*/ 10805 h 1554228"/>
              <a:gd name="connsiteX4" fmla="*/ 2007141 w 3078918"/>
              <a:gd name="connsiteY4" fmla="*/ 97497 h 1554228"/>
              <a:gd name="connsiteX5" fmla="*/ 2682440 w 3078918"/>
              <a:gd name="connsiteY5" fmla="*/ 292919 h 1554228"/>
              <a:gd name="connsiteX6" fmla="*/ 3075950 w 3078918"/>
              <a:gd name="connsiteY6" fmla="*/ 681459 h 1554228"/>
              <a:gd name="connsiteX7" fmla="*/ 2709269 w 3078918"/>
              <a:gd name="connsiteY7" fmla="*/ 944989 h 1554228"/>
              <a:gd name="connsiteX8" fmla="*/ 2584470 w 3078918"/>
              <a:gd name="connsiteY8" fmla="*/ 1296910 h 1554228"/>
              <a:gd name="connsiteX9" fmla="*/ 2056126 w 3078918"/>
              <a:gd name="connsiteY9" fmla="*/ 1331888 h 1554228"/>
              <a:gd name="connsiteX10" fmla="*/ 1606073 w 3078918"/>
              <a:gd name="connsiteY10" fmla="*/ 1549719 h 1554228"/>
              <a:gd name="connsiteX11" fmla="*/ 1321341 w 3078918"/>
              <a:gd name="connsiteY11" fmla="*/ 1479278 h 1554228"/>
              <a:gd name="connsiteX12" fmla="*/ 864141 w 3078918"/>
              <a:gd name="connsiteY12" fmla="*/ 1331888 h 1554228"/>
              <a:gd name="connsiteX13" fmla="*/ 559728 w 3078918"/>
              <a:gd name="connsiteY13" fmla="*/ 1468578 h 1554228"/>
              <a:gd name="connsiteX14" fmla="*/ 341626 w 3078918"/>
              <a:gd name="connsiteY14" fmla="*/ 1110803 h 1554228"/>
              <a:gd name="connsiteX15" fmla="*/ 87759 w 3078918"/>
              <a:gd name="connsiteY15" fmla="*/ 1168231 h 1554228"/>
              <a:gd name="connsiteX16" fmla="*/ 38226 w 3078918"/>
              <a:gd name="connsiteY16" fmla="*/ 616145 h 155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078918" h="1554228">
                <a:moveTo>
                  <a:pt x="38226" y="616145"/>
                </a:moveTo>
                <a:cubicBezTo>
                  <a:pt x="108723" y="459724"/>
                  <a:pt x="246711" y="403721"/>
                  <a:pt x="510740" y="229702"/>
                </a:cubicBezTo>
                <a:cubicBezTo>
                  <a:pt x="675607" y="130978"/>
                  <a:pt x="776835" y="103274"/>
                  <a:pt x="978441" y="42226"/>
                </a:cubicBezTo>
                <a:cubicBezTo>
                  <a:pt x="1180047" y="-18822"/>
                  <a:pt x="1385638" y="1593"/>
                  <a:pt x="1557088" y="10805"/>
                </a:cubicBezTo>
                <a:cubicBezTo>
                  <a:pt x="1728538" y="20017"/>
                  <a:pt x="1846797" y="25913"/>
                  <a:pt x="2007141" y="97497"/>
                </a:cubicBezTo>
                <a:cubicBezTo>
                  <a:pt x="2167485" y="169081"/>
                  <a:pt x="2523355" y="180239"/>
                  <a:pt x="2682440" y="292919"/>
                </a:cubicBezTo>
                <a:cubicBezTo>
                  <a:pt x="2841525" y="405599"/>
                  <a:pt x="3038821" y="557428"/>
                  <a:pt x="3075950" y="681459"/>
                </a:cubicBezTo>
                <a:cubicBezTo>
                  <a:pt x="3113079" y="805490"/>
                  <a:pt x="2791182" y="842414"/>
                  <a:pt x="2709269" y="944989"/>
                </a:cubicBezTo>
                <a:cubicBezTo>
                  <a:pt x="2627356" y="1047564"/>
                  <a:pt x="2687884" y="1207862"/>
                  <a:pt x="2584470" y="1296910"/>
                </a:cubicBezTo>
                <a:cubicBezTo>
                  <a:pt x="2481056" y="1385958"/>
                  <a:pt x="2219192" y="1289753"/>
                  <a:pt x="2056126" y="1331888"/>
                </a:cubicBezTo>
                <a:cubicBezTo>
                  <a:pt x="1893060" y="1374023"/>
                  <a:pt x="1728537" y="1525154"/>
                  <a:pt x="1606073" y="1549719"/>
                </a:cubicBezTo>
                <a:cubicBezTo>
                  <a:pt x="1483609" y="1574284"/>
                  <a:pt x="1450439" y="1491018"/>
                  <a:pt x="1321341" y="1479278"/>
                </a:cubicBezTo>
                <a:cubicBezTo>
                  <a:pt x="1192243" y="1467538"/>
                  <a:pt x="991076" y="1333671"/>
                  <a:pt x="864141" y="1331888"/>
                </a:cubicBezTo>
                <a:cubicBezTo>
                  <a:pt x="737206" y="1330105"/>
                  <a:pt x="646814" y="1468578"/>
                  <a:pt x="559728" y="1468578"/>
                </a:cubicBezTo>
                <a:cubicBezTo>
                  <a:pt x="472642" y="1468578"/>
                  <a:pt x="420288" y="1160861"/>
                  <a:pt x="341626" y="1110803"/>
                </a:cubicBezTo>
                <a:cubicBezTo>
                  <a:pt x="262964" y="1060745"/>
                  <a:pt x="138326" y="1287522"/>
                  <a:pt x="87759" y="1168231"/>
                </a:cubicBezTo>
                <a:cubicBezTo>
                  <a:pt x="842" y="1026159"/>
                  <a:pt x="-32271" y="772566"/>
                  <a:pt x="38226" y="616145"/>
                </a:cubicBezTo>
                <a:close/>
              </a:path>
            </a:pathLst>
          </a:custGeom>
          <a:gradFill flip="none" rotWithShape="1">
            <a:gsLst>
              <a:gs pos="0">
                <a:srgbClr val="DCC274">
                  <a:shade val="30000"/>
                  <a:satMod val="115000"/>
                </a:srgbClr>
              </a:gs>
              <a:gs pos="50000">
                <a:srgbClr val="DCC274">
                  <a:shade val="67500"/>
                  <a:satMod val="115000"/>
                </a:srgbClr>
              </a:gs>
              <a:gs pos="100000">
                <a:srgbClr val="DCC274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C8A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800"/>
              </a:lnSpc>
            </a:pPr>
            <a:endParaRPr lang="it-IT" sz="36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36884" y="5445224"/>
            <a:ext cx="4142070" cy="483893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it-IT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arlow Solid Italic" panose="04030604020F02020D02" pitchFamily="82" charset="0"/>
              </a:rPr>
              <a:t>Area del panico</a:t>
            </a:r>
            <a:endParaRPr lang="it-IT" sz="36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Harlow Solid Italic" panose="04030604020F02020D02" pitchFamily="8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940152" y="2698256"/>
            <a:ext cx="1313435" cy="658736"/>
          </a:xfrm>
          <a:prstGeom prst="straightConnector1">
            <a:avLst/>
          </a:prstGeom>
          <a:ln w="38100" cmpd="sng">
            <a:solidFill>
              <a:srgbClr val="F735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4646069" y="2134461"/>
            <a:ext cx="8960" cy="862491"/>
          </a:xfrm>
          <a:prstGeom prst="straightConnector1">
            <a:avLst/>
          </a:prstGeom>
          <a:ln w="38100" cmpd="sng">
            <a:solidFill>
              <a:srgbClr val="F735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807654" y="4005064"/>
            <a:ext cx="1900250" cy="1052970"/>
          </a:xfrm>
          <a:prstGeom prst="straightConnector1">
            <a:avLst/>
          </a:prstGeom>
          <a:ln w="38100" cmpd="sng">
            <a:solidFill>
              <a:srgbClr val="F735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763688" y="2492896"/>
            <a:ext cx="1833864" cy="907592"/>
          </a:xfrm>
          <a:prstGeom prst="straightConnector1">
            <a:avLst/>
          </a:prstGeom>
          <a:ln w="38100" cmpd="sng">
            <a:solidFill>
              <a:srgbClr val="F735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0" y="4114800"/>
            <a:ext cx="76200" cy="2133600"/>
          </a:xfrm>
          <a:prstGeom prst="straightConnector1">
            <a:avLst/>
          </a:prstGeom>
          <a:ln w="38100" cmpd="sng">
            <a:solidFill>
              <a:srgbClr val="F7352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915816" y="3212976"/>
            <a:ext cx="3477901" cy="1087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it-IT" sz="4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low Solid Italic" panose="04030604020F02020D02" pitchFamily="82" charset="0"/>
              </a:rPr>
              <a:t>Area del</a:t>
            </a:r>
            <a:endParaRPr lang="it-IT" sz="40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rlow Solid Italic" panose="04030604020F02020D02" pitchFamily="82" charset="0"/>
            </a:endParaRPr>
          </a:p>
          <a:p>
            <a:pPr algn="ctr">
              <a:lnSpc>
                <a:spcPts val="2800"/>
              </a:lnSpc>
            </a:pPr>
            <a:r>
              <a:rPr lang="it-IT" sz="40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rlow Solid Italic" panose="04030604020F02020D02" pitchFamily="82" charset="0"/>
              </a:rPr>
              <a:t>comfort</a:t>
            </a:r>
            <a:endParaRPr lang="it-IT" sz="40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it-IT" dirty="0"/>
          </a:p>
        </p:txBody>
      </p:sp>
      <p:sp>
        <p:nvSpPr>
          <p:cNvPr id="25" name="TextBox 24"/>
          <p:cNvSpPr txBox="1"/>
          <p:nvPr/>
        </p:nvSpPr>
        <p:spPr>
          <a:xfrm>
            <a:off x="655852" y="2110279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Script" panose="020B0504020000000003" pitchFamily="34" charset="0"/>
              </a:rPr>
              <a:t>dire di “no”</a:t>
            </a:r>
            <a:endParaRPr lang="it-IT" sz="2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Script" panose="020B05040200000000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51920" y="170080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Script" panose="020B0504020000000003" pitchFamily="34" charset="0"/>
              </a:rPr>
              <a:t>criticare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99449" y="2263242"/>
            <a:ext cx="2893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Script" panose="020B0504020000000003" pitchFamily="34" charset="0"/>
              </a:rPr>
              <a:t>complimentarsi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30812" y="6207695"/>
            <a:ext cx="3573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Script" panose="020B0504020000000003" pitchFamily="34" charset="0"/>
              </a:rPr>
              <a:t>Iniziare un dialogo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9883" y="510043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Script" panose="020B0504020000000003" pitchFamily="34" charset="0"/>
              </a:rPr>
              <a:t>domandare</a:t>
            </a:r>
          </a:p>
        </p:txBody>
      </p:sp>
    </p:spTree>
    <p:extLst>
      <p:ext uri="{BB962C8B-B14F-4D97-AF65-F5344CB8AC3E}">
        <p14:creationId xmlns:p14="http://schemas.microsoft.com/office/powerpoint/2010/main" val="147231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4" grpId="0" animBg="1"/>
      <p:bldP spid="24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851648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7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Metodo</a:t>
            </a:r>
            <a:r>
              <a:rPr lang="it-IT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7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 </a:t>
            </a:r>
            <a:r>
              <a:rPr lang="it-IT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lavoro</a:t>
            </a:r>
            <a:endParaRPr lang="it-IT" sz="6000" dirty="0">
              <a:effectLst>
                <a:outerShdw blurRad="41275" dist="38100" dir="2700000" algn="tl" rotWithShape="0">
                  <a:srgbClr val="000090">
                    <a:alpha val="99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65" y="1484784"/>
            <a:ext cx="8566438" cy="515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92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476672"/>
            <a:ext cx="9144000" cy="964704"/>
          </a:xfrm>
        </p:spPr>
        <p:txBody>
          <a:bodyPr>
            <a:noAutofit/>
          </a:bodyPr>
          <a:lstStyle/>
          <a:p>
            <a:pPr algn="ctr"/>
            <a:r>
              <a:rPr lang="it-IT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Elementi costitutivi</a:t>
            </a:r>
            <a:endParaRPr lang="it-IT" sz="7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856666" y="5733256"/>
            <a:ext cx="4651438" cy="1008112"/>
          </a:xfrm>
          <a:prstGeom prst="rect">
            <a:avLst/>
          </a:prstGeom>
        </p:spPr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1700" indent="-279400" algn="l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Valore</a:t>
            </a:r>
            <a:r>
              <a:rPr lang="it-IT" sz="5400" dirty="0" smtClean="0">
                <a:effectLst>
                  <a:outerShdw blurRad="50800" dist="38100" dir="2700000" algn="tl" rotWithShape="0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it-IT" sz="5400" dirty="0">
              <a:effectLst>
                <a:outerShdw blurRad="50800" dist="38100" dir="2700000" algn="tl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55576" y="1772816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indent="-279400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Bisogno</a:t>
            </a:r>
          </a:p>
        </p:txBody>
      </p:sp>
      <p:sp>
        <p:nvSpPr>
          <p:cNvPr id="8" name="Rettangolo 7"/>
          <p:cNvSpPr/>
          <p:nvPr/>
        </p:nvSpPr>
        <p:spPr>
          <a:xfrm>
            <a:off x="757168" y="2793702"/>
            <a:ext cx="4534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lvl="0" indent="-279400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effectLst>
                  <a:outerShdw blurRad="50800" dist="38100" dir="2700000" algn="tl" rotWithShape="0">
                    <a:schemeClr val="bg1"/>
                  </a:outerShdw>
                </a:effectLst>
              </a:rPr>
              <a:t>Emozione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755576" y="3750260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indent="-279400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effectLst>
                  <a:outerShdw blurRad="50800" dist="38100" dir="2700000" algn="tl" rotWithShape="0">
                    <a:schemeClr val="bg1"/>
                  </a:outerShdw>
                </a:effectLst>
              </a:rPr>
              <a:t>Motivazione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761137" y="4728223"/>
            <a:ext cx="4314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indent="-279400">
              <a:buClr>
                <a:srgbClr val="FFFF00"/>
              </a:buClr>
              <a:buFont typeface="Arial" pitchFamily="34" charset="0"/>
              <a:buChar char="•"/>
            </a:pPr>
            <a:r>
              <a:rPr lang="it-IT" sz="5400" dirty="0">
                <a:effectLst>
                  <a:outerShdw blurRad="50800" dist="38100" dir="2700000" algn="tl" rotWithShape="0">
                    <a:schemeClr val="bg1"/>
                  </a:outerShdw>
                </a:effectLst>
              </a:rPr>
              <a:t>Pensiero</a:t>
            </a:r>
          </a:p>
        </p:txBody>
      </p:sp>
    </p:spTree>
    <p:extLst>
      <p:ext uri="{BB962C8B-B14F-4D97-AF65-F5344CB8AC3E}">
        <p14:creationId xmlns:p14="http://schemas.microsoft.com/office/powerpoint/2010/main" val="4173713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8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  <p:bldP spid="8" grpId="0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ccia a destra rientrata 33"/>
          <p:cNvSpPr/>
          <p:nvPr/>
        </p:nvSpPr>
        <p:spPr>
          <a:xfrm>
            <a:off x="0" y="2852936"/>
            <a:ext cx="8964488" cy="1625600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8" name="Ovale 37"/>
          <p:cNvSpPr/>
          <p:nvPr/>
        </p:nvSpPr>
        <p:spPr>
          <a:xfrm>
            <a:off x="4067944" y="2276872"/>
            <a:ext cx="2808313" cy="2808313"/>
          </a:xfrm>
          <a:prstGeom prst="ellipse">
            <a:avLst/>
          </a:prstGeom>
          <a:solidFill>
            <a:srgbClr val="91C6F7">
              <a:alpha val="45882"/>
            </a:srgb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CasellaDiTesto 5"/>
          <p:cNvSpPr txBox="1"/>
          <p:nvPr/>
        </p:nvSpPr>
        <p:spPr>
          <a:xfrm>
            <a:off x="7020272" y="3348280"/>
            <a:ext cx="172819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it-IT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Azione</a:t>
            </a:r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  </a:t>
            </a:r>
            <a:endParaRPr lang="it-IT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Freccia a destra 7"/>
          <p:cNvSpPr/>
          <p:nvPr/>
        </p:nvSpPr>
        <p:spPr>
          <a:xfrm>
            <a:off x="3635896" y="3573016"/>
            <a:ext cx="288032" cy="216024"/>
          </a:xfrm>
          <a:prstGeom prst="rightArrow">
            <a:avLst/>
          </a:prstGeom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4644008" y="2420888"/>
            <a:ext cx="16111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Pensieri</a:t>
            </a:r>
            <a:endParaRPr lang="it-IT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572000" y="4221088"/>
            <a:ext cx="18722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Emozioni</a:t>
            </a:r>
            <a:endParaRPr lang="it-IT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42" name="Gruppo 41"/>
          <p:cNvGrpSpPr/>
          <p:nvPr/>
        </p:nvGrpSpPr>
        <p:grpSpPr>
          <a:xfrm>
            <a:off x="179512" y="1772816"/>
            <a:ext cx="1292328" cy="4464496"/>
            <a:chOff x="179512" y="1772816"/>
            <a:chExt cx="1292328" cy="4464496"/>
          </a:xfrm>
        </p:grpSpPr>
        <p:cxnSp>
          <p:nvCxnSpPr>
            <p:cNvPr id="23" name="Connettore 1 22"/>
            <p:cNvCxnSpPr/>
            <p:nvPr/>
          </p:nvCxnSpPr>
          <p:spPr>
            <a:xfrm>
              <a:off x="755576" y="3717032"/>
              <a:ext cx="432048" cy="2520280"/>
            </a:xfrm>
            <a:prstGeom prst="line">
              <a:avLst/>
            </a:prstGeom>
            <a:ln w="76200">
              <a:solidFill>
                <a:srgbClr val="DCC274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uppo 40"/>
            <p:cNvGrpSpPr/>
            <p:nvPr/>
          </p:nvGrpSpPr>
          <p:grpSpPr>
            <a:xfrm>
              <a:off x="179512" y="1772816"/>
              <a:ext cx="1292328" cy="4464496"/>
              <a:chOff x="179512" y="1772816"/>
              <a:chExt cx="1292328" cy="4464496"/>
            </a:xfrm>
          </p:grpSpPr>
          <p:sp>
            <p:nvSpPr>
              <p:cNvPr id="13" name="Ovale 12"/>
              <p:cNvSpPr/>
              <p:nvPr/>
            </p:nvSpPr>
            <p:spPr>
              <a:xfrm>
                <a:off x="467544" y="1772816"/>
                <a:ext cx="648072" cy="1152128"/>
              </a:xfrm>
              <a:prstGeom prst="ellipse">
                <a:avLst/>
              </a:prstGeom>
              <a:solidFill>
                <a:srgbClr val="DCC274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15" name="Connettore 1 14"/>
              <p:cNvCxnSpPr/>
              <p:nvPr/>
            </p:nvCxnSpPr>
            <p:spPr>
              <a:xfrm flipH="1">
                <a:off x="611560" y="2924944"/>
                <a:ext cx="180020" cy="3312368"/>
              </a:xfrm>
              <a:prstGeom prst="line">
                <a:avLst/>
              </a:prstGeom>
              <a:ln w="76200">
                <a:solidFill>
                  <a:srgbClr val="DCC274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ttore 1 16"/>
              <p:cNvCxnSpPr/>
              <p:nvPr/>
            </p:nvCxnSpPr>
            <p:spPr>
              <a:xfrm flipV="1">
                <a:off x="611560" y="6165304"/>
                <a:ext cx="288032" cy="72008"/>
              </a:xfrm>
              <a:prstGeom prst="line">
                <a:avLst/>
              </a:prstGeom>
              <a:ln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ttore 1 25"/>
              <p:cNvCxnSpPr/>
              <p:nvPr/>
            </p:nvCxnSpPr>
            <p:spPr>
              <a:xfrm flipV="1">
                <a:off x="1183808" y="6165304"/>
                <a:ext cx="288032" cy="72008"/>
              </a:xfrm>
              <a:prstGeom prst="line">
                <a:avLst/>
              </a:prstGeom>
              <a:ln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ttore 1 29"/>
              <p:cNvCxnSpPr>
                <a:stCxn id="13" idx="4"/>
              </p:cNvCxnSpPr>
              <p:nvPr/>
            </p:nvCxnSpPr>
            <p:spPr>
              <a:xfrm flipH="1">
                <a:off x="179512" y="2924944"/>
                <a:ext cx="612068" cy="1656184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ttore 1 32"/>
              <p:cNvCxnSpPr/>
              <p:nvPr/>
            </p:nvCxnSpPr>
            <p:spPr>
              <a:xfrm flipV="1">
                <a:off x="179512" y="4416792"/>
                <a:ext cx="1080120" cy="175374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1 34"/>
              <p:cNvCxnSpPr/>
              <p:nvPr/>
            </p:nvCxnSpPr>
            <p:spPr>
              <a:xfrm>
                <a:off x="802966" y="2998813"/>
                <a:ext cx="216024" cy="1224136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1 36"/>
              <p:cNvCxnSpPr/>
              <p:nvPr/>
            </p:nvCxnSpPr>
            <p:spPr>
              <a:xfrm flipV="1">
                <a:off x="1018990" y="4078933"/>
                <a:ext cx="432048" cy="144016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ttore 1 42"/>
              <p:cNvCxnSpPr/>
              <p:nvPr/>
            </p:nvCxnSpPr>
            <p:spPr>
              <a:xfrm>
                <a:off x="1043608" y="2348880"/>
                <a:ext cx="216024" cy="0"/>
              </a:xfrm>
              <a:prstGeom prst="line">
                <a:avLst/>
              </a:prstGeom>
              <a:ln w="38100">
                <a:solidFill>
                  <a:srgbClr val="DCC27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Freccia sinistra 19"/>
          <p:cNvSpPr/>
          <p:nvPr/>
        </p:nvSpPr>
        <p:spPr>
          <a:xfrm rot="16200000">
            <a:off x="1723608" y="2893017"/>
            <a:ext cx="652148" cy="283956"/>
          </a:xfrm>
          <a:prstGeom prst="leftArrow">
            <a:avLst>
              <a:gd name="adj1" fmla="val 44675"/>
              <a:gd name="adj2" fmla="val 73363"/>
            </a:avLst>
          </a:prstGeom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</a:endParaRPr>
          </a:p>
        </p:txBody>
      </p:sp>
      <p:sp>
        <p:nvSpPr>
          <p:cNvPr id="29" name="Freccia sinistra 28"/>
          <p:cNvSpPr/>
          <p:nvPr/>
        </p:nvSpPr>
        <p:spPr>
          <a:xfrm rot="5400000">
            <a:off x="1725645" y="4115114"/>
            <a:ext cx="652148" cy="288032"/>
          </a:xfrm>
          <a:prstGeom prst="leftArrow">
            <a:avLst>
              <a:gd name="adj1" fmla="val 44675"/>
              <a:gd name="adj2" fmla="val 73363"/>
            </a:avLst>
          </a:prstGeom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dk1"/>
              </a:solidFill>
            </a:endParaRPr>
          </a:p>
        </p:txBody>
      </p:sp>
      <p:sp>
        <p:nvSpPr>
          <p:cNvPr id="21" name="Titolo 1"/>
          <p:cNvSpPr>
            <a:spLocks noGrp="1"/>
          </p:cNvSpPr>
          <p:nvPr>
            <p:ph type="ctrTitle"/>
          </p:nvPr>
        </p:nvSpPr>
        <p:spPr>
          <a:xfrm>
            <a:off x="0" y="592088"/>
            <a:ext cx="9144000" cy="964704"/>
          </a:xfrm>
        </p:spPr>
        <p:txBody>
          <a:bodyPr>
            <a:noAutofit/>
          </a:bodyPr>
          <a:lstStyle/>
          <a:p>
            <a:pPr algn="ctr"/>
            <a:r>
              <a:rPr lang="it-IT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Forze in azione</a:t>
            </a:r>
            <a:endParaRPr lang="it-IT" sz="7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187624" y="4725144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90"/>
                  </a:outerShdw>
                </a:effectLst>
              </a:rPr>
              <a:t>Bisogni</a:t>
            </a:r>
            <a:r>
              <a:rPr lang="it-IT" sz="40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endParaRPr lang="it-IT" sz="40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971600" y="335699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Motivazione</a:t>
            </a:r>
            <a:r>
              <a:rPr lang="it-IT" sz="32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endParaRPr lang="it-IT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403648" y="2060848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90"/>
                  </a:outerShdw>
                </a:effectLst>
              </a:rPr>
              <a:t>Valori</a:t>
            </a:r>
            <a:endParaRPr lang="it-IT" sz="40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90"/>
                </a:outerShdw>
              </a:effectLst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3995936" y="3356992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Atteggiamenti  </a:t>
            </a:r>
            <a:endParaRPr lang="it-IT" sz="3200" b="1" dirty="0">
              <a:solidFill>
                <a:schemeClr val="tx2">
                  <a:lumMod val="10000"/>
                </a:scheme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0" name="Freccia a destra 39"/>
          <p:cNvSpPr/>
          <p:nvPr/>
        </p:nvSpPr>
        <p:spPr>
          <a:xfrm>
            <a:off x="6948264" y="3573016"/>
            <a:ext cx="288032" cy="216024"/>
          </a:xfrm>
          <a:prstGeom prst="rightArrow">
            <a:avLst/>
          </a:prstGeom>
          <a:ln>
            <a:solidFill>
              <a:srgbClr val="4F81BD"/>
            </a:solidFill>
          </a:ln>
          <a:effectLst>
            <a:outerShdw blurRad="50800" dist="38100" dir="2700000" algn="tl" rotWithShape="0">
              <a:srgbClr val="000000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884244"/>
      </p:ext>
    </p:extLst>
  </p:cSld>
  <p:clrMapOvr>
    <a:masterClrMapping/>
  </p:clrMapOvr>
  <p:transition xmlns:p14="http://schemas.microsoft.com/office/powerpoint/2010/main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20" grpId="0" animBg="1"/>
      <p:bldP spid="29" grpId="0" animBg="1"/>
      <p:bldP spid="21" grpId="0"/>
      <p:bldP spid="24" grpId="0"/>
      <p:bldP spid="25" grpId="0"/>
      <p:bldP spid="27" grpId="0"/>
      <p:bldP spid="28" grpId="0"/>
      <p:bldP spid="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ccia angolare bidirezionale 19"/>
          <p:cNvSpPr/>
          <p:nvPr/>
        </p:nvSpPr>
        <p:spPr>
          <a:xfrm rot="8100000">
            <a:off x="6408272" y="3048731"/>
            <a:ext cx="3255131" cy="3079701"/>
          </a:xfrm>
          <a:prstGeom prst="leftUpArrow">
            <a:avLst>
              <a:gd name="adj1" fmla="val 20346"/>
              <a:gd name="adj2" fmla="val 22341"/>
              <a:gd name="adj3" fmla="val 25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llout con freccia in giù 12"/>
          <p:cNvSpPr/>
          <p:nvPr/>
        </p:nvSpPr>
        <p:spPr>
          <a:xfrm rot="16200000">
            <a:off x="5472100" y="2816932"/>
            <a:ext cx="3456384" cy="3672408"/>
          </a:xfrm>
          <a:prstGeom prst="downArrowCallout">
            <a:avLst>
              <a:gd name="adj1" fmla="val 20096"/>
              <a:gd name="adj2" fmla="val 19085"/>
              <a:gd name="adj3" fmla="val 30632"/>
              <a:gd name="adj4" fmla="val 5321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charset="2"/>
              <a:buChar char="u"/>
            </a:pP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6588224" y="3653048"/>
            <a:ext cx="976870" cy="1993813"/>
          </a:xfrm>
          <a:prstGeom prst="rect">
            <a:avLst/>
          </a:prstGeom>
          <a:solidFill>
            <a:srgbClr val="59A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417240"/>
            <a:ext cx="9144000" cy="1211560"/>
          </a:xfrm>
        </p:spPr>
        <p:txBody>
          <a:bodyPr>
            <a:normAutofit/>
          </a:bodyPr>
          <a:lstStyle/>
          <a:p>
            <a:pPr algn="ctr"/>
            <a:r>
              <a:rPr lang="it-IT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Motivazione all’agire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051720" y="335699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Pensieri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835696" y="55172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Sentimenti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llout con freccia in giù 5"/>
          <p:cNvSpPr/>
          <p:nvPr/>
        </p:nvSpPr>
        <p:spPr>
          <a:xfrm rot="16200000">
            <a:off x="-216532" y="3248980"/>
            <a:ext cx="3456384" cy="2808312"/>
          </a:xfrm>
          <a:prstGeom prst="downArrowCallout">
            <a:avLst>
              <a:gd name="adj1" fmla="val 25856"/>
              <a:gd name="adj2" fmla="val 33255"/>
              <a:gd name="adj3" fmla="val 19955"/>
              <a:gd name="adj4" fmla="val 64488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107504" y="2422629"/>
            <a:ext cx="18002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sx="101000" sy="101000" algn="ctr" rotWithShape="0">
              <a:srgbClr val="002060"/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it-IT" dirty="0">
                <a:solidFill>
                  <a:srgbClr val="FFFF00"/>
                </a:solidFill>
              </a:rPr>
              <a:t>Forze motivazionali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23528" y="3501008"/>
            <a:ext cx="144016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Valori</a:t>
            </a:r>
            <a:endParaRPr lang="it-IT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79512" y="5013176"/>
            <a:ext cx="1728192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Bisogni</a:t>
            </a:r>
            <a:endParaRPr lang="it-IT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llout con freccia in giù 9"/>
          <p:cNvSpPr/>
          <p:nvPr/>
        </p:nvSpPr>
        <p:spPr>
          <a:xfrm rot="16200000">
            <a:off x="2534196" y="3594596"/>
            <a:ext cx="3456384" cy="2117080"/>
          </a:xfrm>
          <a:prstGeom prst="down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16965" y="2422629"/>
            <a:ext cx="135545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sx="101000" sy="101000" algn="ctr" rotWithShape="0">
              <a:srgbClr val="00206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Canali                     espressivi</a:t>
            </a:r>
            <a:endParaRPr lang="it-IT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asellaDiTesto 11"/>
          <p:cNvSpPr txBox="1"/>
          <p:nvPr/>
        </p:nvSpPr>
        <p:spPr>
          <a:xfrm rot="16200000">
            <a:off x="2272100" y="4360748"/>
            <a:ext cx="3024336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0034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Atteggiamenti</a:t>
            </a:r>
            <a:endParaRPr lang="it-IT" sz="3200" b="1" dirty="0">
              <a:solidFill>
                <a:srgbClr val="0034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364086" y="2422629"/>
            <a:ext cx="194421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sx="101000" sy="101000" algn="ctr" rotWithShape="0">
              <a:srgbClr val="002060"/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it-IT" sz="1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Comportamenti</a:t>
            </a:r>
          </a:p>
          <a:p>
            <a:pPr algn="ctr"/>
            <a:endParaRPr lang="it-IT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292080" y="4243735"/>
            <a:ext cx="352839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 smtClean="0">
                <a:solidFill>
                  <a:srgbClr val="0034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Ispirati armonicamente</a:t>
            </a:r>
          </a:p>
          <a:p>
            <a:pPr algn="ctr"/>
            <a:r>
              <a:rPr lang="it-IT" sz="2200" b="1" dirty="0" smtClean="0">
                <a:solidFill>
                  <a:srgbClr val="0034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Bisogni e Valori</a:t>
            </a:r>
            <a:endParaRPr lang="it-IT" sz="2200" b="1" dirty="0">
              <a:solidFill>
                <a:srgbClr val="0034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sellaDiTesto 16"/>
          <p:cNvSpPr txBox="1"/>
          <p:nvPr/>
        </p:nvSpPr>
        <p:spPr>
          <a:xfrm rot="18832978">
            <a:off x="7108007" y="3135167"/>
            <a:ext cx="167660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Sbilanciati </a:t>
            </a:r>
          </a:p>
          <a:p>
            <a:r>
              <a:rPr lang="it-IT" b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sui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Valori</a:t>
            </a:r>
            <a:endParaRPr 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asellaDiTesto 17"/>
          <p:cNvSpPr txBox="1"/>
          <p:nvPr/>
        </p:nvSpPr>
        <p:spPr>
          <a:xfrm rot="2668962">
            <a:off x="7131805" y="5389988"/>
            <a:ext cx="145460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Sbilanciati </a:t>
            </a:r>
          </a:p>
          <a:p>
            <a:r>
              <a:rPr lang="it-IT" b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Bisogni</a:t>
            </a:r>
            <a:endParaRPr 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1454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21" grpId="0" animBg="1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/>
      <p:bldP spid="17" grpId="0"/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620688"/>
            <a:ext cx="9144000" cy="1752600"/>
          </a:xfrm>
        </p:spPr>
        <p:txBody>
          <a:bodyPr>
            <a:noAutofit/>
          </a:bodyPr>
          <a:lstStyle/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r>
              <a:rPr lang="it-IT" sz="8000" b="1" spc="100" dirty="0" smtClean="0">
                <a:solidFill>
                  <a:srgbClr val="FF0000"/>
                </a:solidFill>
                <a:effectLst>
                  <a:outerShdw blurRad="25400" dist="38100" dir="2700000" algn="tl" rotWithShape="0">
                    <a:srgbClr val="FFFF00">
                      <a:alpha val="95000"/>
                    </a:srgbClr>
                  </a:outerShdw>
                </a:effectLst>
              </a:rPr>
              <a:t>Bisogni </a:t>
            </a:r>
            <a:r>
              <a:rPr lang="it-IT" sz="4400" b="1" spc="100" dirty="0" smtClean="0">
                <a:solidFill>
                  <a:srgbClr val="FF0000"/>
                </a:solidFill>
                <a:effectLst>
                  <a:outerShdw blurRad="25400" dist="38100" dir="2700000" algn="tl" rotWithShape="0">
                    <a:srgbClr val="FFFF00">
                      <a:alpha val="95000"/>
                    </a:srgbClr>
                  </a:outerShdw>
                </a:effectLst>
              </a:rPr>
              <a:t>(1)</a:t>
            </a:r>
          </a:p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r>
              <a:rPr lang="it-IT" sz="3200" dirty="0" smtClean="0"/>
              <a:t>  </a:t>
            </a:r>
            <a:endParaRPr lang="it-IT" sz="3200" dirty="0"/>
          </a:p>
        </p:txBody>
      </p:sp>
      <p:sp>
        <p:nvSpPr>
          <p:cNvPr id="13" name="Rettangolo arrotondato 12"/>
          <p:cNvSpPr/>
          <p:nvPr/>
        </p:nvSpPr>
        <p:spPr>
          <a:xfrm>
            <a:off x="179512" y="260648"/>
            <a:ext cx="1800200" cy="15121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b="1" dirty="0">
                <a:solidFill>
                  <a:srgbClr val="FF0000"/>
                </a:solidFill>
              </a:rPr>
              <a:t>Bisogni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Emozioni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 smtClean="0"/>
              <a:t>Motivazioni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 smtClean="0"/>
              <a:t>Pensieri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Valori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5496" y="2636912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/>
            <a:endParaRPr lang="it-IT" b="1" dirty="0" smtClean="0">
              <a:effectLst>
                <a:outerShdw blurRad="28575" dist="50800" dir="2700000" algn="tl" rotWithShape="0">
                  <a:schemeClr val="bg1">
                    <a:alpha val="43000"/>
                  </a:schemeClr>
                </a:outerShdw>
              </a:effectLst>
            </a:endParaRPr>
          </a:p>
          <a:p>
            <a:pPr marL="628650" indent="-366713" defTabSz="893763">
              <a:buFont typeface="Arial" pitchFamily="34" charset="0"/>
              <a:buChar char="•"/>
            </a:pPr>
            <a:r>
              <a:rPr lang="it-IT" sz="3600" b="1" dirty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Scala </a:t>
            </a:r>
            <a:r>
              <a:rPr lang="it-IT" sz="3600" b="1" dirty="0" smtClean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gerarchica dei Bisogni </a:t>
            </a:r>
            <a:r>
              <a:rPr lang="it-IT" sz="3200" b="1" dirty="0" smtClean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(</a:t>
            </a:r>
            <a:r>
              <a:rPr lang="it-IT" sz="2800" b="1" i="1" dirty="0" smtClean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A</a:t>
            </a:r>
            <a:r>
              <a:rPr lang="it-IT" sz="2800" b="1" i="1" dirty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. </a:t>
            </a:r>
            <a:r>
              <a:rPr lang="it-IT" sz="2800" b="1" i="1" dirty="0" err="1" smtClean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Maslow</a:t>
            </a:r>
            <a:r>
              <a:rPr lang="it-IT" sz="2800" b="1" dirty="0" smtClean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)</a:t>
            </a:r>
            <a:endParaRPr lang="it-IT" sz="3200" b="1" dirty="0">
              <a:effectLst>
                <a:outerShdw blurRad="28575" dist="50800" dir="2700000" algn="tl" rotWithShape="0">
                  <a:srgbClr val="000090"/>
                </a:outerShdw>
              </a:effectLst>
            </a:endParaRPr>
          </a:p>
          <a:p>
            <a:pPr marL="628650" indent="-366713" defTabSz="893763">
              <a:buFont typeface="Arial" pitchFamily="34" charset="0"/>
              <a:buChar char="•"/>
            </a:pPr>
            <a:endParaRPr lang="it-IT" sz="3600" b="1" dirty="0">
              <a:effectLst>
                <a:outerShdw blurRad="28575" dist="50800" dir="2700000" algn="tl" rotWithShape="0">
                  <a:srgbClr val="000090"/>
                </a:outerShdw>
              </a:effectLst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-3280" y="4014759"/>
            <a:ext cx="65197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28650" indent="-366713" defTabSz="893763">
              <a:buFont typeface="Arial" pitchFamily="34" charset="0"/>
              <a:buChar char="•"/>
            </a:pPr>
            <a:r>
              <a:rPr lang="it-IT" sz="3600" b="1" dirty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I due Bisogni fondamentali</a:t>
            </a:r>
          </a:p>
        </p:txBody>
      </p:sp>
      <p:sp>
        <p:nvSpPr>
          <p:cNvPr id="4" name="Rettangolo 3"/>
          <p:cNvSpPr/>
          <p:nvPr/>
        </p:nvSpPr>
        <p:spPr>
          <a:xfrm>
            <a:off x="-36512" y="5085184"/>
            <a:ext cx="9180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50" indent="-366713" defTabSz="893763">
              <a:buFont typeface="Arial" pitchFamily="34" charset="0"/>
              <a:buChar char="•"/>
            </a:pPr>
            <a:r>
              <a:rPr lang="it-IT" sz="3600" b="1" dirty="0">
                <a:effectLst>
                  <a:outerShdw blurRad="28575" dist="50800" dir="2700000" algn="tl" rotWithShape="0">
                    <a:srgbClr val="000090"/>
                  </a:outerShdw>
                </a:effectLst>
              </a:rPr>
              <a:t>Bisogni reali </a:t>
            </a:r>
            <a:r>
              <a:rPr lang="it-IT" sz="3600" b="1" dirty="0" smtClean="0">
                <a:effectLst>
                  <a:outerShdw blurRad="28575" dist="50800" dir="2700000" algn="tl" rotWithShape="0">
                    <a:srgbClr val="000090"/>
                  </a:outerShdw>
                </a:effectLst>
                <a:sym typeface="Zapf Dingbats"/>
              </a:rPr>
              <a:t>        Bisogni artificiali  o indotti</a:t>
            </a:r>
            <a:endParaRPr lang="it-IT" sz="3600" b="1" dirty="0">
              <a:effectLst>
                <a:outerShdw blurRad="28575" dist="50800" dir="2700000" algn="tl" rotWithShape="0">
                  <a:srgbClr val="000090"/>
                </a:outerShdw>
              </a:effectLst>
            </a:endParaRPr>
          </a:p>
        </p:txBody>
      </p:sp>
      <p:sp>
        <p:nvSpPr>
          <p:cNvPr id="7" name="Freccia bidirezionale orizzontale 6"/>
          <p:cNvSpPr/>
          <p:nvPr/>
        </p:nvSpPr>
        <p:spPr>
          <a:xfrm>
            <a:off x="3563888" y="5301208"/>
            <a:ext cx="720080" cy="216024"/>
          </a:xfrm>
          <a:prstGeom prst="leftRightArrow">
            <a:avLst/>
          </a:prstGeom>
          <a:solidFill>
            <a:schemeClr val="tx1"/>
          </a:solidFill>
          <a:ln w="1270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0116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2" grpId="0"/>
      <p:bldP spid="4" grpId="0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rot="10800000">
            <a:off x="2411760" y="1772816"/>
            <a:ext cx="4752528" cy="3456383"/>
          </a:xfrm>
          <a:custGeom>
            <a:avLst/>
            <a:gdLst>
              <a:gd name="G0" fmla="+- 4194 0 0"/>
              <a:gd name="G1" fmla="+- 21600 0 4194"/>
              <a:gd name="G2" fmla="*/ 4194 1 2"/>
              <a:gd name="G3" fmla="+- 21600 0 G2"/>
              <a:gd name="G4" fmla="+/ 4194 21600 2"/>
              <a:gd name="G5" fmla="+/ G1 0 2"/>
              <a:gd name="G6" fmla="*/ 21600 21600 4194"/>
              <a:gd name="G7" fmla="*/ G6 1 2"/>
              <a:gd name="G8" fmla="+- 21600 0 G7"/>
              <a:gd name="G9" fmla="*/ 21600 1 2"/>
              <a:gd name="G10" fmla="+- 4194 0 G9"/>
              <a:gd name="G11" fmla="?: G10 G8 0"/>
              <a:gd name="G12" fmla="?: G10 G7 21600"/>
              <a:gd name="T0" fmla="*/ 19503 w 21600"/>
              <a:gd name="T1" fmla="*/ 10800 h 21600"/>
              <a:gd name="T2" fmla="*/ 10800 w 21600"/>
              <a:gd name="T3" fmla="*/ 21600 h 21600"/>
              <a:gd name="T4" fmla="*/ 2097 w 21600"/>
              <a:gd name="T5" fmla="*/ 10800 h 21600"/>
              <a:gd name="T6" fmla="*/ 10800 w 21600"/>
              <a:gd name="T7" fmla="*/ 0 h 21600"/>
              <a:gd name="T8" fmla="*/ 3897 w 21600"/>
              <a:gd name="T9" fmla="*/ 3897 h 21600"/>
              <a:gd name="T10" fmla="*/ 17703 w 21600"/>
              <a:gd name="T11" fmla="*/ 1770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4194" y="21600"/>
                </a:lnTo>
                <a:lnTo>
                  <a:pt x="17406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4F81BD"/>
              </a:gs>
              <a:gs pos="100000">
                <a:srgbClr val="4F81BD">
                  <a:gamma/>
                  <a:tint val="2000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6" name="Ovale 15"/>
          <p:cNvSpPr/>
          <p:nvPr/>
        </p:nvSpPr>
        <p:spPr>
          <a:xfrm>
            <a:off x="2411760" y="4077072"/>
            <a:ext cx="4752528" cy="2664296"/>
          </a:xfrm>
          <a:prstGeom prst="ellipse">
            <a:avLst/>
          </a:prstGeom>
          <a:solidFill>
            <a:srgbClr val="EFF967"/>
          </a:solidFill>
          <a:ln w="12700">
            <a:solidFill>
              <a:srgbClr val="550F12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31" name="Ovale 30"/>
          <p:cNvSpPr/>
          <p:nvPr/>
        </p:nvSpPr>
        <p:spPr>
          <a:xfrm>
            <a:off x="2411760" y="4077072"/>
            <a:ext cx="4752528" cy="2664296"/>
          </a:xfrm>
          <a:prstGeom prst="ellipse">
            <a:avLst/>
          </a:prstGeom>
          <a:solidFill>
            <a:srgbClr val="EFF967"/>
          </a:solidFill>
          <a:ln w="76200">
            <a:solidFill>
              <a:schemeClr val="tx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0" y="377280"/>
            <a:ext cx="9144000" cy="963488"/>
          </a:xfrm>
        </p:spPr>
        <p:txBody>
          <a:bodyPr>
            <a:noAutofit/>
          </a:bodyPr>
          <a:lstStyle/>
          <a:p>
            <a:pPr algn="ctr">
              <a:lnSpc>
                <a:spcPts val="6000"/>
              </a:lnSpc>
            </a:pPr>
            <a:r>
              <a:rPr lang="it-IT" sz="4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it-IT" sz="48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4800" dirty="0" smtClean="0"/>
              <a:t/>
            </a:r>
            <a:br>
              <a:rPr lang="it-IT" sz="4800" dirty="0" smtClean="0"/>
            </a:br>
            <a:r>
              <a:rPr lang="it-IT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  Dimensioni  della  Persona</a:t>
            </a:r>
            <a:endParaRPr lang="it-IT" sz="4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2555776" y="4293095"/>
            <a:ext cx="4392488" cy="223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		</a:t>
            </a:r>
            <a:r>
              <a:rPr kumimoji="0" lang="it-IT" sz="28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        </a:t>
            </a:r>
            <a:r>
              <a:rPr lang="it-IT" sz="2800" b="1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Fisica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		              </a:t>
            </a:r>
            <a:r>
              <a:rPr lang="it-IT" sz="2800" b="1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Emotiva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 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		</a:t>
            </a:r>
            <a:r>
              <a:rPr kumimoji="0" lang="it-IT" sz="7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     	</a:t>
            </a:r>
            <a:r>
              <a:rPr kumimoji="0" lang="it-IT" sz="1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	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it-IT" sz="2800" b="1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Intellettiva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Ovale 18"/>
          <p:cNvSpPr/>
          <p:nvPr/>
        </p:nvSpPr>
        <p:spPr>
          <a:xfrm>
            <a:off x="3275856" y="1458171"/>
            <a:ext cx="3024336" cy="914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spc="6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rlow Solid Italic" pitchFamily="82" charset="0"/>
                <a:cs typeface="JasmineUPC" pitchFamily="18" charset="-34"/>
              </a:rPr>
              <a:t>Spiritualità</a:t>
            </a:r>
            <a:endParaRPr lang="it-IT" sz="2800" b="1" spc="6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rlow Solid Italic" pitchFamily="82" charset="0"/>
              <a:cs typeface="JasmineUPC" pitchFamily="18" charset="-3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614613" y="4100513"/>
            <a:ext cx="4225639" cy="2291937"/>
            <a:chOff x="2614613" y="3945375"/>
            <a:chExt cx="4225639" cy="2291937"/>
          </a:xfrm>
        </p:grpSpPr>
        <p:cxnSp>
          <p:nvCxnSpPr>
            <p:cNvPr id="21" name="Connettore 1 20"/>
            <p:cNvCxnSpPr/>
            <p:nvPr/>
          </p:nvCxnSpPr>
          <p:spPr>
            <a:xfrm flipH="1" flipV="1">
              <a:off x="4629150" y="3945375"/>
              <a:ext cx="14858" cy="128382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/>
          </p:nvCxnSpPr>
          <p:spPr>
            <a:xfrm flipH="1" flipV="1">
              <a:off x="4644008" y="5229200"/>
              <a:ext cx="1656184" cy="100811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/>
          </p:nvCxnSpPr>
          <p:spPr>
            <a:xfrm flipH="1">
              <a:off x="4644008" y="4643535"/>
              <a:ext cx="2196244" cy="5856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/>
          </p:nvCxnSpPr>
          <p:spPr>
            <a:xfrm>
              <a:off x="2614613" y="4774050"/>
              <a:ext cx="2029395" cy="4551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/>
          </p:nvCxnSpPr>
          <p:spPr>
            <a:xfrm flipV="1">
              <a:off x="3200400" y="5229201"/>
              <a:ext cx="1443608" cy="95931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CasellaDiTesto 32"/>
          <p:cNvSpPr txBox="1"/>
          <p:nvPr/>
        </p:nvSpPr>
        <p:spPr>
          <a:xfrm>
            <a:off x="3059832" y="448995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Religiosa</a:t>
            </a:r>
            <a:endParaRPr lang="it-IT" sz="2800" dirty="0">
              <a:solidFill>
                <a:srgbClr val="960000"/>
              </a:solidFill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653186" y="5283417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Sociale</a:t>
            </a:r>
          </a:p>
        </p:txBody>
      </p:sp>
    </p:spTree>
    <p:extLst>
      <p:ext uri="{BB962C8B-B14F-4D97-AF65-F5344CB8AC3E}">
        <p14:creationId xmlns:p14="http://schemas.microsoft.com/office/powerpoint/2010/main" val="3245775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1" animBg="1"/>
      <p:bldP spid="16" grpId="1" animBg="1"/>
      <p:bldP spid="31" grpId="0" animBg="1"/>
      <p:bldP spid="1029" grpId="0" uiExpand="1" build="p"/>
      <p:bldP spid="19" grpId="0" animBg="1"/>
      <p:bldP spid="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/>
        </p:nvGrpSpPr>
        <p:grpSpPr>
          <a:xfrm>
            <a:off x="1619672" y="1747754"/>
            <a:ext cx="4842345" cy="5008814"/>
            <a:chOff x="1619672" y="1747754"/>
            <a:chExt cx="4842345" cy="5008814"/>
          </a:xfrm>
        </p:grpSpPr>
        <p:sp>
          <p:nvSpPr>
            <p:cNvPr id="6" name="Triangolo isoscele 5"/>
            <p:cNvSpPr/>
            <p:nvPr/>
          </p:nvSpPr>
          <p:spPr bwMode="auto">
            <a:xfrm>
              <a:off x="1619672" y="1747754"/>
              <a:ext cx="4842345" cy="5008814"/>
            </a:xfrm>
            <a:prstGeom prst="triangl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8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Connettore 1 13"/>
            <p:cNvCxnSpPr/>
            <p:nvPr/>
          </p:nvCxnSpPr>
          <p:spPr bwMode="auto">
            <a:xfrm flipV="1">
              <a:off x="2328836" y="5276146"/>
              <a:ext cx="3424193" cy="2257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/>
          </p:nvCxnSpPr>
          <p:spPr bwMode="auto">
            <a:xfrm flipV="1">
              <a:off x="1983948" y="5987396"/>
              <a:ext cx="4079890" cy="314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/>
          </p:nvCxnSpPr>
          <p:spPr bwMode="auto">
            <a:xfrm>
              <a:off x="2929894" y="4064891"/>
              <a:ext cx="224064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/>
          </p:nvCxnSpPr>
          <p:spPr bwMode="auto">
            <a:xfrm>
              <a:off x="3368196" y="3124552"/>
              <a:ext cx="135121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6525344"/>
            <a:ext cx="7854696" cy="1752600"/>
          </a:xfrm>
        </p:spPr>
        <p:txBody>
          <a:bodyPr>
            <a:noAutofit/>
          </a:bodyPr>
          <a:lstStyle/>
          <a:p>
            <a:pPr marL="355600" indent="-279400" algn="l">
              <a:buClr>
                <a:srgbClr val="FFFF00"/>
              </a:buClr>
            </a:pPr>
            <a:r>
              <a:rPr lang="it-IT" sz="3200" dirty="0" smtClean="0"/>
              <a:t>   </a:t>
            </a:r>
            <a:endParaRPr lang="it-IT" sz="3200" dirty="0"/>
          </a:p>
        </p:txBody>
      </p:sp>
      <p:sp>
        <p:nvSpPr>
          <p:cNvPr id="18" name="CasellaDiTesto 32"/>
          <p:cNvSpPr txBox="1">
            <a:spLocks noChangeArrowheads="1"/>
          </p:cNvSpPr>
          <p:nvPr/>
        </p:nvSpPr>
        <p:spPr bwMode="auto">
          <a:xfrm>
            <a:off x="5796136" y="2826723"/>
            <a:ext cx="15365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800" dirty="0">
                <a:effectLst>
                  <a:outerShdw blurRad="38100" dist="25400" dir="2700000" algn="tl" rotWithShape="0">
                    <a:srgbClr val="000000">
                      <a:alpha val="99000"/>
                    </a:srgbClr>
                  </a:outerShdw>
                </a:effectLst>
              </a:rPr>
              <a:t>BISOGNI SUPERIORI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116721" y="3907994"/>
            <a:ext cx="2623631" cy="1294403"/>
            <a:chOff x="5116721" y="3907994"/>
            <a:chExt cx="2623631" cy="1294403"/>
          </a:xfrm>
        </p:grpSpPr>
        <p:cxnSp>
          <p:nvCxnSpPr>
            <p:cNvPr id="16" name="Connettore 1 15"/>
            <p:cNvCxnSpPr/>
            <p:nvPr/>
          </p:nvCxnSpPr>
          <p:spPr bwMode="auto">
            <a:xfrm>
              <a:off x="5116721" y="3907994"/>
              <a:ext cx="225225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asellaDiTesto 33"/>
            <p:cNvSpPr txBox="1">
              <a:spLocks noChangeArrowheads="1"/>
            </p:cNvSpPr>
            <p:nvPr/>
          </p:nvSpPr>
          <p:spPr bwMode="auto">
            <a:xfrm>
              <a:off x="6089870" y="4556066"/>
              <a:ext cx="165048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2pPr>
              <a:lvl3pPr marL="11430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3pPr>
              <a:lvl4pPr marL="16002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4pPr>
              <a:lvl5pPr marL="20574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it-IT" sz="1800" dirty="0">
                  <a:effectLst>
                    <a:outerShdw blurRad="38100" dist="25400" dir="2700000" algn="tl" rotWithShape="0">
                      <a:srgbClr val="000000">
                        <a:alpha val="99000"/>
                      </a:srgbClr>
                    </a:outerShdw>
                  </a:effectLst>
                </a:rPr>
                <a:t>BISOGNI SECONDARI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011161" y="5777545"/>
            <a:ext cx="1801000" cy="865067"/>
            <a:chOff x="6011161" y="5777545"/>
            <a:chExt cx="1801000" cy="865067"/>
          </a:xfrm>
        </p:grpSpPr>
        <p:cxnSp>
          <p:nvCxnSpPr>
            <p:cNvPr id="17" name="Connettore 1 16"/>
            <p:cNvCxnSpPr/>
            <p:nvPr/>
          </p:nvCxnSpPr>
          <p:spPr bwMode="auto">
            <a:xfrm>
              <a:off x="6011161" y="5777545"/>
              <a:ext cx="158263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asellaDiTesto 34"/>
            <p:cNvSpPr txBox="1">
              <a:spLocks noChangeArrowheads="1"/>
            </p:cNvSpPr>
            <p:nvPr/>
          </p:nvSpPr>
          <p:spPr bwMode="auto">
            <a:xfrm>
              <a:off x="6462017" y="5996226"/>
              <a:ext cx="1350144" cy="6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2pPr>
              <a:lvl3pPr marL="11430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3pPr>
              <a:lvl4pPr marL="16002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4pPr>
              <a:lvl5pPr marL="20574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it-IT" sz="1800" dirty="0">
                  <a:effectLst>
                    <a:outerShdw blurRad="38100" dist="25400" dir="2700000" algn="tl" rotWithShape="0">
                      <a:srgbClr val="000000">
                        <a:alpha val="99000"/>
                      </a:srgbClr>
                    </a:outerShdw>
                  </a:effectLst>
                </a:rPr>
                <a:t>BISOGNI</a:t>
              </a:r>
              <a:r>
                <a:rPr lang="it-IT" sz="1800" b="0" dirty="0"/>
                <a:t> </a:t>
              </a:r>
              <a:r>
                <a:rPr lang="it-IT" sz="1800" dirty="0">
                  <a:effectLst>
                    <a:outerShdw blurRad="38100" dist="25400" dir="2700000" algn="tl" rotWithShape="0">
                      <a:srgbClr val="000000">
                        <a:alpha val="99000"/>
                      </a:srgbClr>
                    </a:outerShdw>
                  </a:effectLst>
                </a:rPr>
                <a:t>PRIMARI</a:t>
              </a:r>
            </a:p>
          </p:txBody>
        </p:sp>
      </p:grpSp>
      <p:sp>
        <p:nvSpPr>
          <p:cNvPr id="11" name="CasellaDiTesto 9"/>
          <p:cNvSpPr txBox="1">
            <a:spLocks noChangeArrowheads="1"/>
          </p:cNvSpPr>
          <p:nvPr/>
        </p:nvSpPr>
        <p:spPr bwMode="auto">
          <a:xfrm>
            <a:off x="2051720" y="1971147"/>
            <a:ext cx="4104456" cy="97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it-IT" sz="2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Bisogni di </a:t>
            </a:r>
          </a:p>
          <a:p>
            <a:pPr algn="ctr" eaLnBrk="1" hangingPunct="1">
              <a:lnSpc>
                <a:spcPct val="80000"/>
              </a:lnSpc>
            </a:pPr>
            <a:r>
              <a:rPr lang="it-IT" sz="2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autorealizzazione</a:t>
            </a:r>
            <a:endParaRPr lang="it-IT" sz="5400" dirty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50800" dir="5400000" algn="tl" rotWithShape="0">
                  <a:srgbClr val="000090">
                    <a:alpha val="96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sz="1400" dirty="0">
                <a:solidFill>
                  <a:srgbClr val="FF0000"/>
                </a:solidFill>
                <a:effectLst>
                  <a:outerShdw blurRad="53975" dist="38100" dir="5400000" algn="tl" rotWithShape="0">
                    <a:srgbClr val="000000"/>
                  </a:outerShdw>
                </a:effectLst>
              </a:rPr>
              <a:t>Creare – Essere se stessi – Realizzarsi – 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400" dirty="0">
                <a:solidFill>
                  <a:srgbClr val="FF0000"/>
                </a:solidFill>
                <a:effectLst>
                  <a:outerShdw blurRad="53975" dist="38100" dir="5400000" algn="tl" rotWithShape="0">
                    <a:srgbClr val="000000"/>
                  </a:outerShdw>
                </a:effectLst>
              </a:rPr>
              <a:t>Essere </a:t>
            </a:r>
            <a:r>
              <a:rPr lang="it-IT" sz="1400" dirty="0" smtClean="0">
                <a:solidFill>
                  <a:srgbClr val="FF0000"/>
                </a:solidFill>
                <a:effectLst>
                  <a:outerShdw blurRad="53975" dist="38100" dir="5400000" algn="tl" rotWithShape="0">
                    <a:srgbClr val="000000"/>
                  </a:outerShdw>
                </a:effectLst>
              </a:rPr>
              <a:t>autonomi / indipendenti</a:t>
            </a:r>
            <a:endParaRPr lang="it-IT" sz="2400" dirty="0">
              <a:solidFill>
                <a:srgbClr val="0000FF"/>
              </a:solidFill>
              <a:effectLst>
                <a:outerShdw blurRad="53975" dist="3810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7" name="CasellaDiTesto 4"/>
          <p:cNvSpPr txBox="1">
            <a:spLocks noChangeArrowheads="1"/>
          </p:cNvSpPr>
          <p:nvPr/>
        </p:nvSpPr>
        <p:spPr bwMode="auto">
          <a:xfrm>
            <a:off x="1835696" y="6103245"/>
            <a:ext cx="4536504" cy="63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60000"/>
              </a:lnSpc>
            </a:pPr>
            <a:r>
              <a:rPr lang="it-IT" sz="28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Bisogni fisiologici</a:t>
            </a:r>
          </a:p>
          <a:p>
            <a:pPr algn="ctr" eaLnBrk="1" hangingPunct="1">
              <a:lnSpc>
                <a:spcPct val="60000"/>
              </a:lnSpc>
            </a:pPr>
            <a:r>
              <a:rPr lang="it-IT" sz="1600" dirty="0">
                <a:solidFill>
                  <a:srgbClr val="FF0000"/>
                </a:solidFill>
                <a:effectLst>
                  <a:outerShdw blurRad="38100" dist="25400" dir="2700000" algn="tl" rotWithShape="0">
                    <a:srgbClr val="000000"/>
                  </a:outerShdw>
                </a:effectLst>
              </a:rPr>
              <a:t>Mangiare</a:t>
            </a:r>
            <a:r>
              <a:rPr lang="it-IT" sz="2800" dirty="0">
                <a:solidFill>
                  <a:srgbClr val="FF0000"/>
                </a:solidFill>
                <a:effectLst>
                  <a:outerShdw blurRad="38100" dist="25400" dir="2700000" algn="tl" rotWithShape="0">
                    <a:srgbClr val="000000"/>
                  </a:outerShdw>
                </a:effectLst>
              </a:rPr>
              <a:t> </a:t>
            </a:r>
            <a:r>
              <a:rPr lang="it-IT" sz="1600" dirty="0">
                <a:solidFill>
                  <a:srgbClr val="FF0000"/>
                </a:solidFill>
                <a:effectLst>
                  <a:outerShdw blurRad="38100" dist="25400" dir="2700000" algn="tl" rotWithShape="0">
                    <a:srgbClr val="000000"/>
                  </a:outerShdw>
                </a:effectLst>
              </a:rPr>
              <a:t>– Bere – Dormire – </a:t>
            </a:r>
            <a:r>
              <a:rPr lang="it-IT" sz="1600" dirty="0" smtClean="0">
                <a:solidFill>
                  <a:srgbClr val="FF0000"/>
                </a:solidFill>
                <a:effectLst>
                  <a:outerShdw blurRad="38100" dist="25400" dir="2700000" algn="tl" rotWithShape="0">
                    <a:srgbClr val="000000"/>
                  </a:outerShdw>
                </a:effectLst>
              </a:rPr>
              <a:t>Procreare</a:t>
            </a:r>
            <a:endParaRPr lang="it-IT" sz="1600" dirty="0">
              <a:solidFill>
                <a:srgbClr val="FF0000"/>
              </a:solidFill>
              <a:effectLst>
                <a:outerShdw blurRad="38100" dist="25400" dir="2700000" algn="tl" rotWithShape="0">
                  <a:srgbClr val="000000"/>
                </a:outerShdw>
              </a:effectLst>
            </a:endParaRPr>
          </a:p>
        </p:txBody>
      </p:sp>
      <p:sp>
        <p:nvSpPr>
          <p:cNvPr id="8" name="CasellaDiTesto 5"/>
          <p:cNvSpPr txBox="1">
            <a:spLocks noChangeArrowheads="1"/>
          </p:cNvSpPr>
          <p:nvPr/>
        </p:nvSpPr>
        <p:spPr bwMode="auto">
          <a:xfrm>
            <a:off x="2411130" y="5295358"/>
            <a:ext cx="3312998" cy="62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t-IT" sz="2400" dirty="0">
                <a:solidFill>
                  <a:srgbClr val="000090"/>
                </a:solidFill>
              </a:rPr>
              <a:t>Bisogni di sicurezza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400" dirty="0" smtClean="0">
                <a:solidFill>
                  <a:srgbClr val="0000FF"/>
                </a:solidFill>
              </a:rPr>
              <a:t>fisica </a:t>
            </a:r>
            <a:r>
              <a:rPr lang="it-IT" sz="1400" dirty="0">
                <a:solidFill>
                  <a:srgbClr val="0000FF"/>
                </a:solidFill>
              </a:rPr>
              <a:t>– </a:t>
            </a:r>
            <a:r>
              <a:rPr lang="it-IT" sz="1400" dirty="0" smtClean="0">
                <a:solidFill>
                  <a:srgbClr val="0000FF"/>
                </a:solidFill>
              </a:rPr>
              <a:t>psicologica </a:t>
            </a:r>
            <a:r>
              <a:rPr lang="it-IT" sz="1400" dirty="0">
                <a:solidFill>
                  <a:srgbClr val="0000FF"/>
                </a:solidFill>
              </a:rPr>
              <a:t>– </a:t>
            </a:r>
            <a:r>
              <a:rPr lang="it-IT" sz="1400" dirty="0" smtClean="0">
                <a:solidFill>
                  <a:srgbClr val="0000FF"/>
                </a:solidFill>
              </a:rPr>
              <a:t>economica</a:t>
            </a:r>
            <a:endParaRPr lang="it-IT" sz="2400" dirty="0">
              <a:solidFill>
                <a:srgbClr val="0000FF"/>
              </a:solidFill>
            </a:endParaRPr>
          </a:p>
        </p:txBody>
      </p:sp>
      <p:sp>
        <p:nvSpPr>
          <p:cNvPr id="9" name="CasellaDiTesto 7"/>
          <p:cNvSpPr txBox="1">
            <a:spLocks noChangeArrowheads="1"/>
          </p:cNvSpPr>
          <p:nvPr/>
        </p:nvSpPr>
        <p:spPr bwMode="auto">
          <a:xfrm>
            <a:off x="2195736" y="3973364"/>
            <a:ext cx="3672408" cy="120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it-IT" sz="2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Bisogni sociali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6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Appartenenza – </a:t>
            </a:r>
            <a:endParaRPr lang="it-IT" sz="1600" dirty="0" smtClean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sz="1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Accettazione </a:t>
            </a:r>
            <a:r>
              <a:rPr lang="it-IT" sz="16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–  Amore – </a:t>
            </a:r>
            <a:endParaRPr lang="it-IT" sz="1600" dirty="0" smtClean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sz="1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Essere </a:t>
            </a:r>
            <a:r>
              <a:rPr lang="it-IT" sz="16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in relazione – </a:t>
            </a:r>
            <a:r>
              <a:rPr lang="it-IT" sz="1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Esprimersi</a:t>
            </a:r>
            <a:endParaRPr lang="it-IT" sz="2800" dirty="0">
              <a:solidFill>
                <a:srgbClr val="0000FF"/>
              </a:solidFill>
            </a:endParaRPr>
          </a:p>
        </p:txBody>
      </p:sp>
      <p:sp>
        <p:nvSpPr>
          <p:cNvPr id="10" name="CasellaDiTesto 8"/>
          <p:cNvSpPr txBox="1">
            <a:spLocks noChangeArrowheads="1"/>
          </p:cNvSpPr>
          <p:nvPr/>
        </p:nvSpPr>
        <p:spPr bwMode="auto">
          <a:xfrm>
            <a:off x="2408348" y="3126112"/>
            <a:ext cx="3114044" cy="85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2400" dirty="0" smtClean="0">
                <a:solidFill>
                  <a:srgbClr val="002060"/>
                </a:solidFill>
              </a:rPr>
              <a:t>Bis</a:t>
            </a:r>
            <a:r>
              <a:rPr lang="it-IT" sz="2400" dirty="0" smtClean="0">
                <a:solidFill>
                  <a:srgbClr val="000090"/>
                </a:solidFill>
              </a:rPr>
              <a:t>ogni </a:t>
            </a:r>
            <a:r>
              <a:rPr lang="it-IT" sz="2400" dirty="0">
                <a:solidFill>
                  <a:srgbClr val="000090"/>
                </a:solidFill>
              </a:rPr>
              <a:t>di </a:t>
            </a:r>
            <a:r>
              <a:rPr lang="it-IT" sz="2400" dirty="0" smtClean="0">
                <a:solidFill>
                  <a:srgbClr val="000090"/>
                </a:solidFill>
              </a:rPr>
              <a:t>stat</a:t>
            </a:r>
            <a:r>
              <a:rPr lang="it-IT" sz="2400" dirty="0">
                <a:solidFill>
                  <a:srgbClr val="002060"/>
                </a:solidFill>
              </a:rPr>
              <a:t>us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400" dirty="0" smtClean="0">
                <a:solidFill>
                  <a:srgbClr val="0000FF"/>
                </a:solidFill>
                <a:effectLst>
                  <a:outerShdw blurRad="28575" dir="2700000" sx="2000" sy="2000" algn="tl" rotWithShape="0">
                    <a:srgbClr val="000000"/>
                  </a:outerShdw>
                </a:effectLst>
              </a:rPr>
              <a:t> </a:t>
            </a:r>
            <a:r>
              <a:rPr lang="it-IT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8575" dir="2700000" sx="2000" sy="2000" algn="tl" rotWithShape="0">
                    <a:srgbClr val="000000"/>
                  </a:outerShdw>
                </a:effectLst>
              </a:rPr>
              <a:t> </a:t>
            </a:r>
            <a:r>
              <a:rPr lang="it-IT" sz="1400" dirty="0" smtClean="0">
                <a:solidFill>
                  <a:srgbClr val="0070C0"/>
                </a:solidFill>
                <a:effectLst>
                  <a:outerShdw blurRad="28575" dir="2700000" sx="2000" sy="2000" algn="tl" rotWithShape="0">
                    <a:srgbClr val="000000"/>
                  </a:outerShdw>
                </a:effectLst>
              </a:rPr>
              <a:t>Riconoscimento –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400" dirty="0" smtClean="0">
                <a:solidFill>
                  <a:srgbClr val="0070C0"/>
                </a:solidFill>
                <a:effectLst>
                  <a:outerShdw blurRad="28575" dir="2700000" sx="2000" sy="2000" algn="tl" rotWithShape="0">
                    <a:srgbClr val="000000"/>
                  </a:outerShdw>
                </a:effectLst>
              </a:rPr>
              <a:t>   Stima –  </a:t>
            </a:r>
            <a:r>
              <a:rPr lang="it-IT" sz="1400" dirty="0">
                <a:solidFill>
                  <a:srgbClr val="0070C0"/>
                </a:solidFill>
                <a:effectLst>
                  <a:outerShdw blurRad="28575" dir="2700000" sx="2000" sy="2000" algn="tl" rotWithShape="0">
                    <a:srgbClr val="000000"/>
                  </a:outerShdw>
                </a:effectLst>
              </a:rPr>
              <a:t>Valorizzazione</a:t>
            </a:r>
            <a:endParaRPr lang="it-IT" sz="2800" dirty="0">
              <a:solidFill>
                <a:srgbClr val="0070C0"/>
              </a:solidFill>
              <a:effectLst>
                <a:outerShdw blurRad="28575" dir="2700000" sx="2000" sy="2000" algn="tl" rotWithShape="0">
                  <a:srgbClr val="000000"/>
                </a:outerShdw>
              </a:effectLst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218428" y="567967"/>
            <a:ext cx="8784976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000"/>
              </a:lnSpc>
            </a:pPr>
            <a:r>
              <a:rPr lang="it-IT" sz="6000" spc="-15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Scala gerarchica dei bisogni</a:t>
            </a:r>
          </a:p>
          <a:p>
            <a:pPr algn="r">
              <a:lnSpc>
                <a:spcPts val="5000"/>
              </a:lnSpc>
            </a:pPr>
            <a:r>
              <a:rPr lang="it-IT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</a:t>
            </a:r>
            <a:r>
              <a:rPr lang="it-IT" sz="2800" b="1" dirty="0">
                <a:ln w="19050">
                  <a:solidFill>
                    <a:srgbClr val="FFFF00"/>
                  </a:solidFill>
                </a:ln>
                <a:solidFill>
                  <a:srgbClr val="F74811"/>
                </a:solidFill>
                <a:effectLst>
                  <a:glow rad="228600">
                    <a:srgbClr val="FFFF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(A. </a:t>
            </a:r>
            <a:r>
              <a:rPr lang="it-IT" sz="2800" b="1" dirty="0" err="1" smtClean="0">
                <a:ln w="19050">
                  <a:solidFill>
                    <a:srgbClr val="FFFF00"/>
                  </a:solidFill>
                </a:ln>
                <a:solidFill>
                  <a:srgbClr val="F74811"/>
                </a:solidFill>
                <a:effectLst>
                  <a:glow rad="228600">
                    <a:srgbClr val="FFFF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Maslow</a:t>
            </a:r>
            <a:r>
              <a:rPr lang="it-IT" sz="2800" b="1" dirty="0">
                <a:ln w="19050">
                  <a:solidFill>
                    <a:srgbClr val="FFFF00"/>
                  </a:solidFill>
                </a:ln>
                <a:solidFill>
                  <a:srgbClr val="F74811"/>
                </a:solidFill>
                <a:effectLst>
                  <a:glow rad="228600">
                    <a:srgbClr val="FFFF00"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072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0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/>
      <p:bldP spid="11" grpId="1"/>
      <p:bldP spid="7" grpId="1" build="allAtOnce"/>
      <p:bldP spid="7" grpId="2" build="allAtOnce"/>
      <p:bldP spid="8" grpId="0"/>
      <p:bldP spid="8" grpId="1"/>
      <p:bldP spid="9" grpId="0"/>
      <p:bldP spid="9" grpId="2"/>
      <p:bldP spid="10" grpId="0"/>
      <p:bldP spid="10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454883"/>
            <a:ext cx="8981355" cy="665768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Individuo e Gruppo</a:t>
            </a:r>
            <a:endParaRPr lang="it-IT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179512" y="1412776"/>
            <a:ext cx="4896544" cy="489654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 3"/>
          <p:cNvSpPr/>
          <p:nvPr/>
        </p:nvSpPr>
        <p:spPr>
          <a:xfrm>
            <a:off x="2176559" y="1412776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latin typeface="Wingdings 3" panose="05040102010807070707" pitchFamily="18" charset="2"/>
                <a:sym typeface="Webdings" panose="05030102010509060703" pitchFamily="18" charset="2"/>
              </a:rPr>
              <a:t></a:t>
            </a:r>
            <a:endParaRPr lang="it-IT" sz="2800" dirty="0">
              <a:latin typeface="Wingdings 3" panose="05040102010807070707" pitchFamily="18" charset="2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106919" y="1767812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Oval 19"/>
          <p:cNvSpPr/>
          <p:nvPr/>
        </p:nvSpPr>
        <p:spPr>
          <a:xfrm>
            <a:off x="359532" y="2660812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Oval 21"/>
          <p:cNvSpPr/>
          <p:nvPr/>
        </p:nvSpPr>
        <p:spPr>
          <a:xfrm>
            <a:off x="323528" y="3814986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Oval 22"/>
          <p:cNvSpPr/>
          <p:nvPr/>
        </p:nvSpPr>
        <p:spPr>
          <a:xfrm>
            <a:off x="928260" y="4834136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 23"/>
          <p:cNvSpPr/>
          <p:nvPr/>
        </p:nvSpPr>
        <p:spPr>
          <a:xfrm>
            <a:off x="3913364" y="2708920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Oval 24"/>
          <p:cNvSpPr/>
          <p:nvPr/>
        </p:nvSpPr>
        <p:spPr>
          <a:xfrm>
            <a:off x="3938972" y="3814986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Oval 25"/>
          <p:cNvSpPr/>
          <p:nvPr/>
        </p:nvSpPr>
        <p:spPr>
          <a:xfrm>
            <a:off x="3317776" y="4829572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val 27"/>
          <p:cNvSpPr/>
          <p:nvPr/>
        </p:nvSpPr>
        <p:spPr>
          <a:xfrm>
            <a:off x="2123728" y="5291100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Oval 28"/>
          <p:cNvSpPr/>
          <p:nvPr/>
        </p:nvSpPr>
        <p:spPr>
          <a:xfrm>
            <a:off x="3227347" y="1806047"/>
            <a:ext cx="100811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4211960" y="1268760"/>
            <a:ext cx="4764558" cy="253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62163" indent="-268288">
              <a:lnSpc>
                <a:spcPct val="80000"/>
              </a:lnSpc>
            </a:pPr>
            <a:r>
              <a:rPr lang="it-IT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bisogni del-       l’</a:t>
            </a:r>
            <a:r>
              <a:rPr lang="it-I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individuo</a:t>
            </a:r>
          </a:p>
          <a:p>
            <a:pPr marL="457200" indent="-457200" algn="r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it-IT" sz="3200" dirty="0" smtClean="0"/>
              <a:t>Identità</a:t>
            </a:r>
          </a:p>
          <a:p>
            <a:pPr marL="457200" indent="-457200" algn="r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it-IT" sz="3200" dirty="0" smtClean="0"/>
              <a:t>Sicurezza</a:t>
            </a:r>
          </a:p>
          <a:p>
            <a:pPr marL="457200" indent="-457200" algn="r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it-IT" sz="3200" dirty="0" smtClean="0"/>
              <a:t>Contribuzione</a:t>
            </a:r>
          </a:p>
          <a:p>
            <a:pPr marL="457200" indent="-457200" algn="r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it-IT" sz="3200" dirty="0" smtClean="0"/>
              <a:t>Stima/Autostima</a:t>
            </a:r>
            <a:endParaRPr lang="it-IT" sz="3200" dirty="0"/>
          </a:p>
        </p:txBody>
      </p:sp>
      <p:sp>
        <p:nvSpPr>
          <p:cNvPr id="30" name="TextBox 29"/>
          <p:cNvSpPr txBox="1"/>
          <p:nvPr/>
        </p:nvSpPr>
        <p:spPr>
          <a:xfrm>
            <a:off x="4860032" y="3933056"/>
            <a:ext cx="3972097" cy="253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01800" indent="-1701800">
              <a:lnSpc>
                <a:spcPct val="80000"/>
              </a:lnSpc>
            </a:pPr>
            <a:r>
              <a:rPr lang="it-IT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I bisogni del </a:t>
            </a:r>
            <a:r>
              <a:rPr lang="it-IT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Gruppo</a:t>
            </a:r>
            <a:endParaRPr lang="it-IT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r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it-IT" sz="3200" dirty="0" smtClean="0"/>
              <a:t>Appartenenza</a:t>
            </a:r>
          </a:p>
          <a:p>
            <a:pPr marL="457200" indent="-457200" algn="r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it-IT" sz="3200" dirty="0" smtClean="0"/>
              <a:t>Coesione</a:t>
            </a:r>
          </a:p>
          <a:p>
            <a:pPr marL="457200" indent="-457200" algn="r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it-IT" sz="3200" dirty="0" smtClean="0"/>
              <a:t>Uniformità</a:t>
            </a:r>
          </a:p>
          <a:p>
            <a:pPr marL="457200" indent="-457200" algn="r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it-IT" sz="3200" dirty="0" smtClean="0"/>
              <a:t>Differenziazione</a:t>
            </a:r>
            <a:endParaRPr lang="it-IT" sz="32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139952" y="1988840"/>
            <a:ext cx="2232248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384817" y="1958895"/>
            <a:ext cx="604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Wingdings 3" panose="05040102010807070707" pitchFamily="18" charset="2"/>
                <a:sym typeface="Webdings" panose="05030102010509060703" pitchFamily="18" charset="2"/>
              </a:rPr>
              <a:t></a:t>
            </a:r>
            <a:endParaRPr lang="it-IT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4152376" y="3950428"/>
            <a:ext cx="604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Wingdings 3" panose="05040102010807070707" pitchFamily="18" charset="2"/>
                <a:sym typeface="Webdings" panose="05030102010509060703" pitchFamily="18" charset="2"/>
              </a:rPr>
              <a:t></a:t>
            </a:r>
            <a:endParaRPr lang="it-IT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3611817" y="5041240"/>
            <a:ext cx="604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Wingdings 3" panose="05040102010807070707" pitchFamily="18" charset="2"/>
                <a:sym typeface="Webdings" panose="05030102010509060703" pitchFamily="18" charset="2"/>
              </a:rPr>
              <a:t></a:t>
            </a:r>
            <a:endParaRPr lang="it-IT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1144432" y="1931378"/>
            <a:ext cx="604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Wingdings 3" panose="05040102010807070707" pitchFamily="18" charset="2"/>
                <a:sym typeface="Webdings" panose="05030102010509060703" pitchFamily="18" charset="2"/>
              </a:rPr>
              <a:t></a:t>
            </a:r>
            <a:endParaRPr lang="it-IT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545265" y="2793471"/>
            <a:ext cx="604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Wingdings 3" panose="05040102010807070707" pitchFamily="18" charset="2"/>
                <a:sym typeface="Webdings" panose="05030102010509060703" pitchFamily="18" charset="2"/>
              </a:rPr>
              <a:t></a:t>
            </a:r>
            <a:endParaRPr lang="it-IT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1177803" y="4981433"/>
            <a:ext cx="604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Wingdings 3" panose="05040102010807070707" pitchFamily="18" charset="2"/>
                <a:sym typeface="Webdings" panose="05030102010509060703" pitchFamily="18" charset="2"/>
              </a:rPr>
              <a:t></a:t>
            </a:r>
            <a:endParaRPr lang="it-IT" sz="3200" dirty="0"/>
          </a:p>
        </p:txBody>
      </p:sp>
      <p:sp>
        <p:nvSpPr>
          <p:cNvPr id="34" name="TextBox 33"/>
          <p:cNvSpPr txBox="1"/>
          <p:nvPr/>
        </p:nvSpPr>
        <p:spPr>
          <a:xfrm>
            <a:off x="4188311" y="2963192"/>
            <a:ext cx="604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Wingdings 3" panose="05040102010807070707" pitchFamily="18" charset="2"/>
                <a:sym typeface="Webdings" panose="05030102010509060703" pitchFamily="18" charset="2"/>
              </a:rPr>
              <a:t></a:t>
            </a:r>
            <a:endParaRPr lang="it-IT" sz="3600" dirty="0"/>
          </a:p>
        </p:txBody>
      </p:sp>
      <p:sp>
        <p:nvSpPr>
          <p:cNvPr id="35" name="TextBox 34"/>
          <p:cNvSpPr txBox="1"/>
          <p:nvPr/>
        </p:nvSpPr>
        <p:spPr>
          <a:xfrm>
            <a:off x="2347908" y="5427044"/>
            <a:ext cx="604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Wingdings 3" panose="05040102010807070707" pitchFamily="18" charset="2"/>
                <a:sym typeface="Webdings" panose="05030102010509060703" pitchFamily="18" charset="2"/>
              </a:rPr>
              <a:t></a:t>
            </a:r>
            <a:endParaRPr lang="it-IT" sz="3600" dirty="0"/>
          </a:p>
        </p:txBody>
      </p:sp>
      <p:sp>
        <p:nvSpPr>
          <p:cNvPr id="36" name="TextBox 35"/>
          <p:cNvSpPr txBox="1"/>
          <p:nvPr/>
        </p:nvSpPr>
        <p:spPr>
          <a:xfrm>
            <a:off x="573071" y="3999547"/>
            <a:ext cx="604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Wingdings 3" panose="05040102010807070707" pitchFamily="18" charset="2"/>
                <a:sym typeface="Webdings" panose="05030102010509060703" pitchFamily="18" charset="2"/>
              </a:rPr>
              <a:t></a:t>
            </a:r>
            <a:endParaRPr lang="it-IT" sz="3200" dirty="0"/>
          </a:p>
        </p:txBody>
      </p:sp>
      <p:sp>
        <p:nvSpPr>
          <p:cNvPr id="9" name="Parentesi graffa aperta 8"/>
          <p:cNvSpPr/>
          <p:nvPr/>
        </p:nvSpPr>
        <p:spPr>
          <a:xfrm rot="11569079">
            <a:off x="4655430" y="2960268"/>
            <a:ext cx="629622" cy="2770278"/>
          </a:xfrm>
          <a:prstGeom prst="leftBrace">
            <a:avLst>
              <a:gd name="adj1" fmla="val 8333"/>
              <a:gd name="adj2" fmla="val 518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/>
          <p:cNvCxnSpPr/>
          <p:nvPr/>
        </p:nvCxnSpPr>
        <p:spPr>
          <a:xfrm flipH="1" flipV="1">
            <a:off x="5508104" y="4437112"/>
            <a:ext cx="1080120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18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454883"/>
            <a:ext cx="8981355" cy="665768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  benessere  organizzativo</a:t>
            </a:r>
            <a:endParaRPr lang="it-IT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Ovale 11"/>
          <p:cNvSpPr/>
          <p:nvPr/>
        </p:nvSpPr>
        <p:spPr>
          <a:xfrm>
            <a:off x="327890" y="5614499"/>
            <a:ext cx="562228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4</a:t>
            </a:r>
          </a:p>
        </p:txBody>
      </p:sp>
      <p:sp>
        <p:nvSpPr>
          <p:cNvPr id="27" name="Diamante 8"/>
          <p:cNvSpPr/>
          <p:nvPr/>
        </p:nvSpPr>
        <p:spPr>
          <a:xfrm>
            <a:off x="2262200" y="1527838"/>
            <a:ext cx="5107378" cy="5285538"/>
          </a:xfrm>
          <a:prstGeom prst="diamond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Ovale 10"/>
          <p:cNvSpPr/>
          <p:nvPr/>
        </p:nvSpPr>
        <p:spPr>
          <a:xfrm>
            <a:off x="811221" y="2159568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1</a:t>
            </a:r>
          </a:p>
        </p:txBody>
      </p:sp>
      <p:sp>
        <p:nvSpPr>
          <p:cNvPr id="14" name="Ovale 13"/>
          <p:cNvSpPr/>
          <p:nvPr/>
        </p:nvSpPr>
        <p:spPr>
          <a:xfrm>
            <a:off x="811221" y="4377298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3</a:t>
            </a:r>
          </a:p>
        </p:txBody>
      </p:sp>
      <p:sp>
        <p:nvSpPr>
          <p:cNvPr id="15" name="Ovale 14"/>
          <p:cNvSpPr/>
          <p:nvPr/>
        </p:nvSpPr>
        <p:spPr>
          <a:xfrm>
            <a:off x="811221" y="3290536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dirty="0"/>
              <a:t>2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039354" y="4377298"/>
            <a:ext cx="5886637" cy="707886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177800" eaLnBrk="1" hangingPunct="1">
              <a:lnSpc>
                <a:spcPts val="4000"/>
              </a:lnSpc>
              <a:defRPr sz="4000" b="0">
                <a:solidFill>
                  <a:srgbClr val="00009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marL="93663" algn="ctr">
              <a:lnSpc>
                <a:spcPts val="4640"/>
              </a:lnSpc>
              <a:spcAft>
                <a:spcPts val="1200"/>
              </a:spcAft>
              <a:defRPr/>
            </a:pPr>
            <a:r>
              <a:rPr lang="it-I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La civiltà dell’empatia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039354" y="2073042"/>
            <a:ext cx="5886637" cy="707886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177800" eaLnBrk="1" hangingPunct="1">
              <a:lnSpc>
                <a:spcPts val="4000"/>
              </a:lnSpc>
              <a:defRPr sz="4000" b="0">
                <a:solidFill>
                  <a:srgbClr val="00009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marL="93663">
              <a:lnSpc>
                <a:spcPts val="4640"/>
              </a:lnSpc>
              <a:spcAft>
                <a:spcPts val="1200"/>
              </a:spcAft>
              <a:defRPr/>
            </a:pPr>
            <a:r>
              <a:rPr lang="it-I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La partecipazione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039354" y="3225170"/>
            <a:ext cx="5886637" cy="707886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177800" eaLnBrk="1" hangingPunct="1">
              <a:lnSpc>
                <a:spcPts val="4000"/>
              </a:lnSpc>
              <a:defRPr sz="4000" b="0">
                <a:solidFill>
                  <a:srgbClr val="00009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marL="93663">
              <a:lnSpc>
                <a:spcPts val="4640"/>
              </a:lnSpc>
              <a:spcAft>
                <a:spcPts val="1200"/>
              </a:spcAft>
              <a:defRPr/>
            </a:pPr>
            <a:r>
              <a:rPr lang="it-I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La solidarietà 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176008" y="5452834"/>
            <a:ext cx="7724855" cy="1118255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en-US"/>
            </a:defPPr>
            <a:lvl1pPr marL="177800" eaLnBrk="1" hangingPunct="1">
              <a:lnSpc>
                <a:spcPts val="4000"/>
              </a:lnSpc>
              <a:defRPr sz="4000" b="0">
                <a:solidFill>
                  <a:srgbClr val="00009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marL="93663" algn="ctr">
              <a:spcAft>
                <a:spcPts val="1200"/>
              </a:spcAft>
              <a:defRPr/>
            </a:pP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La soddisfazione degli </a:t>
            </a:r>
            <a:r>
              <a:rPr lang="it-IT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operatori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oltre che dei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pazienti</a:t>
            </a:r>
          </a:p>
        </p:txBody>
      </p:sp>
    </p:spTree>
    <p:extLst>
      <p:ext uri="{BB962C8B-B14F-4D97-AF65-F5344CB8AC3E}">
        <p14:creationId xmlns:p14="http://schemas.microsoft.com/office/powerpoint/2010/main" val="26550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8688853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6000"/>
              </a:lnSpc>
            </a:pPr>
            <a:r>
              <a:rPr lang="it-IT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principali Bisogni/Valori</a:t>
            </a:r>
          </a:p>
          <a:p>
            <a:pPr algn="ctr">
              <a:lnSpc>
                <a:spcPts val="6000"/>
              </a:lnSpc>
            </a:pPr>
            <a:r>
              <a:rPr lang="it-IT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della Società Occidentale</a:t>
            </a:r>
            <a:endParaRPr lang="it-IT" sz="4800" b="1" dirty="0"/>
          </a:p>
        </p:txBody>
      </p:sp>
      <p:sp>
        <p:nvSpPr>
          <p:cNvPr id="9" name="CasellaDiTesto 13"/>
          <p:cNvSpPr txBox="1"/>
          <p:nvPr/>
        </p:nvSpPr>
        <p:spPr bwMode="auto">
          <a:xfrm>
            <a:off x="0" y="2395195"/>
            <a:ext cx="9036635" cy="73571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8" name="CasellaDiTesto 13"/>
          <p:cNvSpPr txBox="1"/>
          <p:nvPr/>
        </p:nvSpPr>
        <p:spPr bwMode="auto">
          <a:xfrm>
            <a:off x="12374" y="3263472"/>
            <a:ext cx="9024261" cy="73571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12" name="CasellaDiTesto 13"/>
          <p:cNvSpPr txBox="1"/>
          <p:nvPr/>
        </p:nvSpPr>
        <p:spPr bwMode="auto">
          <a:xfrm>
            <a:off x="36106" y="4132809"/>
            <a:ext cx="9000529" cy="73353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13" name="CasellaDiTesto 13"/>
          <p:cNvSpPr txBox="1"/>
          <p:nvPr/>
        </p:nvSpPr>
        <p:spPr bwMode="auto">
          <a:xfrm>
            <a:off x="36106" y="4997785"/>
            <a:ext cx="9000529" cy="73571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 bwMode="auto">
          <a:xfrm>
            <a:off x="16836" y="5903079"/>
            <a:ext cx="9019799" cy="73353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just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15" name="CasellaDiTesto 13"/>
          <p:cNvSpPr txBox="1"/>
          <p:nvPr/>
        </p:nvSpPr>
        <p:spPr bwMode="auto">
          <a:xfrm>
            <a:off x="90936" y="2422634"/>
            <a:ext cx="9036635" cy="74550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000" b="1" dirty="0" smtClean="0">
                <a:latin typeface="Arial Narrow" panose="020B0606020202030204" pitchFamily="34" charset="0"/>
              </a:rPr>
              <a:t>1</a:t>
            </a:r>
            <a:r>
              <a:rPr lang="it-IT" sz="4400" dirty="0" smtClean="0"/>
              <a:t>.  Affiliazione      </a:t>
            </a:r>
            <a:r>
              <a:rPr lang="it-IT" sz="4000" dirty="0" smtClean="0">
                <a:solidFill>
                  <a:srgbClr val="FF0000"/>
                </a:solidFill>
              </a:rPr>
              <a:t>(</a:t>
            </a:r>
            <a:r>
              <a:rPr lang="it-IT" sz="4400" dirty="0" smtClean="0">
                <a:solidFill>
                  <a:srgbClr val="FF0000"/>
                </a:solidFill>
              </a:rPr>
              <a:t>= Appartenere</a:t>
            </a:r>
            <a:r>
              <a:rPr lang="it-IT" sz="4000" dirty="0" smtClean="0">
                <a:solidFill>
                  <a:srgbClr val="FF0000"/>
                </a:solidFill>
              </a:rPr>
              <a:t>)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16" name="CasellaDiTesto 13"/>
          <p:cNvSpPr txBox="1"/>
          <p:nvPr/>
        </p:nvSpPr>
        <p:spPr bwMode="auto">
          <a:xfrm>
            <a:off x="88704" y="3283424"/>
            <a:ext cx="9024261" cy="74550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000" b="1" dirty="0" smtClean="0">
                <a:latin typeface="Arial Narrow" panose="020B0606020202030204" pitchFamily="34" charset="0"/>
              </a:rPr>
              <a:t>2</a:t>
            </a:r>
            <a:r>
              <a:rPr lang="it-IT" sz="4400" dirty="0" smtClean="0"/>
              <a:t>.  Possesso           </a:t>
            </a:r>
            <a:r>
              <a:rPr lang="it-IT" sz="4000" dirty="0" smtClean="0">
                <a:solidFill>
                  <a:srgbClr val="FF0000"/>
                </a:solidFill>
              </a:rPr>
              <a:t>(</a:t>
            </a:r>
            <a:r>
              <a:rPr lang="it-IT" sz="4400" dirty="0" smtClean="0">
                <a:solidFill>
                  <a:srgbClr val="FF0000"/>
                </a:solidFill>
              </a:rPr>
              <a:t>= Essere ricchi</a:t>
            </a:r>
            <a:r>
              <a:rPr lang="it-IT" sz="4000" dirty="0" smtClean="0">
                <a:solidFill>
                  <a:srgbClr val="FF0000"/>
                </a:solidFill>
              </a:rPr>
              <a:t>)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17" name="CasellaDiTesto 13"/>
          <p:cNvSpPr txBox="1"/>
          <p:nvPr/>
        </p:nvSpPr>
        <p:spPr bwMode="auto">
          <a:xfrm>
            <a:off x="88704" y="4179461"/>
            <a:ext cx="9000529" cy="74550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000" b="1" dirty="0" smtClean="0">
                <a:latin typeface="Arial Narrow" panose="020B0606020202030204" pitchFamily="34" charset="0"/>
              </a:rPr>
              <a:t>3</a:t>
            </a:r>
            <a:r>
              <a:rPr lang="it-IT" sz="4400" dirty="0" smtClean="0"/>
              <a:t>.  Controllo sugli altri </a:t>
            </a:r>
            <a:r>
              <a:rPr lang="it-IT" sz="2800" dirty="0" smtClean="0"/>
              <a:t> </a:t>
            </a:r>
            <a:r>
              <a:rPr lang="it-IT" sz="4000" dirty="0" smtClean="0">
                <a:solidFill>
                  <a:srgbClr val="FF0000"/>
                </a:solidFill>
              </a:rPr>
              <a:t>(</a:t>
            </a:r>
            <a:r>
              <a:rPr lang="it-IT" sz="4400" dirty="0" smtClean="0">
                <a:solidFill>
                  <a:srgbClr val="FF0000"/>
                </a:solidFill>
              </a:rPr>
              <a:t>= Potere</a:t>
            </a:r>
            <a:r>
              <a:rPr lang="it-IT" sz="4000" dirty="0" smtClean="0">
                <a:solidFill>
                  <a:srgbClr val="FF0000"/>
                </a:solidFill>
              </a:rPr>
              <a:t>)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18" name="CasellaDiTesto 13"/>
          <p:cNvSpPr txBox="1"/>
          <p:nvPr/>
        </p:nvSpPr>
        <p:spPr bwMode="auto">
          <a:xfrm>
            <a:off x="88704" y="5044437"/>
            <a:ext cx="9000529" cy="74550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000" b="1" dirty="0" smtClean="0">
                <a:latin typeface="Arial Narrow" panose="020B0606020202030204" pitchFamily="34" charset="0"/>
              </a:rPr>
              <a:t>4</a:t>
            </a:r>
            <a:r>
              <a:rPr lang="it-IT" sz="4400" dirty="0" smtClean="0"/>
              <a:t>.  Altruismo    </a:t>
            </a:r>
            <a:r>
              <a:rPr lang="it-IT" sz="4000" dirty="0" smtClean="0">
                <a:solidFill>
                  <a:srgbClr val="FF0000"/>
                </a:solidFill>
              </a:rPr>
              <a:t>(</a:t>
            </a:r>
            <a:r>
              <a:rPr lang="it-IT" sz="4400" dirty="0" smtClean="0">
                <a:solidFill>
                  <a:srgbClr val="FF0000"/>
                </a:solidFill>
              </a:rPr>
              <a:t>= Aiutare gli altri</a:t>
            </a:r>
            <a:r>
              <a:rPr lang="it-IT" sz="4000" dirty="0" smtClean="0">
                <a:solidFill>
                  <a:srgbClr val="FF0000"/>
                </a:solidFill>
              </a:rPr>
              <a:t>)</a:t>
            </a: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20" name="CasellaDiTesto 13"/>
          <p:cNvSpPr txBox="1"/>
          <p:nvPr/>
        </p:nvSpPr>
        <p:spPr bwMode="auto">
          <a:xfrm>
            <a:off x="90934" y="5949731"/>
            <a:ext cx="9019799" cy="74550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 algn="just">
              <a:lnSpc>
                <a:spcPts val="496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000" b="1" dirty="0" smtClean="0">
                <a:latin typeface="Arial Narrow" panose="020B0606020202030204" pitchFamily="34" charset="0"/>
              </a:rPr>
              <a:t>5</a:t>
            </a:r>
            <a:r>
              <a:rPr lang="it-IT" sz="4400" dirty="0" smtClean="0"/>
              <a:t>.  Conoscenza              </a:t>
            </a:r>
            <a:r>
              <a:rPr lang="it-IT" sz="4000" dirty="0" smtClean="0">
                <a:solidFill>
                  <a:srgbClr val="FF0000"/>
                </a:solidFill>
              </a:rPr>
              <a:t>(</a:t>
            </a:r>
            <a:r>
              <a:rPr lang="it-IT" sz="4400" dirty="0" smtClean="0">
                <a:solidFill>
                  <a:srgbClr val="FF0000"/>
                </a:solidFill>
              </a:rPr>
              <a:t>= Sapere</a:t>
            </a:r>
            <a:r>
              <a:rPr lang="it-IT" sz="4000" dirty="0" smtClean="0">
                <a:solidFill>
                  <a:srgbClr val="FF0000"/>
                </a:solidFill>
              </a:rPr>
              <a:t>)</a:t>
            </a:r>
            <a:endParaRPr lang="it-IT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85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8" grpId="0" animBg="1"/>
      <p:bldP spid="8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/>
      <p:bldP spid="18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668288"/>
            <a:ext cx="9144000" cy="1752600"/>
          </a:xfrm>
        </p:spPr>
        <p:txBody>
          <a:bodyPr>
            <a:noAutofit/>
          </a:bodyPr>
          <a:lstStyle/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r>
              <a:rPr lang="it-IT" sz="8000" b="1" dirty="0" smtClean="0">
                <a:solidFill>
                  <a:srgbClr val="FF0000"/>
                </a:solidFill>
              </a:rPr>
              <a:t>          </a:t>
            </a:r>
            <a:r>
              <a:rPr lang="it-IT" sz="8000" b="1" dirty="0" smtClean="0">
                <a:solidFill>
                  <a:srgbClr val="FF0000"/>
                </a:solidFill>
                <a:effectLst>
                  <a:outerShdw blurRad="47625" dist="25400" dir="2700000" algn="tl" rotWithShape="0">
                    <a:srgbClr val="FFFF00"/>
                  </a:outerShdw>
                </a:effectLst>
              </a:rPr>
              <a:t>Motivazioni</a:t>
            </a:r>
          </a:p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r>
              <a:rPr lang="it-IT" sz="3200" dirty="0" smtClean="0"/>
              <a:t>  </a:t>
            </a:r>
            <a:endParaRPr lang="it-IT" sz="32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0" y="2492896"/>
            <a:ext cx="9144000" cy="3705630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it-IT" dirty="0" smtClean="0"/>
          </a:p>
          <a:p>
            <a:pPr marL="719138" indent="-366713">
              <a:lnSpc>
                <a:spcPct val="140000"/>
              </a:lnSpc>
              <a:buFont typeface="Arial" pitchFamily="34" charset="0"/>
              <a:buChar char="•"/>
            </a:pPr>
            <a:endParaRPr lang="it-IT" sz="4400" b="1" dirty="0" smtClean="0"/>
          </a:p>
          <a:p>
            <a:pPr marL="352425">
              <a:lnSpc>
                <a:spcPct val="140000"/>
              </a:lnSpc>
            </a:pPr>
            <a:endParaRPr lang="it-IT" sz="4400" b="1" dirty="0" smtClean="0"/>
          </a:p>
          <a:p>
            <a:pPr marL="719138" indent="-366713">
              <a:lnSpc>
                <a:spcPct val="140000"/>
              </a:lnSpc>
              <a:buFont typeface="Arial" pitchFamily="34" charset="0"/>
              <a:buChar char="•"/>
            </a:pPr>
            <a:r>
              <a:rPr lang="it-IT" sz="44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espresse</a:t>
            </a:r>
            <a:r>
              <a:rPr lang="it-IT" sz="4400" b="1" dirty="0" smtClean="0"/>
              <a:t> </a:t>
            </a:r>
            <a:r>
              <a:rPr lang="it-IT" sz="4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sym typeface="Zapf Dingbats"/>
              </a:rPr>
              <a:t>     </a:t>
            </a:r>
            <a:r>
              <a:rPr lang="it-IT" sz="4400" b="1" dirty="0" smtClean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inespresse</a:t>
            </a:r>
            <a:endParaRPr lang="it-IT" sz="4400" b="1" dirty="0">
              <a:effectLst>
                <a:outerShdw blurRad="50800" dist="38100" dir="2700000" algn="tl" rotWithShape="0">
                  <a:srgbClr val="000000">
                    <a:alpha val="98000"/>
                  </a:srgbClr>
                </a:outerShdw>
              </a:effectLst>
            </a:endParaRPr>
          </a:p>
          <a:p>
            <a:pPr marL="719138" indent="-366713">
              <a:buFont typeface="Arial" pitchFamily="34" charset="0"/>
              <a:buChar char="•"/>
            </a:pPr>
            <a:endParaRPr lang="it-IT" sz="3200" dirty="0"/>
          </a:p>
        </p:txBody>
      </p:sp>
      <p:sp>
        <p:nvSpPr>
          <p:cNvPr id="13" name="Rettangolo arrotondato 12"/>
          <p:cNvSpPr/>
          <p:nvPr/>
        </p:nvSpPr>
        <p:spPr>
          <a:xfrm>
            <a:off x="179512" y="260648"/>
            <a:ext cx="1872208" cy="15121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Bisogni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Emozioni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b="1" dirty="0">
                <a:solidFill>
                  <a:srgbClr val="FF0000"/>
                </a:solidFill>
              </a:rPr>
              <a:t>Motivazioni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 smtClean="0"/>
              <a:t>Pensieri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Valori</a:t>
            </a:r>
          </a:p>
        </p:txBody>
      </p:sp>
      <p:sp>
        <p:nvSpPr>
          <p:cNvPr id="2" name="Rettangolo 1"/>
          <p:cNvSpPr/>
          <p:nvPr/>
        </p:nvSpPr>
        <p:spPr>
          <a:xfrm>
            <a:off x="0" y="3717032"/>
            <a:ext cx="6804248" cy="952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366713">
              <a:lnSpc>
                <a:spcPct val="140000"/>
              </a:lnSpc>
              <a:buFont typeface="Arial" pitchFamily="34" charset="0"/>
              <a:buChar char="•"/>
            </a:pPr>
            <a:r>
              <a:rPr lang="it-IT" sz="44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consce</a:t>
            </a:r>
            <a:r>
              <a:rPr lang="it-IT" sz="4400" b="1" dirty="0"/>
              <a:t> </a:t>
            </a:r>
            <a:r>
              <a:rPr lang="it-IT" sz="4400" b="1" dirty="0" smtClean="0"/>
              <a:t>      </a:t>
            </a:r>
            <a:r>
              <a:rPr lang="it-IT" sz="4400" b="1" dirty="0" smtClean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inconsce</a:t>
            </a:r>
            <a:endParaRPr lang="it-IT" sz="4400" b="1" dirty="0">
              <a:effectLst>
                <a:outerShdw blurRad="50800" dist="38100" dir="2700000" algn="tl" rotWithShape="0">
                  <a:srgbClr val="000000">
                    <a:alpha val="9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2780928"/>
            <a:ext cx="6516215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366713">
              <a:lnSpc>
                <a:spcPct val="140000"/>
              </a:lnSpc>
              <a:buFont typeface="Arial" pitchFamily="34" charset="0"/>
              <a:buChar char="•"/>
            </a:pPr>
            <a:r>
              <a:rPr lang="it-IT" sz="44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molteplici</a:t>
            </a:r>
          </a:p>
        </p:txBody>
      </p:sp>
      <p:sp>
        <p:nvSpPr>
          <p:cNvPr id="7" name="Freccia bidirezionale orizzontale 6"/>
          <p:cNvSpPr/>
          <p:nvPr/>
        </p:nvSpPr>
        <p:spPr>
          <a:xfrm>
            <a:off x="2771800" y="4221088"/>
            <a:ext cx="576064" cy="216024"/>
          </a:xfrm>
          <a:prstGeom prst="leftRightArrow">
            <a:avLst/>
          </a:prstGeom>
          <a:solidFill>
            <a:schemeClr val="tx1"/>
          </a:solidFill>
          <a:ln w="1270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reccia bidirezionale orizzontale 7"/>
          <p:cNvSpPr/>
          <p:nvPr/>
        </p:nvSpPr>
        <p:spPr>
          <a:xfrm>
            <a:off x="3131840" y="5157192"/>
            <a:ext cx="576064" cy="216024"/>
          </a:xfrm>
          <a:prstGeom prst="leftRightArrow">
            <a:avLst/>
          </a:prstGeom>
          <a:solidFill>
            <a:schemeClr val="tx1"/>
          </a:solidFill>
          <a:ln w="1270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4635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" grpId="0"/>
      <p:bldP spid="4" grpId="0"/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668288"/>
            <a:ext cx="9144000" cy="1752600"/>
          </a:xfrm>
        </p:spPr>
        <p:txBody>
          <a:bodyPr>
            <a:noAutofit/>
          </a:bodyPr>
          <a:lstStyle/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r>
              <a:rPr lang="it-IT" sz="8000" b="1" dirty="0" smtClean="0">
                <a:solidFill>
                  <a:srgbClr val="FF0000"/>
                </a:solidFill>
              </a:rPr>
              <a:t>               </a:t>
            </a:r>
            <a:r>
              <a:rPr lang="it-IT" sz="8000" b="1" dirty="0" smtClean="0">
                <a:solidFill>
                  <a:srgbClr val="FF0000"/>
                </a:solidFill>
                <a:effectLst>
                  <a:outerShdw blurRad="50800" dist="25400" dir="2700000" algn="tl" rotWithShape="0">
                    <a:srgbClr val="FFFF00"/>
                  </a:outerShdw>
                </a:effectLst>
              </a:rPr>
              <a:t>Valori </a:t>
            </a:r>
            <a:r>
              <a:rPr lang="it-IT" sz="4400" b="1" dirty="0" smtClean="0">
                <a:solidFill>
                  <a:srgbClr val="FF0000"/>
                </a:solidFill>
                <a:effectLst>
                  <a:outerShdw blurRad="50800" dist="25400" dir="2700000" algn="tl" rotWithShape="0">
                    <a:srgbClr val="FFFF00"/>
                  </a:outerShdw>
                </a:effectLst>
              </a:rPr>
              <a:t>(1)</a:t>
            </a:r>
          </a:p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r>
              <a:rPr lang="it-IT" sz="3200" dirty="0" smtClean="0"/>
              <a:t>  </a:t>
            </a:r>
            <a:endParaRPr lang="it-IT" sz="3200" dirty="0"/>
          </a:p>
        </p:txBody>
      </p:sp>
      <p:sp>
        <p:nvSpPr>
          <p:cNvPr id="13" name="Rettangolo arrotondato 12"/>
          <p:cNvSpPr/>
          <p:nvPr/>
        </p:nvSpPr>
        <p:spPr>
          <a:xfrm>
            <a:off x="179512" y="260648"/>
            <a:ext cx="1872208" cy="15121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Bisogni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Emozioni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Motivazioni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dirty="0"/>
              <a:t>Pensieri</a:t>
            </a:r>
          </a:p>
          <a:p>
            <a:pPr marL="185738" indent="-173038">
              <a:buClr>
                <a:srgbClr val="002060"/>
              </a:buClr>
              <a:buFont typeface="Arial" pitchFamily="34" charset="0"/>
              <a:buChar char="•"/>
            </a:pPr>
            <a:r>
              <a:rPr lang="it-IT" b="1" dirty="0">
                <a:solidFill>
                  <a:srgbClr val="FF0000"/>
                </a:solidFill>
              </a:rPr>
              <a:t>Valori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0" y="242088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 smtClean="0">
              <a:effectLst>
                <a:outerShdw blurRad="50800" dist="38100" dir="2700000" algn="tl" rotWithShape="0">
                  <a:srgbClr val="000000">
                    <a:alpha val="98000"/>
                  </a:srgbClr>
                </a:outerShdw>
              </a:effectLst>
            </a:endParaRPr>
          </a:p>
          <a:p>
            <a:pPr marL="719138" indent="-366713">
              <a:buFont typeface="Arial" pitchFamily="34" charset="0"/>
              <a:buChar char="•"/>
            </a:pPr>
            <a:r>
              <a:rPr lang="it-IT" sz="3600" b="1" i="1" dirty="0">
                <a:effectLst>
                  <a:outerShdw blurRad="50800" dist="38100" dir="2700000" algn="tl" rotWithShape="0">
                    <a:srgbClr val="FF0000">
                      <a:alpha val="98000"/>
                    </a:srgbClr>
                  </a:outerShdw>
                </a:effectLst>
              </a:rPr>
              <a:t>Orientare</a:t>
            </a:r>
            <a:r>
              <a:rPr lang="it-IT" sz="3600" b="1" dirty="0" smtClean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 il comportamento ai </a:t>
            </a:r>
            <a:r>
              <a:rPr lang="it-IT" sz="36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valori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-532" y="323678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8163" indent="9525"/>
            <a:endParaRPr lang="it-IT" sz="3600" dirty="0" smtClean="0"/>
          </a:p>
          <a:p>
            <a:pPr marL="719138" indent="-366713">
              <a:buFont typeface="Arial" pitchFamily="34" charset="0"/>
              <a:buChar char="•"/>
            </a:pPr>
            <a:r>
              <a:rPr lang="it-IT" sz="3600" b="1" i="1" dirty="0">
                <a:effectLst>
                  <a:outerShdw blurRad="50800" dist="38100" dir="2700000" algn="tl" rotWithShape="0">
                    <a:srgbClr val="FF0000">
                      <a:alpha val="98000"/>
                    </a:srgbClr>
                  </a:outerShdw>
                </a:effectLst>
              </a:rPr>
              <a:t>Coordinare</a:t>
            </a:r>
            <a:r>
              <a:rPr lang="it-IT" sz="3600" dirty="0" smtClean="0"/>
              <a:t> </a:t>
            </a:r>
            <a:r>
              <a:rPr lang="it-IT" sz="36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bisogni</a:t>
            </a:r>
            <a:r>
              <a:rPr lang="it-IT" sz="3600" dirty="0" smtClean="0"/>
              <a:t> </a:t>
            </a:r>
            <a:r>
              <a:rPr lang="it-IT" sz="36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e valori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-532" y="462353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it-IT" dirty="0" smtClean="0"/>
          </a:p>
          <a:p>
            <a:pPr marL="719138" indent="-366713">
              <a:buFont typeface="Arial" pitchFamily="34" charset="0"/>
              <a:buChar char="•"/>
            </a:pPr>
            <a:r>
              <a:rPr lang="it-IT" sz="3600" b="1" i="1" dirty="0">
                <a:effectLst>
                  <a:outerShdw blurRad="50800" dist="38100" dir="2700000" algn="tl" rotWithShape="0">
                    <a:srgbClr val="FF0000">
                      <a:alpha val="98000"/>
                    </a:srgbClr>
                  </a:outerShdw>
                </a:effectLst>
              </a:rPr>
              <a:t>Armonizzare</a:t>
            </a:r>
            <a:r>
              <a:rPr lang="it-IT" sz="36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 le scale </a:t>
            </a:r>
            <a:r>
              <a:rPr lang="it-IT" sz="3600" b="1" dirty="0" smtClean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dei </a:t>
            </a:r>
            <a:r>
              <a:rPr lang="it-IT" sz="36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valori </a:t>
            </a:r>
            <a:endParaRPr lang="it-IT" sz="3600" b="1" dirty="0" smtClean="0">
              <a:effectLst>
                <a:outerShdw blurRad="50800" dist="38100" dir="2700000" algn="tl" rotWithShape="0">
                  <a:srgbClr val="000000">
                    <a:alpha val="98000"/>
                  </a:srgbClr>
                </a:outerShdw>
              </a:effectLst>
            </a:endParaRPr>
          </a:p>
          <a:p>
            <a:pPr marL="352425"/>
            <a:r>
              <a:rPr lang="it-IT" sz="2400" dirty="0" smtClean="0"/>
              <a:t>    (</a:t>
            </a:r>
            <a:r>
              <a:rPr lang="it-IT" sz="2800" b="1" dirty="0">
                <a:effectLst>
                  <a:outerShdw blurRad="50800" dist="38100" dir="2700000" algn="tl" rotWithShape="0">
                    <a:srgbClr val="000000">
                      <a:alpha val="98000"/>
                    </a:srgbClr>
                  </a:outerShdw>
                </a:effectLst>
              </a:rPr>
              <a:t>coppia/gruppo</a:t>
            </a:r>
            <a:r>
              <a:rPr lang="it-IT" sz="2400" dirty="0" smtClean="0"/>
              <a:t>)</a:t>
            </a:r>
            <a:endParaRPr lang="it-IT" sz="3600" dirty="0" smtClean="0"/>
          </a:p>
        </p:txBody>
      </p:sp>
    </p:spTree>
    <p:extLst>
      <p:ext uri="{BB962C8B-B14F-4D97-AF65-F5344CB8AC3E}">
        <p14:creationId xmlns:p14="http://schemas.microsoft.com/office/powerpoint/2010/main" val="3324372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8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8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5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668288"/>
            <a:ext cx="9144000" cy="1752600"/>
          </a:xfrm>
        </p:spPr>
        <p:txBody>
          <a:bodyPr>
            <a:noAutofit/>
          </a:bodyPr>
          <a:lstStyle/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r>
              <a:rPr lang="it-IT" sz="8000" b="1" dirty="0" smtClean="0">
                <a:solidFill>
                  <a:srgbClr val="FF0000"/>
                </a:solidFill>
              </a:rPr>
              <a:t>               </a:t>
            </a:r>
            <a:r>
              <a:rPr lang="it-IT" sz="8000" b="1" dirty="0" smtClean="0">
                <a:solidFill>
                  <a:srgbClr val="FF0000"/>
                </a:solidFill>
                <a:effectLst>
                  <a:outerShdw blurRad="50800" dist="25400" dir="2700000" algn="tl" rotWithShape="0">
                    <a:srgbClr val="FFFF00">
                      <a:alpha val="99000"/>
                    </a:srgbClr>
                  </a:outerShdw>
                </a:effectLst>
              </a:rPr>
              <a:t>Valori </a:t>
            </a:r>
            <a:r>
              <a:rPr lang="it-IT" sz="4400" b="1" dirty="0" smtClean="0">
                <a:solidFill>
                  <a:srgbClr val="FF0000"/>
                </a:solidFill>
                <a:effectLst>
                  <a:outerShdw blurRad="50800" dist="25400" dir="2700000" algn="tl" rotWithShape="0">
                    <a:srgbClr val="FFFF00"/>
                  </a:outerShdw>
                </a:effectLst>
              </a:rPr>
              <a:t>(2)</a:t>
            </a:r>
            <a:endParaRPr lang="it-IT" sz="4400" b="1" dirty="0">
              <a:solidFill>
                <a:srgbClr val="FF0000"/>
              </a:solidFill>
              <a:effectLst>
                <a:outerShdw blurRad="50800" dist="25400" dir="2700000" algn="tl" rotWithShape="0">
                  <a:srgbClr val="FFFF00"/>
                </a:outerShdw>
              </a:effectLst>
            </a:endParaRPr>
          </a:p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endParaRPr lang="it-IT" sz="8000" b="1" dirty="0" smtClean="0">
              <a:solidFill>
                <a:srgbClr val="FF0000"/>
              </a:solidFill>
              <a:effectLst>
                <a:outerShdw blurRad="50800" dist="25400" dir="2700000" algn="tl" rotWithShape="0">
                  <a:srgbClr val="FFFF00">
                    <a:alpha val="99000"/>
                  </a:srgbClr>
                </a:outerShdw>
              </a:effectLst>
            </a:endParaRPr>
          </a:p>
          <a:p>
            <a:pPr marL="355600" indent="-279400" algn="ctr">
              <a:buClr>
                <a:srgbClr val="FFFF00"/>
              </a:buClr>
              <a:tabLst>
                <a:tab pos="2781300" algn="l"/>
              </a:tabLst>
            </a:pPr>
            <a:r>
              <a:rPr lang="it-IT" sz="3200" dirty="0" smtClean="0"/>
              <a:t>  </a:t>
            </a:r>
            <a:endParaRPr lang="it-IT" sz="3200" dirty="0"/>
          </a:p>
        </p:txBody>
      </p:sp>
      <p:sp>
        <p:nvSpPr>
          <p:cNvPr id="5" name="Titolo 1"/>
          <p:cNvSpPr>
            <a:spLocks noGrp="1"/>
          </p:cNvSpPr>
          <p:nvPr>
            <p:ph type="ctrTitle"/>
          </p:nvPr>
        </p:nvSpPr>
        <p:spPr>
          <a:xfrm>
            <a:off x="0" y="1772816"/>
            <a:ext cx="91440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73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it-IT" sz="73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it-IT" sz="49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Orientare il comportamento ai valori</a:t>
            </a:r>
            <a:endParaRPr lang="it-IT" dirty="0"/>
          </a:p>
        </p:txBody>
      </p:sp>
      <p:sp>
        <p:nvSpPr>
          <p:cNvPr id="6" name="Ovale 5"/>
          <p:cNvSpPr/>
          <p:nvPr/>
        </p:nvSpPr>
        <p:spPr>
          <a:xfrm>
            <a:off x="2267744" y="3189982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400"/>
              </a:lnSpc>
              <a:defRPr/>
            </a:pPr>
            <a:r>
              <a:rPr lang="it-IT" sz="3200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7" name="Ovale 6"/>
          <p:cNvSpPr/>
          <p:nvPr/>
        </p:nvSpPr>
        <p:spPr>
          <a:xfrm>
            <a:off x="2244750" y="4365104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400"/>
              </a:lnSpc>
              <a:defRPr/>
            </a:pPr>
            <a:r>
              <a:rPr lang="it-IT" sz="3200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3002187" y="3093348"/>
            <a:ext cx="3442021" cy="70788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000" dirty="0" smtClean="0">
                <a:effectLst>
                  <a:outerShdw blurRad="38100" dist="25400" dir="2700000" algn="tl">
                    <a:srgbClr val="000000">
                      <a:alpha val="99000"/>
                    </a:srgbClr>
                  </a:outerShdw>
                </a:effectLst>
              </a:rPr>
              <a:t>Identificare</a:t>
            </a:r>
            <a:endParaRPr lang="it-IT" sz="4000" dirty="0">
              <a:effectLst>
                <a:outerShdw blurRad="38100" dist="25400" dir="2700000" algn="tl">
                  <a:srgbClr val="000000">
                    <a:alpha val="99000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 bwMode="auto">
          <a:xfrm>
            <a:off x="3002187" y="4263866"/>
            <a:ext cx="3442021" cy="70788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000" dirty="0">
                <a:effectLst>
                  <a:outerShdw blurRad="38100" dist="25400" dir="2700000" algn="tl">
                    <a:srgbClr val="000000">
                      <a:alpha val="99000"/>
                    </a:srgbClr>
                  </a:outerShdw>
                </a:effectLst>
              </a:rPr>
              <a:t>Gerarchizzare</a:t>
            </a: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2987824" y="5415994"/>
            <a:ext cx="3456384" cy="70788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1080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it-IT" sz="4000" dirty="0">
                <a:effectLst>
                  <a:outerShdw blurRad="38100" dist="25400" dir="2700000" algn="tl">
                    <a:srgbClr val="000000">
                      <a:alpha val="99000"/>
                    </a:srgbClr>
                  </a:outerShdw>
                </a:effectLst>
              </a:rPr>
              <a:t>Interiorizzare</a:t>
            </a:r>
          </a:p>
        </p:txBody>
      </p:sp>
      <p:sp>
        <p:nvSpPr>
          <p:cNvPr id="14" name="Ovale 13"/>
          <p:cNvSpPr/>
          <p:nvPr/>
        </p:nvSpPr>
        <p:spPr>
          <a:xfrm>
            <a:off x="2267744" y="5494238"/>
            <a:ext cx="527050" cy="5270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400"/>
              </a:lnSpc>
              <a:defRPr/>
            </a:pPr>
            <a:r>
              <a:rPr lang="it-IT" sz="2800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98544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 animBg="1"/>
      <p:bldP spid="8" grpId="0" animBg="1"/>
      <p:bldP spid="9" grpId="0" animBg="1"/>
      <p:bldP spid="11" grpId="0" animBg="1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40160" y="291480"/>
            <a:ext cx="7596336" cy="1265312"/>
          </a:xfrm>
        </p:spPr>
        <p:txBody>
          <a:bodyPr>
            <a:normAutofit/>
          </a:bodyPr>
          <a:lstStyle/>
          <a:p>
            <a:pPr algn="ctr"/>
            <a:r>
              <a:rPr lang="it-IT" sz="7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Lavoro di Gruppo</a:t>
            </a:r>
            <a:endParaRPr lang="it-IT" sz="7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-2157" y="1628800"/>
            <a:ext cx="914400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pPr marL="352425">
              <a:lnSpc>
                <a:spcPct val="150000"/>
              </a:lnSpc>
            </a:pPr>
            <a:r>
              <a:rPr lang="it-IT" sz="3200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1. Stendere la lista personale (5 elementi)</a:t>
            </a:r>
          </a:p>
        </p:txBody>
      </p:sp>
      <p:sp>
        <p:nvSpPr>
          <p:cNvPr id="3" name="Rettangolo 2"/>
          <p:cNvSpPr/>
          <p:nvPr/>
        </p:nvSpPr>
        <p:spPr>
          <a:xfrm>
            <a:off x="-2157" y="2627905"/>
            <a:ext cx="9144000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2">
              <a:lnSpc>
                <a:spcPct val="200000"/>
              </a:lnSpc>
            </a:pPr>
            <a:r>
              <a:rPr lang="it-IT" sz="3200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2. Disporre gli elementi in scala gerarchica</a:t>
            </a:r>
          </a:p>
        </p:txBody>
      </p:sp>
      <p:sp>
        <p:nvSpPr>
          <p:cNvPr id="4" name="Rettangolo 3"/>
          <p:cNvSpPr/>
          <p:nvPr/>
        </p:nvSpPr>
        <p:spPr>
          <a:xfrm>
            <a:off x="33339" y="3627010"/>
            <a:ext cx="9073008" cy="1487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>
              <a:lnSpc>
                <a:spcPct val="200000"/>
              </a:lnSpc>
            </a:pPr>
            <a:r>
              <a:rPr lang="it-IT" sz="3200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3. Condividere in gruppo le liste </a:t>
            </a:r>
            <a:r>
              <a:rPr lang="it-IT" sz="3200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personali</a:t>
            </a:r>
          </a:p>
          <a:p>
            <a:pPr marL="352425">
              <a:lnSpc>
                <a:spcPct val="80000"/>
              </a:lnSpc>
            </a:pPr>
            <a:r>
              <a:rPr lang="it-IT" sz="3200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   </a:t>
            </a:r>
            <a:r>
              <a:rPr lang="it-IT" sz="2400" b="1" dirty="0" smtClean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(supportando il tutto con esempi reali)</a:t>
            </a:r>
            <a:endParaRPr lang="it-IT" sz="2400" b="1" dirty="0"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-2157" y="4941168"/>
            <a:ext cx="9144000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>
              <a:lnSpc>
                <a:spcPct val="200000"/>
              </a:lnSpc>
            </a:pPr>
            <a:r>
              <a:rPr lang="it-IT" sz="3200" b="1" dirty="0"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4. Stendere una lista di gruppo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724128" y="6093296"/>
            <a:ext cx="2975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rgbClr val="FF0000"/>
                </a:solidFill>
                <a:effectLst>
                  <a:outerShdw blurRad="50800" dist="12700" dir="2700000" algn="tl" rotWithShape="0">
                    <a:srgbClr val="FFFF00"/>
                  </a:outerShdw>
                </a:effectLst>
                <a:latin typeface="Lucida Calligraphy"/>
                <a:cs typeface="Lucida Calligraphy"/>
              </a:rPr>
              <a:t>Buon lavoro!</a:t>
            </a:r>
            <a:endParaRPr lang="it-IT" sz="3200" b="1" dirty="0">
              <a:solidFill>
                <a:srgbClr val="FF0000"/>
              </a:solidFill>
              <a:effectLst>
                <a:outerShdw blurRad="50800" dist="12700" dir="2700000" algn="tl" rotWithShape="0">
                  <a:srgbClr val="FFFF00"/>
                </a:outerShdw>
              </a:effectLst>
              <a:latin typeface="Lucida Calligraphy"/>
              <a:cs typeface="Lucida Calligraphy"/>
            </a:endParaRPr>
          </a:p>
        </p:txBody>
      </p:sp>
      <p:pic>
        <p:nvPicPr>
          <p:cNvPr id="11" name="Immagine 10" descr="110_F_46430860_9fHeebmTI2WxtVZqRG25j2E3wYu8jc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78" y="34817"/>
            <a:ext cx="1331640" cy="148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37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5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4892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6199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548680"/>
            <a:ext cx="9144000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it-IT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E per voi…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54543" y="1941256"/>
            <a:ext cx="9019954" cy="3719992"/>
          </a:xfrm>
          <a:prstGeom prst="rect">
            <a:avLst/>
          </a:prstGeom>
          <a:blipFill rotWithShape="1">
            <a:blip r:embed="rId2"/>
            <a:tile tx="0" ty="0" sx="100000" sy="100000" flip="none" algn="tl"/>
          </a:blipFill>
          <a:ln>
            <a:solidFill>
              <a:srgbClr val="96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it-IT" sz="3400" b="1" i="1" dirty="0" smtClean="0">
                <a:solidFill>
                  <a:srgbClr val="000090"/>
                </a:solidFill>
                <a:effectLst>
                  <a:outerShdw blurRad="50800" dist="25400" dir="2700000" algn="tl" rotWithShape="0">
                    <a:srgbClr val="000000">
                      <a:alpha val="43000"/>
                    </a:srgbClr>
                  </a:outerShdw>
                </a:effectLst>
              </a:rPr>
              <a:t>“La natura ha dato all’uomo una lingua,</a:t>
            </a:r>
          </a:p>
          <a:p>
            <a:pPr algn="ctr">
              <a:lnSpc>
                <a:spcPct val="140000"/>
              </a:lnSpc>
            </a:pPr>
            <a:r>
              <a:rPr lang="it-IT" sz="3400" b="1" i="1" dirty="0" smtClean="0">
                <a:solidFill>
                  <a:srgbClr val="000090"/>
                </a:solidFill>
                <a:effectLst>
                  <a:outerShdw blurRad="50800" dist="25400" dir="2700000" algn="tl" rotWithShape="0">
                    <a:srgbClr val="000000">
                      <a:alpha val="43000"/>
                    </a:srgbClr>
                  </a:outerShdw>
                </a:effectLst>
              </a:rPr>
              <a:t>ma </a:t>
            </a:r>
            <a:r>
              <a:rPr lang="it-IT" sz="3400" b="1" i="1" u="sng" dirty="0" smtClean="0">
                <a:solidFill>
                  <a:srgbClr val="000090"/>
                </a:solidFill>
                <a:effectLst>
                  <a:outerShdw blurRad="50800" dist="25400" dir="2700000" algn="tl" rotWithShape="0">
                    <a:srgbClr val="000000">
                      <a:alpha val="43000"/>
                    </a:srgbClr>
                  </a:outerShdw>
                </a:effectLst>
              </a:rPr>
              <a:t>due</a:t>
            </a:r>
            <a:r>
              <a:rPr lang="it-IT" sz="3400" b="1" dirty="0" smtClean="0">
                <a:solidFill>
                  <a:srgbClr val="000090"/>
                </a:solidFill>
                <a:effectLst>
                  <a:outerShdw blurRad="50800" dist="254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it-IT" sz="3400" b="1" i="1" dirty="0" smtClean="0">
                <a:solidFill>
                  <a:srgbClr val="000090"/>
                </a:solidFill>
                <a:effectLst>
                  <a:outerShdw blurRad="50800" dist="25400" dir="2700000" algn="tl" rotWithShape="0">
                    <a:srgbClr val="000000">
                      <a:alpha val="43000"/>
                    </a:srgbClr>
                  </a:outerShdw>
                </a:effectLst>
              </a:rPr>
              <a:t>orecchie,</a:t>
            </a:r>
          </a:p>
          <a:p>
            <a:pPr algn="ctr">
              <a:lnSpc>
                <a:spcPct val="140000"/>
              </a:lnSpc>
            </a:pPr>
            <a:r>
              <a:rPr lang="it-IT" sz="3400" b="1" i="1" dirty="0" smtClean="0">
                <a:solidFill>
                  <a:srgbClr val="000090"/>
                </a:solidFill>
                <a:effectLst>
                  <a:outerShdw blurRad="50800" dist="25400" dir="2700000" algn="tl" rotWithShape="0">
                    <a:srgbClr val="000000">
                      <a:alpha val="43000"/>
                    </a:srgbClr>
                  </a:outerShdw>
                </a:effectLst>
              </a:rPr>
              <a:t>in modo che egli possa ascoltare dagli altri</a:t>
            </a:r>
          </a:p>
          <a:p>
            <a:pPr algn="ctr">
              <a:lnSpc>
                <a:spcPct val="140000"/>
              </a:lnSpc>
            </a:pPr>
            <a:r>
              <a:rPr lang="it-IT" sz="3400" b="1" i="1" dirty="0" smtClean="0">
                <a:solidFill>
                  <a:srgbClr val="000090"/>
                </a:solidFill>
                <a:effectLst>
                  <a:outerShdw blurRad="50800" dist="25400" dir="2700000" algn="tl" rotWithShape="0">
                    <a:srgbClr val="000000">
                      <a:alpha val="43000"/>
                    </a:srgbClr>
                  </a:outerShdw>
                </a:effectLst>
              </a:rPr>
              <a:t>due volte più di quanto non parli”.</a:t>
            </a:r>
          </a:p>
          <a:p>
            <a:pPr algn="ctr">
              <a:lnSpc>
                <a:spcPct val="140000"/>
              </a:lnSpc>
            </a:pPr>
            <a:endParaRPr lang="it-IT" sz="3400" b="1" i="1" dirty="0">
              <a:solidFill>
                <a:srgbClr val="000090"/>
              </a:solidFill>
              <a:effectLst>
                <a:outerShdw blurRad="50800" dist="254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902815" y="5101890"/>
            <a:ext cx="4004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96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Epitteto, filosofo stoico – I sec. d.C.</a:t>
            </a:r>
            <a:endParaRPr lang="it-IT" b="1" dirty="0">
              <a:solidFill>
                <a:srgbClr val="96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1724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/>
        </p:nvGrpSpPr>
        <p:grpSpPr>
          <a:xfrm>
            <a:off x="1619672" y="1747754"/>
            <a:ext cx="4842345" cy="5008814"/>
            <a:chOff x="1619672" y="1747754"/>
            <a:chExt cx="4842345" cy="5008814"/>
          </a:xfrm>
        </p:grpSpPr>
        <p:sp>
          <p:nvSpPr>
            <p:cNvPr id="6" name="Triangolo isoscele 5"/>
            <p:cNvSpPr/>
            <p:nvPr/>
          </p:nvSpPr>
          <p:spPr bwMode="auto">
            <a:xfrm>
              <a:off x="1619672" y="1747754"/>
              <a:ext cx="4842345" cy="5008814"/>
            </a:xfrm>
            <a:prstGeom prst="triangle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8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4" name="Connettore 1 13"/>
            <p:cNvCxnSpPr/>
            <p:nvPr/>
          </p:nvCxnSpPr>
          <p:spPr bwMode="auto">
            <a:xfrm flipV="1">
              <a:off x="2328836" y="5276146"/>
              <a:ext cx="3424193" cy="2257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/>
          </p:nvCxnSpPr>
          <p:spPr bwMode="auto">
            <a:xfrm flipV="1">
              <a:off x="1983948" y="5987396"/>
              <a:ext cx="4079890" cy="314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/>
          </p:nvCxnSpPr>
          <p:spPr bwMode="auto">
            <a:xfrm>
              <a:off x="2929894" y="4064891"/>
              <a:ext cx="224064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/>
          </p:nvCxnSpPr>
          <p:spPr bwMode="auto">
            <a:xfrm>
              <a:off x="3368196" y="3124552"/>
              <a:ext cx="135121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6525344"/>
            <a:ext cx="7854696" cy="1752600"/>
          </a:xfrm>
        </p:spPr>
        <p:txBody>
          <a:bodyPr>
            <a:noAutofit/>
          </a:bodyPr>
          <a:lstStyle/>
          <a:p>
            <a:pPr marL="355600" indent="-279400" algn="l">
              <a:buClr>
                <a:srgbClr val="FFFF00"/>
              </a:buClr>
            </a:pPr>
            <a:r>
              <a:rPr lang="it-IT" sz="3200" dirty="0" smtClean="0"/>
              <a:t>   </a:t>
            </a:r>
            <a:endParaRPr lang="it-IT" sz="3200" dirty="0"/>
          </a:p>
        </p:txBody>
      </p:sp>
      <p:sp>
        <p:nvSpPr>
          <p:cNvPr id="18" name="CasellaDiTesto 32"/>
          <p:cNvSpPr txBox="1">
            <a:spLocks noChangeArrowheads="1"/>
          </p:cNvSpPr>
          <p:nvPr/>
        </p:nvSpPr>
        <p:spPr bwMode="auto">
          <a:xfrm>
            <a:off x="5796136" y="2826723"/>
            <a:ext cx="15365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1800" dirty="0">
                <a:effectLst>
                  <a:outerShdw blurRad="38100" dist="25400" dir="2700000" algn="tl" rotWithShape="0">
                    <a:srgbClr val="000000">
                      <a:alpha val="99000"/>
                    </a:srgbClr>
                  </a:outerShdw>
                </a:effectLst>
              </a:rPr>
              <a:t>BISOGNI SUPERIORI</a:t>
            </a:r>
          </a:p>
        </p:txBody>
      </p:sp>
      <p:grpSp>
        <p:nvGrpSpPr>
          <p:cNvPr id="5" name="Gruppo 11"/>
          <p:cNvGrpSpPr/>
          <p:nvPr/>
        </p:nvGrpSpPr>
        <p:grpSpPr>
          <a:xfrm>
            <a:off x="5116721" y="3907994"/>
            <a:ext cx="2623631" cy="1294403"/>
            <a:chOff x="5116721" y="3907994"/>
            <a:chExt cx="2623631" cy="1294403"/>
          </a:xfrm>
        </p:grpSpPr>
        <p:cxnSp>
          <p:nvCxnSpPr>
            <p:cNvPr id="16" name="Connettore 1 15"/>
            <p:cNvCxnSpPr/>
            <p:nvPr/>
          </p:nvCxnSpPr>
          <p:spPr bwMode="auto">
            <a:xfrm>
              <a:off x="5116721" y="3907994"/>
              <a:ext cx="2252258" cy="0"/>
            </a:xfrm>
            <a:prstGeom prst="line">
              <a:avLst/>
            </a:prstGeom>
            <a:ln>
              <a:solidFill>
                <a:srgbClr val="91C6F7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asellaDiTesto 33"/>
            <p:cNvSpPr txBox="1">
              <a:spLocks noChangeArrowheads="1"/>
            </p:cNvSpPr>
            <p:nvPr/>
          </p:nvSpPr>
          <p:spPr bwMode="auto">
            <a:xfrm>
              <a:off x="6089870" y="4556066"/>
              <a:ext cx="165048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2pPr>
              <a:lvl3pPr marL="11430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3pPr>
              <a:lvl4pPr marL="16002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4pPr>
              <a:lvl5pPr marL="20574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it-IT" sz="1800" dirty="0">
                  <a:effectLst>
                    <a:outerShdw blurRad="38100" dist="25400" dir="2700000" algn="tl" rotWithShape="0">
                      <a:srgbClr val="000000">
                        <a:alpha val="99000"/>
                      </a:srgbClr>
                    </a:outerShdw>
                  </a:effectLst>
                </a:rPr>
                <a:t>BISOGNI SECONDARI</a:t>
              </a:r>
            </a:p>
          </p:txBody>
        </p:sp>
      </p:grpSp>
      <p:grpSp>
        <p:nvGrpSpPr>
          <p:cNvPr id="12" name="Gruppo 4"/>
          <p:cNvGrpSpPr/>
          <p:nvPr/>
        </p:nvGrpSpPr>
        <p:grpSpPr>
          <a:xfrm>
            <a:off x="6011161" y="5777545"/>
            <a:ext cx="1801000" cy="865067"/>
            <a:chOff x="6011161" y="5777545"/>
            <a:chExt cx="1801000" cy="865067"/>
          </a:xfrm>
        </p:grpSpPr>
        <p:cxnSp>
          <p:nvCxnSpPr>
            <p:cNvPr id="17" name="Connettore 1 16"/>
            <p:cNvCxnSpPr/>
            <p:nvPr/>
          </p:nvCxnSpPr>
          <p:spPr bwMode="auto">
            <a:xfrm>
              <a:off x="6011161" y="5777545"/>
              <a:ext cx="1582634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asellaDiTesto 34"/>
            <p:cNvSpPr txBox="1">
              <a:spLocks noChangeArrowheads="1"/>
            </p:cNvSpPr>
            <p:nvPr/>
          </p:nvSpPr>
          <p:spPr bwMode="auto">
            <a:xfrm>
              <a:off x="6462017" y="5996226"/>
              <a:ext cx="1350144" cy="6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2pPr>
              <a:lvl3pPr marL="11430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3pPr>
              <a:lvl4pPr marL="16002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4pPr>
              <a:lvl5pPr marL="2057400" indent="-228600" eaLnBrk="0" hangingPunct="0"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" b="1">
                  <a:solidFill>
                    <a:schemeClr val="tx1"/>
                  </a:solidFill>
                  <a:latin typeface="Gill Sans MT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it-IT" sz="1800" dirty="0">
                  <a:effectLst>
                    <a:outerShdw blurRad="38100" dist="25400" dir="2700000" algn="tl" rotWithShape="0">
                      <a:srgbClr val="000000">
                        <a:alpha val="99000"/>
                      </a:srgbClr>
                    </a:outerShdw>
                  </a:effectLst>
                </a:rPr>
                <a:t>BISOGNI</a:t>
              </a:r>
              <a:r>
                <a:rPr lang="it-IT" sz="1800" b="0" dirty="0"/>
                <a:t> </a:t>
              </a:r>
              <a:r>
                <a:rPr lang="it-IT" sz="1800" dirty="0">
                  <a:effectLst>
                    <a:outerShdw blurRad="38100" dist="25400" dir="2700000" algn="tl" rotWithShape="0">
                      <a:srgbClr val="000000">
                        <a:alpha val="99000"/>
                      </a:srgbClr>
                    </a:outerShdw>
                  </a:effectLst>
                </a:rPr>
                <a:t>PRIMARI</a:t>
              </a:r>
            </a:p>
          </p:txBody>
        </p:sp>
      </p:grpSp>
      <p:sp>
        <p:nvSpPr>
          <p:cNvPr id="13" name="Fumetto 4 12"/>
          <p:cNvSpPr/>
          <p:nvPr/>
        </p:nvSpPr>
        <p:spPr>
          <a:xfrm>
            <a:off x="2195736" y="1844824"/>
            <a:ext cx="4104456" cy="1368152"/>
          </a:xfrm>
          <a:prstGeom prst="cloudCallout">
            <a:avLst>
              <a:gd name="adj1" fmla="val -39133"/>
              <a:gd name="adj2" fmla="val -31383"/>
            </a:avLst>
          </a:prstGeom>
          <a:solidFill>
            <a:schemeClr val="accent4">
              <a:lumMod val="20000"/>
              <a:lumOff val="80000"/>
              <a:alpha val="6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CasellaDiTesto 9"/>
          <p:cNvSpPr txBox="1">
            <a:spLocks noChangeArrowheads="1"/>
          </p:cNvSpPr>
          <p:nvPr/>
        </p:nvSpPr>
        <p:spPr bwMode="auto">
          <a:xfrm>
            <a:off x="2051720" y="1971147"/>
            <a:ext cx="4104456" cy="97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it-IT" sz="2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Bisogni di </a:t>
            </a:r>
          </a:p>
          <a:p>
            <a:pPr algn="ctr" eaLnBrk="1" hangingPunct="1">
              <a:lnSpc>
                <a:spcPct val="80000"/>
              </a:lnSpc>
            </a:pPr>
            <a:r>
              <a:rPr lang="it-IT" sz="2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autorealizzazione</a:t>
            </a:r>
            <a:endParaRPr lang="it-IT" sz="5400" dirty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50800" dir="5400000" algn="tl" rotWithShape="0">
                  <a:srgbClr val="000090">
                    <a:alpha val="96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sz="1400" dirty="0">
                <a:solidFill>
                  <a:srgbClr val="FF0000"/>
                </a:solidFill>
                <a:effectLst>
                  <a:outerShdw blurRad="53975" dist="38100" dir="5400000" algn="tl" rotWithShape="0">
                    <a:srgbClr val="000000"/>
                  </a:outerShdw>
                </a:effectLst>
              </a:rPr>
              <a:t>Creare – Essere se stessi – Realizzarsi – 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400" dirty="0">
                <a:solidFill>
                  <a:srgbClr val="FF0000"/>
                </a:solidFill>
                <a:effectLst>
                  <a:outerShdw blurRad="53975" dist="38100" dir="5400000" algn="tl" rotWithShape="0">
                    <a:srgbClr val="000000"/>
                  </a:outerShdw>
                </a:effectLst>
              </a:rPr>
              <a:t>Essere </a:t>
            </a:r>
            <a:r>
              <a:rPr lang="it-IT" sz="1400" dirty="0" smtClean="0">
                <a:solidFill>
                  <a:srgbClr val="FF0000"/>
                </a:solidFill>
                <a:effectLst>
                  <a:outerShdw blurRad="53975" dist="38100" dir="5400000" algn="tl" rotWithShape="0">
                    <a:srgbClr val="000000"/>
                  </a:outerShdw>
                </a:effectLst>
              </a:rPr>
              <a:t>autonomi / indipendenti</a:t>
            </a:r>
            <a:endParaRPr lang="it-IT" sz="2400" dirty="0">
              <a:solidFill>
                <a:srgbClr val="0000FF"/>
              </a:solidFill>
              <a:effectLst>
                <a:outerShdw blurRad="53975" dist="3810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4" name="Fumetto 4 23"/>
          <p:cNvSpPr/>
          <p:nvPr/>
        </p:nvSpPr>
        <p:spPr>
          <a:xfrm>
            <a:off x="2051720" y="5877272"/>
            <a:ext cx="4104456" cy="1224136"/>
          </a:xfrm>
          <a:prstGeom prst="cloudCallout">
            <a:avLst>
              <a:gd name="adj1" fmla="val -37619"/>
              <a:gd name="adj2" fmla="val -17287"/>
            </a:avLst>
          </a:prstGeom>
          <a:solidFill>
            <a:schemeClr val="accent4">
              <a:lumMod val="20000"/>
              <a:lumOff val="80000"/>
              <a:alpha val="6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5" name="Fumetto 4 24"/>
          <p:cNvSpPr/>
          <p:nvPr/>
        </p:nvSpPr>
        <p:spPr>
          <a:xfrm>
            <a:off x="2195736" y="5085184"/>
            <a:ext cx="4104456" cy="1008112"/>
          </a:xfrm>
          <a:prstGeom prst="cloudCallout">
            <a:avLst>
              <a:gd name="adj1" fmla="val -39133"/>
              <a:gd name="adj2" fmla="val -31383"/>
            </a:avLst>
          </a:prstGeom>
          <a:solidFill>
            <a:schemeClr val="accent4">
              <a:lumMod val="20000"/>
              <a:lumOff val="80000"/>
              <a:alpha val="6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6" name="Fumetto 4 25"/>
          <p:cNvSpPr/>
          <p:nvPr/>
        </p:nvSpPr>
        <p:spPr>
          <a:xfrm>
            <a:off x="2195736" y="4005064"/>
            <a:ext cx="4104456" cy="1368153"/>
          </a:xfrm>
          <a:prstGeom prst="cloudCallout">
            <a:avLst>
              <a:gd name="adj1" fmla="val -39133"/>
              <a:gd name="adj2" fmla="val -31383"/>
            </a:avLst>
          </a:prstGeom>
          <a:solidFill>
            <a:schemeClr val="accent4">
              <a:lumMod val="20000"/>
              <a:lumOff val="80000"/>
              <a:alpha val="6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7" name="Fumetto 4 26"/>
          <p:cNvSpPr/>
          <p:nvPr/>
        </p:nvSpPr>
        <p:spPr>
          <a:xfrm>
            <a:off x="2195736" y="2924944"/>
            <a:ext cx="4104456" cy="1152128"/>
          </a:xfrm>
          <a:prstGeom prst="cloudCallout">
            <a:avLst>
              <a:gd name="adj1" fmla="val -39133"/>
              <a:gd name="adj2" fmla="val -31383"/>
            </a:avLst>
          </a:prstGeom>
          <a:solidFill>
            <a:schemeClr val="accent4">
              <a:lumMod val="20000"/>
              <a:lumOff val="80000"/>
              <a:alpha val="64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4"/>
          <p:cNvSpPr txBox="1">
            <a:spLocks noChangeArrowheads="1"/>
          </p:cNvSpPr>
          <p:nvPr/>
        </p:nvSpPr>
        <p:spPr bwMode="auto">
          <a:xfrm>
            <a:off x="1835696" y="6103245"/>
            <a:ext cx="4536504" cy="63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60000"/>
              </a:lnSpc>
            </a:pPr>
            <a:r>
              <a:rPr lang="it-IT" sz="28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Bisogni fisiologici</a:t>
            </a:r>
          </a:p>
          <a:p>
            <a:pPr algn="ctr" eaLnBrk="1" hangingPunct="1">
              <a:lnSpc>
                <a:spcPct val="60000"/>
              </a:lnSpc>
            </a:pPr>
            <a:r>
              <a:rPr lang="it-IT" sz="1600" dirty="0">
                <a:solidFill>
                  <a:srgbClr val="FF0000"/>
                </a:solidFill>
                <a:effectLst>
                  <a:outerShdw blurRad="38100" dist="25400" dir="2700000" algn="tl" rotWithShape="0">
                    <a:srgbClr val="000000"/>
                  </a:outerShdw>
                </a:effectLst>
              </a:rPr>
              <a:t>Mangiare</a:t>
            </a:r>
            <a:r>
              <a:rPr lang="it-IT" sz="2800" dirty="0">
                <a:solidFill>
                  <a:srgbClr val="FF0000"/>
                </a:solidFill>
                <a:effectLst>
                  <a:outerShdw blurRad="38100" dist="25400" dir="2700000" algn="tl" rotWithShape="0">
                    <a:srgbClr val="000000"/>
                  </a:outerShdw>
                </a:effectLst>
              </a:rPr>
              <a:t> </a:t>
            </a:r>
            <a:r>
              <a:rPr lang="it-IT" sz="1600" dirty="0">
                <a:solidFill>
                  <a:srgbClr val="FF0000"/>
                </a:solidFill>
                <a:effectLst>
                  <a:outerShdw blurRad="38100" dist="25400" dir="2700000" algn="tl" rotWithShape="0">
                    <a:srgbClr val="000000"/>
                  </a:outerShdw>
                </a:effectLst>
              </a:rPr>
              <a:t>– Bere – Dormire – </a:t>
            </a:r>
            <a:r>
              <a:rPr lang="it-IT" sz="1600" dirty="0" smtClean="0">
                <a:solidFill>
                  <a:srgbClr val="FF0000"/>
                </a:solidFill>
                <a:effectLst>
                  <a:outerShdw blurRad="38100" dist="25400" dir="2700000" algn="tl" rotWithShape="0">
                    <a:srgbClr val="000000"/>
                  </a:outerShdw>
                </a:effectLst>
              </a:rPr>
              <a:t>Procreare</a:t>
            </a:r>
            <a:endParaRPr lang="it-IT" sz="1600" dirty="0">
              <a:solidFill>
                <a:srgbClr val="FF0000"/>
              </a:solidFill>
              <a:effectLst>
                <a:outerShdw blurRad="38100" dist="25400" dir="2700000" algn="tl" rotWithShape="0">
                  <a:srgbClr val="000000"/>
                </a:outerShdw>
              </a:effectLst>
            </a:endParaRPr>
          </a:p>
        </p:txBody>
      </p:sp>
      <p:sp>
        <p:nvSpPr>
          <p:cNvPr id="8" name="CasellaDiTesto 5"/>
          <p:cNvSpPr txBox="1">
            <a:spLocks noChangeArrowheads="1"/>
          </p:cNvSpPr>
          <p:nvPr/>
        </p:nvSpPr>
        <p:spPr bwMode="auto">
          <a:xfrm>
            <a:off x="2411130" y="5295358"/>
            <a:ext cx="3312998" cy="62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it-IT" sz="2400" dirty="0">
                <a:solidFill>
                  <a:srgbClr val="000090"/>
                </a:solidFill>
              </a:rPr>
              <a:t>Bisogni di si</a:t>
            </a:r>
            <a:r>
              <a:rPr lang="it-IT" sz="24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cure</a:t>
            </a:r>
            <a:r>
              <a:rPr lang="it-IT" sz="2400" dirty="0">
                <a:solidFill>
                  <a:srgbClr val="000090"/>
                </a:solidFill>
              </a:rPr>
              <a:t>zza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400" dirty="0" smtClean="0">
                <a:solidFill>
                  <a:srgbClr val="0000FF"/>
                </a:solidFill>
              </a:rPr>
              <a:t>fisica </a:t>
            </a:r>
            <a:r>
              <a:rPr lang="it-IT" sz="1400" dirty="0">
                <a:solidFill>
                  <a:srgbClr val="0000FF"/>
                </a:solidFill>
              </a:rPr>
              <a:t>– </a:t>
            </a:r>
            <a:r>
              <a:rPr lang="it-IT" sz="1400" dirty="0" smtClean="0">
                <a:solidFill>
                  <a:srgbClr val="0000FF"/>
                </a:solidFill>
              </a:rPr>
              <a:t>psicologica </a:t>
            </a:r>
            <a:r>
              <a:rPr lang="it-IT" sz="1400" dirty="0">
                <a:solidFill>
                  <a:srgbClr val="0000FF"/>
                </a:solidFill>
              </a:rPr>
              <a:t>– </a:t>
            </a:r>
            <a:r>
              <a:rPr lang="it-IT" sz="1400" dirty="0" smtClean="0">
                <a:solidFill>
                  <a:srgbClr val="0000FF"/>
                </a:solidFill>
              </a:rPr>
              <a:t>economica</a:t>
            </a:r>
            <a:endParaRPr lang="it-IT" sz="2400" dirty="0">
              <a:solidFill>
                <a:srgbClr val="0000FF"/>
              </a:solidFill>
            </a:endParaRPr>
          </a:p>
        </p:txBody>
      </p:sp>
      <p:sp>
        <p:nvSpPr>
          <p:cNvPr id="9" name="CasellaDiTesto 7"/>
          <p:cNvSpPr txBox="1">
            <a:spLocks noChangeArrowheads="1"/>
          </p:cNvSpPr>
          <p:nvPr/>
        </p:nvSpPr>
        <p:spPr bwMode="auto">
          <a:xfrm>
            <a:off x="2195736" y="3973364"/>
            <a:ext cx="3672408" cy="120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it-IT" sz="24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Bisogni sociali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6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Appartenenza – </a:t>
            </a:r>
            <a:endParaRPr lang="it-IT" sz="1600" dirty="0" smtClean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sz="1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Accettazione </a:t>
            </a:r>
            <a:r>
              <a:rPr lang="it-IT" sz="16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–  Amore – </a:t>
            </a:r>
            <a:endParaRPr lang="it-IT" sz="1600" dirty="0" smtClean="0">
              <a:solidFill>
                <a:srgbClr val="FF0000"/>
              </a:solidFill>
              <a:effectLst>
                <a:outerShdw blurRad="50800" dist="38100" dir="2700000" algn="tl" rotWithShape="0">
                  <a:srgbClr val="000000"/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</a:pPr>
            <a:r>
              <a:rPr lang="it-IT" sz="1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Essere </a:t>
            </a:r>
            <a:r>
              <a:rPr lang="it-IT" sz="16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in relazione – </a:t>
            </a:r>
            <a:r>
              <a:rPr lang="it-IT" sz="16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Esprimersi</a:t>
            </a:r>
            <a:endParaRPr lang="it-IT" sz="2800" dirty="0">
              <a:solidFill>
                <a:srgbClr val="0000FF"/>
              </a:solidFill>
            </a:endParaRPr>
          </a:p>
        </p:txBody>
      </p:sp>
      <p:sp>
        <p:nvSpPr>
          <p:cNvPr id="10" name="CasellaDiTesto 8"/>
          <p:cNvSpPr txBox="1">
            <a:spLocks noChangeArrowheads="1"/>
          </p:cNvSpPr>
          <p:nvPr/>
        </p:nvSpPr>
        <p:spPr bwMode="auto">
          <a:xfrm>
            <a:off x="2411761" y="3154947"/>
            <a:ext cx="3114044" cy="85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24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Bisogni</a:t>
            </a:r>
            <a:r>
              <a:rPr lang="it-IT" sz="24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</a:rPr>
              <a:t> </a:t>
            </a:r>
            <a:r>
              <a:rPr lang="it-IT" sz="24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di status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400" dirty="0" smtClean="0">
                <a:solidFill>
                  <a:srgbClr val="0000FF"/>
                </a:solidFill>
                <a:effectLst>
                  <a:outerShdw blurRad="28575" dir="2700000" sx="2000" sy="2000" algn="tl" rotWithShape="0">
                    <a:srgbClr val="000000"/>
                  </a:outerShdw>
                </a:effectLst>
              </a:rPr>
              <a:t>  Riconoscimento –</a:t>
            </a:r>
          </a:p>
          <a:p>
            <a:pPr algn="ctr" eaLnBrk="1" hangingPunct="1">
              <a:lnSpc>
                <a:spcPct val="90000"/>
              </a:lnSpc>
            </a:pPr>
            <a:r>
              <a:rPr lang="it-IT" sz="1400" dirty="0" smtClean="0">
                <a:solidFill>
                  <a:srgbClr val="0000FF"/>
                </a:solidFill>
                <a:effectLst>
                  <a:outerShdw blurRad="28575" dir="2700000" sx="2000" sy="2000" algn="tl" rotWithShape="0">
                    <a:srgbClr val="000000"/>
                  </a:outerShdw>
                </a:effectLst>
              </a:rPr>
              <a:t>   Stima –  </a:t>
            </a:r>
            <a:r>
              <a:rPr lang="it-IT" sz="1400" dirty="0">
                <a:solidFill>
                  <a:srgbClr val="0000FF"/>
                </a:solidFill>
                <a:effectLst>
                  <a:outerShdw blurRad="28575" dir="2700000" sx="2000" sy="2000" algn="tl" rotWithShape="0">
                    <a:srgbClr val="000000"/>
                  </a:outerShdw>
                </a:effectLst>
              </a:rPr>
              <a:t>Valorizzazione</a:t>
            </a:r>
            <a:endParaRPr lang="it-IT" sz="2800" dirty="0">
              <a:solidFill>
                <a:srgbClr val="0000FF"/>
              </a:solidFill>
              <a:effectLst>
                <a:outerShdw blurRad="28575" dir="2700000" sx="2000" sy="2000" algn="tl" rotWithShape="0">
                  <a:srgbClr val="000000"/>
                </a:outerShdw>
              </a:effectLst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611560" y="260648"/>
            <a:ext cx="83171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Scala gerarchica </a:t>
            </a:r>
            <a:r>
              <a:rPr lang="it-IT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(A. </a:t>
            </a:r>
            <a:r>
              <a:rPr lang="it-IT" sz="4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Maslow</a:t>
            </a:r>
            <a:r>
              <a:rPr lang="it-IT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it-IT" sz="40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 animBg="1"/>
      <p:bldP spid="13" grpId="1" animBg="1"/>
      <p:bldP spid="11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7" grpId="0"/>
      <p:bldP spid="8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2645" y="1484011"/>
            <a:ext cx="8981355" cy="665768"/>
          </a:xfrm>
        </p:spPr>
        <p:txBody>
          <a:bodyPr>
            <a:noAutofit/>
          </a:bodyPr>
          <a:lstStyle/>
          <a:p>
            <a:pPr algn="ctr">
              <a:lnSpc>
                <a:spcPts val="5000"/>
              </a:lnSpc>
            </a:pPr>
            <a:r>
              <a:rPr lang="it-IT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 due operazioni</a:t>
            </a:r>
            <a:r>
              <a:rPr lang="it-IT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</a:t>
            </a:r>
            <a:r>
              <a:rPr lang="it-IT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  la</a:t>
            </a:r>
            <a:r>
              <a:rPr lang="it-IT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risposta  empatica</a:t>
            </a:r>
            <a:endParaRPr lang="it-IT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Diamante 8"/>
          <p:cNvSpPr/>
          <p:nvPr/>
        </p:nvSpPr>
        <p:spPr>
          <a:xfrm>
            <a:off x="2273138" y="2101071"/>
            <a:ext cx="4320480" cy="4320480"/>
          </a:xfrm>
          <a:prstGeom prst="diamond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effectLst/>
            </a:endParaRPr>
          </a:p>
        </p:txBody>
      </p:sp>
      <p:sp>
        <p:nvSpPr>
          <p:cNvPr id="5" name="Ovale 4"/>
          <p:cNvSpPr/>
          <p:nvPr/>
        </p:nvSpPr>
        <p:spPr>
          <a:xfrm>
            <a:off x="429324" y="3303762"/>
            <a:ext cx="619264" cy="5270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3600"/>
              </a:lnSpc>
              <a:defRPr/>
            </a:pPr>
            <a:r>
              <a:rPr lang="it-IT" sz="3600" dirty="0">
                <a:solidFill>
                  <a:srgbClr val="053D6F"/>
                </a:solidFill>
              </a:rPr>
              <a:t>1</a:t>
            </a:r>
          </a:p>
        </p:txBody>
      </p:sp>
      <p:sp>
        <p:nvSpPr>
          <p:cNvPr id="6" name="Ovale 5"/>
          <p:cNvSpPr/>
          <p:nvPr/>
        </p:nvSpPr>
        <p:spPr>
          <a:xfrm>
            <a:off x="429324" y="4956143"/>
            <a:ext cx="619264" cy="527050"/>
          </a:xfrm>
          <a:prstGeom prst="ellipse">
            <a:avLst/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3600"/>
              </a:lnSpc>
            </a:pPr>
            <a:r>
              <a:rPr lang="it-IT" sz="3600" dirty="0">
                <a:solidFill>
                  <a:srgbClr val="053D6F"/>
                </a:solidFill>
              </a:rPr>
              <a:t>2</a:t>
            </a: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1381760" y="3228291"/>
            <a:ext cx="7129327" cy="735714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>
              <a:lnSpc>
                <a:spcPts val="5000"/>
              </a:lnSpc>
              <a:spcAft>
                <a:spcPts val="1200"/>
              </a:spcAft>
              <a:defRPr/>
            </a:pPr>
            <a:r>
              <a:rPr lang="it-IT" sz="4400" dirty="0" smtClean="0"/>
              <a:t>Riformulare</a:t>
            </a:r>
            <a:r>
              <a:rPr lang="it-IT" sz="4800" dirty="0" smtClean="0"/>
              <a:t> </a:t>
            </a:r>
            <a:r>
              <a:rPr lang="it-IT" sz="4400" dirty="0" smtClean="0"/>
              <a:t>il</a:t>
            </a:r>
            <a:r>
              <a:rPr lang="it-IT" sz="4800" dirty="0" smtClean="0"/>
              <a:t> </a:t>
            </a:r>
            <a:r>
              <a:rPr lang="it-IT" sz="4400" dirty="0" smtClean="0"/>
              <a:t>pensiero</a:t>
            </a:r>
            <a:endParaRPr lang="it-IT" sz="4400" dirty="0"/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1381760" y="4824661"/>
            <a:ext cx="7129327" cy="735714"/>
          </a:xfrm>
          <a:prstGeom prst="rect">
            <a:avLst/>
          </a:prstGeom>
          <a:solidFill>
            <a:schemeClr val="tx1">
              <a:lumMod val="85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93663" fontAlgn="auto">
              <a:lnSpc>
                <a:spcPts val="4240"/>
              </a:lnSpc>
              <a:spcBef>
                <a:spcPts val="0"/>
              </a:spcBef>
              <a:spcAft>
                <a:spcPts val="0"/>
              </a:spcAft>
              <a:defRPr sz="3600" b="0">
                <a:solidFill>
                  <a:srgbClr val="0000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>
              <a:lnSpc>
                <a:spcPts val="5000"/>
              </a:lnSpc>
              <a:spcAft>
                <a:spcPts val="1200"/>
              </a:spcAft>
              <a:defRPr/>
            </a:pPr>
            <a:r>
              <a:rPr lang="it-IT" sz="4400" dirty="0" smtClean="0"/>
              <a:t>Riflettere</a:t>
            </a:r>
            <a:r>
              <a:rPr lang="it-IT" sz="4800" dirty="0" smtClean="0"/>
              <a:t> i sentimenti</a:t>
            </a:r>
          </a:p>
        </p:txBody>
      </p:sp>
    </p:spTree>
    <p:extLst>
      <p:ext uri="{BB962C8B-B14F-4D97-AF65-F5344CB8AC3E}">
        <p14:creationId xmlns:p14="http://schemas.microsoft.com/office/powerpoint/2010/main" val="375050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23528" y="1556792"/>
            <a:ext cx="8388424" cy="496855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rgbClr val="FF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23528" y="1471136"/>
            <a:ext cx="8411288" cy="4968552"/>
          </a:xfrm>
          <a:prstGeom prst="ellipse">
            <a:avLst/>
          </a:prstGeom>
          <a:solidFill>
            <a:schemeClr val="tx2"/>
          </a:solidFill>
          <a:ln w="19050">
            <a:solidFill>
              <a:srgbClr val="FF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«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Contrariamente a quanto      credono gli </a:t>
            </a:r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adulti,</a:t>
            </a:r>
            <a:endParaRPr lang="it-IT" sz="1400" dirty="0">
              <a:ln>
                <a:solidFill>
                  <a:srgbClr val="002060"/>
                </a:solidFill>
              </a:ln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it-IT" sz="3200" u="sng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i bambini (e gli ex-bambini)       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non si aspettano che </a:t>
            </a:r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si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risponda  alle loro domande, ma </a:t>
            </a:r>
            <a:r>
              <a:rPr lang="it-IT" sz="3200" u="sng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che si capisca </a:t>
            </a:r>
            <a:r>
              <a:rPr lang="it-IT" sz="3200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la loro </a:t>
            </a:r>
            <a:r>
              <a:rPr lang="it-IT" sz="32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+mj-lt"/>
              </a:rPr>
              <a:t>richiesta»   </a:t>
            </a:r>
          </a:p>
          <a:p>
            <a:pPr algn="ctr"/>
            <a:r>
              <a:rPr lang="it-IT" sz="2400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it-IT" sz="2400" dirty="0" smtClean="0">
                <a:solidFill>
                  <a:srgbClr val="0070C0"/>
                </a:solidFill>
              </a:rPr>
              <a:t>(</a:t>
            </a:r>
            <a:r>
              <a:rPr lang="it-IT" sz="2400" i="1" dirty="0" smtClean="0">
                <a:solidFill>
                  <a:srgbClr val="0070C0"/>
                </a:solidFill>
              </a:rPr>
              <a:t>J. </a:t>
            </a:r>
            <a:r>
              <a:rPr lang="it-IT" sz="2400" i="1" dirty="0" err="1" smtClean="0">
                <a:solidFill>
                  <a:srgbClr val="0070C0"/>
                </a:solidFill>
              </a:rPr>
              <a:t>Salomé</a:t>
            </a:r>
            <a:r>
              <a:rPr lang="it-IT" sz="2400" dirty="0" smtClean="0">
                <a:solidFill>
                  <a:srgbClr val="0070C0"/>
                </a:solidFill>
              </a:rPr>
              <a:t>)</a:t>
            </a:r>
            <a:endParaRPr lang="it-IT" sz="24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846" y="260648"/>
            <a:ext cx="87257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anose="020F0704030504030204" pitchFamily="34" charset="0"/>
              </a:rPr>
              <a:t>Frammenti di saggezza</a:t>
            </a:r>
            <a:endParaRPr lang="it-IT" sz="6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2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3650" y="2721727"/>
            <a:ext cx="2936998" cy="3429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ornice 8"/>
          <p:cNvSpPr/>
          <p:nvPr/>
        </p:nvSpPr>
        <p:spPr>
          <a:xfrm rot="2898270">
            <a:off x="2711160" y="2676176"/>
            <a:ext cx="3101979" cy="3095007"/>
          </a:xfrm>
          <a:prstGeom prst="frame">
            <a:avLst>
              <a:gd name="adj1" fmla="val 6623"/>
            </a:avLst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0" y="682174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rush Script MT" panose="03060802040406070304" pitchFamily="66" charset="0"/>
                <a:ea typeface="+mj-ea"/>
                <a:cs typeface="+mj-cs"/>
              </a:rPr>
              <a:t>Grazie per l’ascolto!</a:t>
            </a:r>
          </a:p>
        </p:txBody>
      </p:sp>
    </p:spTree>
    <p:extLst>
      <p:ext uri="{BB962C8B-B14F-4D97-AF65-F5344CB8AC3E}">
        <p14:creationId xmlns:p14="http://schemas.microsoft.com/office/powerpoint/2010/main" val="4024745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5857</TotalTime>
  <Words>1516</Words>
  <Application>Microsoft Macintosh PowerPoint</Application>
  <PresentationFormat>Presentazione su schermo (4:3)</PresentationFormat>
  <Paragraphs>509</Paragraphs>
  <Slides>49</Slides>
  <Notes>24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49</vt:i4>
      </vt:variant>
      <vt:variant>
        <vt:lpstr>Presentazioni personalizzate</vt:lpstr>
      </vt:variant>
      <vt:variant>
        <vt:i4>1</vt:i4>
      </vt:variant>
    </vt:vector>
  </HeadingPairs>
  <TitlesOfParts>
    <vt:vector size="51" baseType="lpstr">
      <vt:lpstr>Equinozio</vt:lpstr>
      <vt:lpstr>LA RELAZIONE D’AIUTO Parole, silenzi e gesti del volontario</vt:lpstr>
      <vt:lpstr>  Algoritmo della “seduzione”</vt:lpstr>
      <vt:lpstr>Lo spazio della Relazione d’aiuto</vt:lpstr>
      <vt:lpstr>Presentazione di PowerPoint</vt:lpstr>
      <vt:lpstr>Dinamica della Relazione d’aiuto</vt:lpstr>
      <vt:lpstr>Le due operazioni            per  la  risposta  empatica</vt:lpstr>
      <vt:lpstr>Empatia e non-empatia</vt:lpstr>
      <vt:lpstr>Presentazione di PowerPoint</vt:lpstr>
      <vt:lpstr> TRE BISOGNI FONDAMENTALI per vivere buone relazioni</vt:lpstr>
      <vt:lpstr> TRE BISOGNI FONDAMENTALI per vivere buone relazioni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 Ascolto su quattro livelli</vt:lpstr>
      <vt:lpstr>Presentazione di PowerPoint</vt:lpstr>
      <vt:lpstr>Un’esercitazione pratica</vt:lpstr>
      <vt:lpstr>Presentazione di PowerPoint</vt:lpstr>
      <vt:lpstr>Presentazione di PowerPoint</vt:lpstr>
      <vt:lpstr>Elementi costitutivi</vt:lpstr>
      <vt:lpstr>Forze in azione</vt:lpstr>
      <vt:lpstr>Presentazione di PowerPoint</vt:lpstr>
      <vt:lpstr>Presentazione di PowerPoint</vt:lpstr>
      <vt:lpstr>La riformulazione</vt:lpstr>
      <vt:lpstr>Le aree di comfort, ansia e panico</vt:lpstr>
      <vt:lpstr>Uscire dal comfort per crescere</vt:lpstr>
      <vt:lpstr>Metodo di lavoro</vt:lpstr>
      <vt:lpstr>Elementi costitutivi</vt:lpstr>
      <vt:lpstr>Forze in azione</vt:lpstr>
      <vt:lpstr>Motivazione all’agire</vt:lpstr>
      <vt:lpstr>Presentazione di PowerPoint</vt:lpstr>
      <vt:lpstr>  Le  Dimensioni  della  Persona</vt:lpstr>
      <vt:lpstr>Presentazione di PowerPoint</vt:lpstr>
      <vt:lpstr>Individuo e Gruppo</vt:lpstr>
      <vt:lpstr>Il  benessere  organizzativo</vt:lpstr>
      <vt:lpstr>Presentazione di PowerPoint</vt:lpstr>
      <vt:lpstr>Presentazione di PowerPoint</vt:lpstr>
      <vt:lpstr>Presentazione di PowerPoint</vt:lpstr>
      <vt:lpstr>  Orientare il comportamento ai valori</vt:lpstr>
      <vt:lpstr>Lavoro di Gruppo</vt:lpstr>
      <vt:lpstr>Presentazione di PowerPoint</vt:lpstr>
      <vt:lpstr>Presentazione di PowerPoint</vt:lpstr>
      <vt:lpstr>Presentazione di PowerPoint</vt:lpstr>
      <vt:lpstr>Presentazione di PowerPoint</vt:lpstr>
      <vt:lpstr>Le due operazioni            per  la  risposta  empatica</vt:lpstr>
      <vt:lpstr>Presentazione di PowerPoint</vt:lpstr>
      <vt:lpstr>Presentazione di PowerPoint</vt:lpstr>
      <vt:lpstr>Presentazione personalizzata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Bisogni e Valori dell’Aiutante nella Relazione d’Aiuto</dc:title>
  <dc:creator>asus</dc:creator>
  <cp:lastModifiedBy>Germano Policante</cp:lastModifiedBy>
  <cp:revision>248</cp:revision>
  <cp:lastPrinted>2014-11-18T14:26:10Z</cp:lastPrinted>
  <dcterms:created xsi:type="dcterms:W3CDTF">2013-08-08T09:28:03Z</dcterms:created>
  <dcterms:modified xsi:type="dcterms:W3CDTF">2014-11-20T18:38:29Z</dcterms:modified>
</cp:coreProperties>
</file>