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60"/>
  </p:notesMasterIdLst>
  <p:handoutMasterIdLst>
    <p:handoutMasterId r:id="rId61"/>
  </p:handoutMasterIdLst>
  <p:sldIdLst>
    <p:sldId id="848" r:id="rId3"/>
    <p:sldId id="684" r:id="rId4"/>
    <p:sldId id="866" r:id="rId5"/>
    <p:sldId id="867" r:id="rId6"/>
    <p:sldId id="868" r:id="rId7"/>
    <p:sldId id="872" r:id="rId8"/>
    <p:sldId id="873" r:id="rId9"/>
    <p:sldId id="871" r:id="rId10"/>
    <p:sldId id="968" r:id="rId11"/>
    <p:sldId id="982" r:id="rId12"/>
    <p:sldId id="983" r:id="rId13"/>
    <p:sldId id="984" r:id="rId14"/>
    <p:sldId id="988" r:id="rId15"/>
    <p:sldId id="985" r:id="rId16"/>
    <p:sldId id="986" r:id="rId17"/>
    <p:sldId id="989" r:id="rId18"/>
    <p:sldId id="987" r:id="rId19"/>
    <p:sldId id="981" r:id="rId20"/>
    <p:sldId id="991" r:id="rId21"/>
    <p:sldId id="1030" r:id="rId22"/>
    <p:sldId id="993" r:id="rId23"/>
    <p:sldId id="1037" r:id="rId24"/>
    <p:sldId id="1010" r:id="rId25"/>
    <p:sldId id="1003" r:id="rId26"/>
    <p:sldId id="994" r:id="rId27"/>
    <p:sldId id="1004" r:id="rId28"/>
    <p:sldId id="1005" r:id="rId29"/>
    <p:sldId id="1007" r:id="rId30"/>
    <p:sldId id="1011" r:id="rId31"/>
    <p:sldId id="1013" r:id="rId32"/>
    <p:sldId id="1008" r:id="rId33"/>
    <p:sldId id="1049" r:id="rId34"/>
    <p:sldId id="995" r:id="rId35"/>
    <p:sldId id="1033" r:id="rId36"/>
    <p:sldId id="1034" r:id="rId37"/>
    <p:sldId id="1027" r:id="rId38"/>
    <p:sldId id="1032" r:id="rId39"/>
    <p:sldId id="1029" r:id="rId40"/>
    <p:sldId id="1025" r:id="rId41"/>
    <p:sldId id="998" r:id="rId42"/>
    <p:sldId id="999" r:id="rId43"/>
    <p:sldId id="1001" r:id="rId44"/>
    <p:sldId id="990" r:id="rId45"/>
    <p:sldId id="976" r:id="rId46"/>
    <p:sldId id="977" r:id="rId47"/>
    <p:sldId id="969" r:id="rId48"/>
    <p:sldId id="971" r:id="rId49"/>
    <p:sldId id="1009" r:id="rId50"/>
    <p:sldId id="973" r:id="rId51"/>
    <p:sldId id="970" r:id="rId52"/>
    <p:sldId id="978" r:id="rId53"/>
    <p:sldId id="979" r:id="rId54"/>
    <p:sldId id="980" r:id="rId55"/>
    <p:sldId id="1012" r:id="rId56"/>
    <p:sldId id="874" r:id="rId57"/>
    <p:sldId id="875" r:id="rId58"/>
    <p:sldId id="869" r:id="rId59"/>
  </p:sldIdLst>
  <p:sldSz cx="9144000" cy="6858000" type="screen4x3"/>
  <p:notesSz cx="6856413" cy="9713913"/>
  <p:defaultTextStyle>
    <a:defPPr>
      <a:defRPr lang="it-IT"/>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5B00"/>
    <a:srgbClr val="6DD9FF"/>
    <a:srgbClr val="FFA161"/>
    <a:srgbClr val="FF3300"/>
    <a:srgbClr val="FF6600"/>
    <a:srgbClr val="FFFF66"/>
    <a:srgbClr val="00CC00"/>
    <a:srgbClr val="FFFF00"/>
  </p:clrMru>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4808" autoAdjust="0"/>
  </p:normalViewPr>
  <p:slideViewPr>
    <p:cSldViewPr>
      <p:cViewPr varScale="1">
        <p:scale>
          <a:sx n="68" d="100"/>
          <a:sy n="68" d="100"/>
        </p:scale>
        <p:origin x="-58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22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it-IT"/>
          </a:p>
        </p:txBody>
      </p:sp>
      <p:sp>
        <p:nvSpPr>
          <p:cNvPr id="58371" name="Rectangle 3"/>
          <p:cNvSpPr>
            <a:spLocks noGrp="1" noChangeArrowheads="1"/>
          </p:cNvSpPr>
          <p:nvPr>
            <p:ph type="dt" sz="quarter" idx="1"/>
          </p:nvPr>
        </p:nvSpPr>
        <p:spPr bwMode="auto">
          <a:xfrm>
            <a:off x="3884613" y="0"/>
            <a:ext cx="2971800" cy="485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it-IT"/>
          </a:p>
        </p:txBody>
      </p:sp>
      <p:sp>
        <p:nvSpPr>
          <p:cNvPr id="58372" name="Rectangle 4"/>
          <p:cNvSpPr>
            <a:spLocks noGrp="1" noChangeArrowheads="1"/>
          </p:cNvSpPr>
          <p:nvPr>
            <p:ph type="ftr" sz="quarter" idx="2"/>
          </p:nvPr>
        </p:nvSpPr>
        <p:spPr bwMode="auto">
          <a:xfrm>
            <a:off x="0" y="9228138"/>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it-IT"/>
          </a:p>
        </p:txBody>
      </p:sp>
      <p:sp>
        <p:nvSpPr>
          <p:cNvPr id="58373" name="Rectangle 5"/>
          <p:cNvSpPr>
            <a:spLocks noGrp="1" noChangeArrowheads="1"/>
          </p:cNvSpPr>
          <p:nvPr>
            <p:ph type="sldNum" sz="quarter" idx="3"/>
          </p:nvPr>
        </p:nvSpPr>
        <p:spPr bwMode="auto">
          <a:xfrm>
            <a:off x="3884613" y="9228138"/>
            <a:ext cx="2971800" cy="4857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BCC3AB2D-2E61-477E-BD27-03D8EB2F2867}" type="slidenum">
              <a:rPr lang="it-IT"/>
              <a:pPr>
                <a:defRPr/>
              </a:pPr>
              <a:t>‹#›</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it-IT"/>
          </a:p>
        </p:txBody>
      </p:sp>
      <p:sp>
        <p:nvSpPr>
          <p:cNvPr id="6349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it-IT"/>
          </a:p>
        </p:txBody>
      </p:sp>
      <p:sp>
        <p:nvSpPr>
          <p:cNvPr id="24580"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p:spPr>
      </p:sp>
      <p:sp>
        <p:nvSpPr>
          <p:cNvPr id="63493" name="Rectangle 5"/>
          <p:cNvSpPr>
            <a:spLocks noGrp="1" noChangeArrowheads="1"/>
          </p:cNvSpPr>
          <p:nvPr>
            <p:ph type="body" sz="quarter" idx="3"/>
          </p:nvPr>
        </p:nvSpPr>
        <p:spPr bwMode="auto">
          <a:xfrm>
            <a:off x="914400" y="46482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3494" name="Rectangle 6"/>
          <p:cNvSpPr>
            <a:spLocks noGrp="1" noChangeArrowheads="1"/>
          </p:cNvSpPr>
          <p:nvPr>
            <p:ph type="ftr" sz="quarter" idx="4"/>
          </p:nvPr>
        </p:nvSpPr>
        <p:spPr bwMode="auto">
          <a:xfrm>
            <a:off x="0" y="92202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it-IT"/>
          </a:p>
        </p:txBody>
      </p:sp>
      <p:sp>
        <p:nvSpPr>
          <p:cNvPr id="63495" name="Rectangle 7"/>
          <p:cNvSpPr>
            <a:spLocks noGrp="1" noChangeArrowheads="1"/>
          </p:cNvSpPr>
          <p:nvPr>
            <p:ph type="sldNum" sz="quarter" idx="5"/>
          </p:nvPr>
        </p:nvSpPr>
        <p:spPr bwMode="auto">
          <a:xfrm>
            <a:off x="3886200" y="92202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65FD39B1-DB0D-4704-A0FA-6A4CAE3F4E13}" type="slidenum">
              <a:rPr lang="it-IT"/>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egnaposto immagine diapositiva 1"/>
          <p:cNvSpPr>
            <a:spLocks noGrp="1" noRot="1" noChangeAspect="1"/>
          </p:cNvSpPr>
          <p:nvPr>
            <p:ph type="sldImg"/>
          </p:nvPr>
        </p:nvSpPr>
        <p:spPr>
          <a:ln/>
        </p:spPr>
      </p:sp>
      <p:sp>
        <p:nvSpPr>
          <p:cNvPr id="27650" name="Segnaposto note 2"/>
          <p:cNvSpPr>
            <a:spLocks noGrp="1"/>
          </p:cNvSpPr>
          <p:nvPr>
            <p:ph type="body" idx="1"/>
          </p:nvPr>
        </p:nvSpPr>
        <p:spPr>
          <a:noFill/>
          <a:ln/>
        </p:spPr>
        <p:txBody>
          <a:bodyPr/>
          <a:lstStyle/>
          <a:p>
            <a:endParaRPr lang="it-IT" smtClean="0"/>
          </a:p>
        </p:txBody>
      </p:sp>
      <p:sp>
        <p:nvSpPr>
          <p:cNvPr id="27651" name="Segnaposto numero diapositiva 3"/>
          <p:cNvSpPr>
            <a:spLocks noGrp="1"/>
          </p:cNvSpPr>
          <p:nvPr>
            <p:ph type="sldNum" sz="quarter" idx="5"/>
          </p:nvPr>
        </p:nvSpPr>
        <p:spPr>
          <a:noFill/>
        </p:spPr>
        <p:txBody>
          <a:bodyPr/>
          <a:lstStyle/>
          <a:p>
            <a:fld id="{9D23FF05-4C77-4B45-BD9F-1328ACAAE392}" type="slidenum">
              <a:rPr lang="it-IT" smtClean="0"/>
              <a:pPr/>
              <a:t>1</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p:spPr>
        <p:txBody>
          <a:bodyPr/>
          <a:lstStyle/>
          <a:p>
            <a:fld id="{81725457-65EC-4A3F-BC89-7544E454738B}" type="slidenum">
              <a:rPr lang="it-IT" smtClean="0">
                <a:solidFill>
                  <a:srgbClr val="000000"/>
                </a:solidFill>
              </a:rPr>
              <a:pPr/>
              <a:t>2</a:t>
            </a:fld>
            <a:endParaRPr lang="it-IT" smtClean="0">
              <a:solidFill>
                <a:srgbClr val="000000"/>
              </a:solidFill>
            </a:endParaRPr>
          </a:p>
        </p:txBody>
      </p:sp>
      <p:sp>
        <p:nvSpPr>
          <p:cNvPr id="29698" name="Rectangle 2"/>
          <p:cNvSpPr>
            <a:spLocks noGrp="1" noRot="1" noChangeAspect="1" noChangeArrowheads="1" noTextEdit="1"/>
          </p:cNvSpPr>
          <p:nvPr>
            <p:ph type="sldImg"/>
          </p:nvPr>
        </p:nvSpPr>
        <p:spPr>
          <a:xfrm>
            <a:off x="1003300" y="728663"/>
            <a:ext cx="4851400" cy="3640137"/>
          </a:xfrm>
          <a:ln/>
        </p:spPr>
      </p:sp>
      <p:sp>
        <p:nvSpPr>
          <p:cNvPr id="29699" name="Rectangle 3"/>
          <p:cNvSpPr>
            <a:spLocks noGrp="1" noChangeArrowheads="1"/>
          </p:cNvSpPr>
          <p:nvPr>
            <p:ph type="body" idx="1"/>
          </p:nvPr>
        </p:nvSpPr>
        <p:spPr>
          <a:xfrm>
            <a:off x="914400" y="4614863"/>
            <a:ext cx="5027613" cy="4370387"/>
          </a:xfrm>
          <a:noFill/>
          <a:ln/>
        </p:spPr>
        <p:txBody>
          <a:bodyPr/>
          <a:lstStyle/>
          <a:p>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665066F4-2B55-4D3C-876C-901D64CBF74B}" type="slidenum">
              <a:rPr lang="it-IT" sz="1200">
                <a:solidFill>
                  <a:srgbClr val="000000"/>
                </a:solidFill>
              </a:rPr>
              <a:pPr algn="r"/>
              <a:t>3</a:t>
            </a:fld>
            <a:endParaRPr lang="it-IT" sz="1200">
              <a:solidFill>
                <a:srgbClr val="000000"/>
              </a:solidFill>
            </a:endParaRPr>
          </a:p>
        </p:txBody>
      </p:sp>
      <p:sp>
        <p:nvSpPr>
          <p:cNvPr id="31747"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1748" name="Rectangle 3"/>
          <p:cNvSpPr>
            <a:spLocks noGrp="1" noChangeArrowheads="1"/>
          </p:cNvSpPr>
          <p:nvPr>
            <p:ph type="body" idx="1"/>
          </p:nvPr>
        </p:nvSpPr>
        <p:spPr>
          <a:xfrm>
            <a:off x="914400" y="4646613"/>
            <a:ext cx="5027613" cy="266700"/>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mtClean="0">
              <a:cs typeface="Lucida Sans Unicode"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BB6FC2A6-1CEB-485D-A050-C1C63BE7E9BC}" type="slidenum">
              <a:rPr lang="it-IT" smtClean="0"/>
              <a:pPr/>
              <a:t>4</a:t>
            </a:fld>
            <a:endParaRPr lang="it-IT" smtClean="0"/>
          </a:p>
        </p:txBody>
      </p:sp>
      <p:sp>
        <p:nvSpPr>
          <p:cNvPr id="33795" name="Rectangle 2"/>
          <p:cNvSpPr>
            <a:spLocks noGrp="1" noRot="1" noChangeAspect="1" noChangeArrowheads="1" noTextEdit="1"/>
          </p:cNvSpPr>
          <p:nvPr>
            <p:ph type="sldImg"/>
          </p:nvPr>
        </p:nvSpPr>
        <p:spPr>
          <a:solidFill>
            <a:srgbClr val="FFFFFF"/>
          </a:solidFill>
          <a:ln/>
        </p:spPr>
      </p:sp>
      <p:sp>
        <p:nvSpPr>
          <p:cNvPr id="33796"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eaLnBrk="1" hangingPunct="1">
              <a:lnSpc>
                <a:spcPct val="93000"/>
              </a:lnSpc>
              <a:spcBef>
                <a:spcPts val="450"/>
              </a:spcBef>
            </a:pPr>
            <a:endParaRPr lang="en-GB" smtClean="0">
              <a:cs typeface="Lucida Sans Unicode"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C86C7C8C-8756-4F95-AA62-F259D3DD2B3E}" type="slidenum">
              <a:rPr lang="it-IT" smtClean="0"/>
              <a:pPr/>
              <a:t>5</a:t>
            </a:fld>
            <a:endParaRPr lang="it-IT" smtClean="0"/>
          </a:p>
        </p:txBody>
      </p:sp>
      <p:sp>
        <p:nvSpPr>
          <p:cNvPr id="35843" name="Rectangle 2"/>
          <p:cNvSpPr>
            <a:spLocks noGrp="1" noRot="1" noChangeAspect="1" noChangeArrowheads="1" noTextEdit="1"/>
          </p:cNvSpPr>
          <p:nvPr>
            <p:ph type="sldImg"/>
          </p:nvPr>
        </p:nvSpPr>
        <p:spPr>
          <a:solidFill>
            <a:srgbClr val="FFFFFF"/>
          </a:solidFill>
          <a:ln/>
        </p:spPr>
      </p:sp>
      <p:sp>
        <p:nvSpPr>
          <p:cNvPr id="3584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C3D9FA8-BDB4-4060-B900-FFE53242A85A}" type="slidenum">
              <a:rPr lang="it-IT" smtClean="0"/>
              <a:pPr/>
              <a:t>6</a:t>
            </a:fld>
            <a:endParaRPr lang="it-IT" smtClean="0"/>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849F7676-5BDB-4F9B-B240-D0DDEA379CE7}" type="slidenum">
              <a:rPr lang="it-IT" smtClean="0"/>
              <a:pPr/>
              <a:t>7</a:t>
            </a:fld>
            <a:endParaRPr lang="it-IT" smtClean="0"/>
          </a:p>
        </p:txBody>
      </p:sp>
      <p:sp>
        <p:nvSpPr>
          <p:cNvPr id="39939" name="Rectangle 2"/>
          <p:cNvSpPr>
            <a:spLocks noGrp="1" noRot="1" noChangeAspect="1" noChangeArrowheads="1" noTextEdit="1"/>
          </p:cNvSpPr>
          <p:nvPr>
            <p:ph type="sldImg"/>
          </p:nvPr>
        </p:nvSpPr>
        <p:spPr>
          <a:solidFill>
            <a:srgbClr val="FFFFFF"/>
          </a:solidFill>
          <a:ln/>
        </p:spPr>
      </p:sp>
      <p:sp>
        <p:nvSpPr>
          <p:cNvPr id="39940"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CE1FA1A2-7E6C-4803-9820-2C282ED98EC4}" type="slidenum">
              <a:rPr lang="it-IT" smtClean="0"/>
              <a:pPr/>
              <a:t>8</a:t>
            </a:fld>
            <a:endParaRPr lang="it-IT" smtClean="0"/>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ED0DF1F7-E127-409A-B7E0-E66F9BF8E274}" type="slidenum">
              <a:rPr lang="it-IT" smtClean="0">
                <a:solidFill>
                  <a:srgbClr val="FFFFFF"/>
                </a:solidFill>
              </a:rPr>
              <a:pPr/>
              <a:t>9</a:t>
            </a:fld>
            <a:endParaRPr lang="it-IT" smtClean="0">
              <a:solidFill>
                <a:srgbClr val="FFFFFF"/>
              </a:solidFill>
            </a:endParaRPr>
          </a:p>
        </p:txBody>
      </p:sp>
      <p:sp>
        <p:nvSpPr>
          <p:cNvPr id="44034" name="Rectangle 2"/>
          <p:cNvSpPr>
            <a:spLocks noGrp="1" noRot="1" noChangeAspect="1" noChangeArrowheads="1" noTextEdit="1"/>
          </p:cNvSpPr>
          <p:nvPr>
            <p:ph type="sldImg"/>
          </p:nvPr>
        </p:nvSpPr>
        <p:spPr>
          <a:xfrm>
            <a:off x="1042988" y="762000"/>
            <a:ext cx="4772025" cy="3579813"/>
          </a:xfrm>
          <a:ln/>
        </p:spPr>
      </p:sp>
      <p:sp>
        <p:nvSpPr>
          <p:cNvPr id="44035" name="Rectangle 3"/>
          <p:cNvSpPr>
            <a:spLocks noGrp="1" noChangeArrowheads="1"/>
          </p:cNvSpPr>
          <p:nvPr>
            <p:ph type="body" idx="1"/>
          </p:nvPr>
        </p:nvSpPr>
        <p:spPr>
          <a:noFill/>
          <a:ln/>
        </p:spPr>
        <p:txBody>
          <a:bodyPr/>
          <a:lstStyle/>
          <a:p>
            <a:pPr marL="228600" indent="-228600">
              <a:lnSpc>
                <a:spcPct val="80000"/>
              </a:lnSpc>
            </a:pPr>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E3743C2E-732E-48EF-95E7-2D923CC09C37}" type="slidenum">
              <a:rPr lang="it-IT" smtClean="0"/>
              <a:pPr/>
              <a:t>10</a:t>
            </a:fld>
            <a:endParaRPr lang="it-IT" smtClean="0"/>
          </a:p>
        </p:txBody>
      </p:sp>
      <p:sp>
        <p:nvSpPr>
          <p:cNvPr id="46083" name="Rectangle 2"/>
          <p:cNvSpPr>
            <a:spLocks noGrp="1" noRot="1" noChangeAspect="1" noChangeArrowheads="1" noTextEdit="1"/>
          </p:cNvSpPr>
          <p:nvPr>
            <p:ph type="sldImg"/>
          </p:nvPr>
        </p:nvSpPr>
        <p:spPr>
          <a:solidFill>
            <a:srgbClr val="FFFFFF"/>
          </a:solidFill>
          <a:ln/>
        </p:spPr>
      </p:sp>
      <p:sp>
        <p:nvSpPr>
          <p:cNvPr id="4608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1CC602D0-74CC-4C91-9171-1FC23A7C59D7}" type="slidenum">
              <a:rPr lang="it-IT" smtClean="0"/>
              <a:pPr/>
              <a:t>11</a:t>
            </a:fld>
            <a:endParaRPr lang="it-IT" smtClean="0"/>
          </a:p>
        </p:txBody>
      </p:sp>
      <p:sp>
        <p:nvSpPr>
          <p:cNvPr id="48130" name="Rectangle 2"/>
          <p:cNvSpPr>
            <a:spLocks noGrp="1" noRot="1" noChangeAspect="1" noChangeArrowheads="1"/>
          </p:cNvSpPr>
          <p:nvPr>
            <p:ph type="sldImg"/>
          </p:nvPr>
        </p:nvSpPr>
        <p:spPr>
          <a:xfrm>
            <a:off x="1182688" y="163513"/>
            <a:ext cx="4543425" cy="3406775"/>
          </a:xfrm>
          <a:ln w="12700" cap="flat">
            <a:solidFill>
              <a:schemeClr val="tx1"/>
            </a:solidFill>
          </a:ln>
        </p:spPr>
      </p:sp>
      <p:sp>
        <p:nvSpPr>
          <p:cNvPr id="48131" name="Rectangle 3"/>
          <p:cNvSpPr>
            <a:spLocks noGrp="1" noChangeArrowheads="1"/>
          </p:cNvSpPr>
          <p:nvPr>
            <p:ph type="body" idx="1"/>
          </p:nvPr>
        </p:nvSpPr>
        <p:spPr>
          <a:xfrm>
            <a:off x="393700" y="3783013"/>
            <a:ext cx="6080125" cy="5553075"/>
          </a:xfrm>
          <a:noFill/>
          <a:ln/>
        </p:spPr>
        <p:txBody>
          <a:bodyPr lIns="90487" tIns="44450" rIns="90487" bIns="44450"/>
          <a:lstStyle/>
          <a:p>
            <a:pPr algn="just"/>
            <a:endParaRPr lang="en-US" sz="1400" smtClean="0">
              <a:solidFill>
                <a:srgbClr val="000000"/>
              </a:solidFill>
              <a:latin typeface="Times"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7"/>
          <p:cNvSpPr>
            <a:spLocks noGrp="1" noChangeArrowheads="1"/>
          </p:cNvSpPr>
          <p:nvPr>
            <p:ph type="sldNum" sz="quarter" idx="5"/>
          </p:nvPr>
        </p:nvSpPr>
        <p:spPr>
          <a:noFill/>
        </p:spPr>
        <p:txBody>
          <a:bodyPr/>
          <a:lstStyle/>
          <a:p>
            <a:fld id="{2B8400A5-2F81-42AF-822E-53003E7FE6ED}" type="slidenum">
              <a:rPr lang="it-IT" smtClean="0"/>
              <a:pPr/>
              <a:t>12</a:t>
            </a:fld>
            <a:endParaRPr lang="it-IT" smtClean="0"/>
          </a:p>
        </p:txBody>
      </p:sp>
      <p:sp>
        <p:nvSpPr>
          <p:cNvPr id="276482" name="Rectangle 2"/>
          <p:cNvSpPr>
            <a:spLocks noGrp="1" noChangeArrowheads="1"/>
          </p:cNvSpPr>
          <p:nvPr>
            <p:ph type="body" idx="1"/>
          </p:nvPr>
        </p:nvSpPr>
        <p:spPr>
          <a:xfrm>
            <a:off x="0" y="0"/>
            <a:ext cx="0" cy="0"/>
          </a:xfrm>
          <a:noFill/>
          <a:ln/>
        </p:spPr>
        <p:txBody>
          <a:bodyPr lIns="0" tIns="0" rIns="0" bIns="0"/>
          <a:lstStyle/>
          <a:p>
            <a:pPr>
              <a:lnSpc>
                <a:spcPct val="80000"/>
              </a:lnSpc>
            </a:pPr>
            <a:r>
              <a:rPr lang="it-IT" altLang="en-US" sz="800" smtClean="0">
                <a:solidFill>
                  <a:srgbClr val="FFFFFF"/>
                </a:solidFill>
              </a:rPr>
              <a:t>ESEMeD: Studio europeo sull’epidemiologia dei disturbi mentali</a:t>
            </a:r>
          </a:p>
          <a:p>
            <a:pPr>
              <a:lnSpc>
                <a:spcPct val="80000"/>
              </a:lnSpc>
            </a:pPr>
            <a:r>
              <a:rPr lang="it-IT" altLang="en-US" sz="800" smtClean="0">
                <a:solidFill>
                  <a:srgbClr val="FFFFFF"/>
                </a:solidFill>
              </a:rPr>
              <a:t>Condotto in 6 paesi (Belgio, Francia, Germania, Italia, Olanda e Spagna) su circa 22.000 persone rappresentative della popolazione generale</a:t>
            </a:r>
          </a:p>
          <a:p>
            <a:pPr>
              <a:lnSpc>
                <a:spcPct val="80000"/>
              </a:lnSpc>
            </a:pPr>
            <a:r>
              <a:rPr lang="it-IT" altLang="en-US" sz="800" smtClean="0">
                <a:solidFill>
                  <a:srgbClr val="FFFFFF"/>
                </a:solidFill>
              </a:rPr>
              <a:t>E’ la più ampia indagine comparativa europea, parte del progetto OMS “World Mental Health 2000” (WMH 2000)</a:t>
            </a:r>
          </a:p>
          <a:p>
            <a:pPr>
              <a:lnSpc>
                <a:spcPct val="80000"/>
              </a:lnSpc>
            </a:pPr>
            <a:r>
              <a:rPr lang="it-IT" altLang="en-US" sz="800" smtClean="0">
                <a:solidFill>
                  <a:srgbClr val="FFFFFF"/>
                </a:solidFill>
              </a:rPr>
              <a:t>In Italia intervistate 4700 persone in età &gt; 18 scelte in modo randomizzato</a:t>
            </a:r>
          </a:p>
          <a:p>
            <a:pPr>
              <a:lnSpc>
                <a:spcPct val="80000"/>
              </a:lnSpc>
            </a:pPr>
            <a:endParaRPr lang="en-GB" sz="800" b="1" smtClean="0"/>
          </a:p>
        </p:txBody>
      </p:sp>
      <p:sp>
        <p:nvSpPr>
          <p:cNvPr id="276483" name="Rectangle 3"/>
          <p:cNvSpPr>
            <a:spLocks noGrp="1" noRot="1" noChangeAspect="1" noChangeArrowheads="1" noTextEdit="1"/>
          </p:cNvSpPr>
          <p:nvPr>
            <p:ph type="sldImg"/>
          </p:nvPr>
        </p:nvSpPr>
        <p:spPr>
          <a:xfrm>
            <a:off x="0" y="0"/>
            <a:ext cx="0" cy="0"/>
          </a:xfrm>
          <a:ln w="12699" cap="flat">
            <a:solidFill>
              <a:schemeClr val="tx1"/>
            </a:solid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BB371ED4-C010-4EF2-AA61-FE65835236FD}" type="slidenum">
              <a:rPr lang="it-IT" smtClean="0"/>
              <a:pPr/>
              <a:t>13</a:t>
            </a:fld>
            <a:endParaRPr lang="it-IT" smtClean="0"/>
          </a:p>
        </p:txBody>
      </p:sp>
      <p:sp>
        <p:nvSpPr>
          <p:cNvPr id="274435" name="Rectangle 2"/>
          <p:cNvSpPr>
            <a:spLocks noGrp="1" noRot="1" noChangeAspect="1" noChangeArrowheads="1" noTextEdit="1"/>
          </p:cNvSpPr>
          <p:nvPr>
            <p:ph type="sldImg"/>
          </p:nvPr>
        </p:nvSpPr>
        <p:spPr>
          <a:solidFill>
            <a:srgbClr val="FFFFFF"/>
          </a:solidFill>
          <a:ln/>
        </p:spPr>
      </p:sp>
      <p:sp>
        <p:nvSpPr>
          <p:cNvPr id="274436"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Rectangle 7"/>
          <p:cNvSpPr>
            <a:spLocks noGrp="1" noChangeArrowheads="1"/>
          </p:cNvSpPr>
          <p:nvPr>
            <p:ph type="sldNum" sz="quarter" idx="5"/>
          </p:nvPr>
        </p:nvSpPr>
        <p:spPr>
          <a:noFill/>
        </p:spPr>
        <p:txBody>
          <a:bodyPr/>
          <a:lstStyle/>
          <a:p>
            <a:fld id="{FECF4DD0-121D-46CB-9E5C-B308E9584EFE}" type="slidenum">
              <a:rPr lang="it-IT" smtClean="0"/>
              <a:pPr/>
              <a:t>14</a:t>
            </a:fld>
            <a:endParaRPr lang="it-IT" smtClean="0"/>
          </a:p>
        </p:txBody>
      </p:sp>
      <p:sp>
        <p:nvSpPr>
          <p:cNvPr id="277506" name="Rectangle 2"/>
          <p:cNvSpPr>
            <a:spLocks noGrp="1" noRot="1" noChangeAspect="1" noChangeArrowheads="1"/>
          </p:cNvSpPr>
          <p:nvPr>
            <p:ph type="sldImg"/>
          </p:nvPr>
        </p:nvSpPr>
        <p:spPr>
          <a:xfrm>
            <a:off x="1182688" y="163513"/>
            <a:ext cx="4543425" cy="3406775"/>
          </a:xfrm>
          <a:ln w="12700" cap="flat">
            <a:solidFill>
              <a:schemeClr val="tx1"/>
            </a:solidFill>
          </a:ln>
        </p:spPr>
      </p:sp>
      <p:sp>
        <p:nvSpPr>
          <p:cNvPr id="277507" name="Rectangle 3"/>
          <p:cNvSpPr>
            <a:spLocks noGrp="1" noChangeArrowheads="1"/>
          </p:cNvSpPr>
          <p:nvPr>
            <p:ph type="body" idx="1"/>
          </p:nvPr>
        </p:nvSpPr>
        <p:spPr>
          <a:xfrm>
            <a:off x="393700" y="3783013"/>
            <a:ext cx="6080125" cy="5553075"/>
          </a:xfrm>
          <a:noFill/>
          <a:ln/>
        </p:spPr>
        <p:txBody>
          <a:bodyPr lIns="90487" tIns="44450" rIns="90487" bIns="44450"/>
          <a:lstStyle/>
          <a:p>
            <a:pPr algn="just"/>
            <a:r>
              <a:rPr lang="en-US" sz="1400" smtClean="0">
                <a:solidFill>
                  <a:srgbClr val="000000"/>
                </a:solidFill>
                <a:latin typeface="Times" pitchFamily="18" charset="0"/>
              </a:rPr>
              <a:t>Sommergibile del </a:t>
            </a:r>
            <a:r>
              <a:rPr lang="en-US" sz="1400" b="1" i="1" smtClean="0">
                <a:solidFill>
                  <a:srgbClr val="000000"/>
                </a:solidFill>
                <a:latin typeface="Times" pitchFamily="18" charset="0"/>
              </a:rPr>
              <a:t>Primary Health Care Team (PHCT)</a:t>
            </a:r>
            <a:endParaRPr lang="en-US" sz="1400" i="1" smtClean="0">
              <a:solidFill>
                <a:srgbClr val="000000"/>
              </a:solidFill>
              <a:latin typeface="Times"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Rectangle 7"/>
          <p:cNvSpPr>
            <a:spLocks noGrp="1" noChangeArrowheads="1"/>
          </p:cNvSpPr>
          <p:nvPr>
            <p:ph type="sldNum" sz="quarter" idx="5"/>
          </p:nvPr>
        </p:nvSpPr>
        <p:spPr>
          <a:noFill/>
        </p:spPr>
        <p:txBody>
          <a:bodyPr/>
          <a:lstStyle/>
          <a:p>
            <a:fld id="{ED0DD32C-33F8-47AF-BFB2-9E7398E77508}" type="slidenum">
              <a:rPr lang="it-IT" smtClean="0"/>
              <a:pPr/>
              <a:t>15</a:t>
            </a:fld>
            <a:endParaRPr lang="it-IT" smtClean="0"/>
          </a:p>
        </p:txBody>
      </p:sp>
      <p:sp>
        <p:nvSpPr>
          <p:cNvPr id="279554" name="Rectangle 2"/>
          <p:cNvSpPr>
            <a:spLocks noGrp="1" noRot="1" noChangeAspect="1" noChangeArrowheads="1" noTextEdit="1"/>
          </p:cNvSpPr>
          <p:nvPr>
            <p:ph type="sldImg"/>
          </p:nvPr>
        </p:nvSpPr>
        <p:spPr>
          <a:xfrm>
            <a:off x="1001713" y="728663"/>
            <a:ext cx="4854575" cy="3641725"/>
          </a:xfrm>
          <a:solidFill>
            <a:srgbClr val="FFFFFF"/>
          </a:solidFill>
          <a:ln/>
        </p:spPr>
      </p:sp>
      <p:sp>
        <p:nvSpPr>
          <p:cNvPr id="279555" name="Rectangle 3"/>
          <p:cNvSpPr>
            <a:spLocks noGrp="1" noChangeArrowheads="1"/>
          </p:cNvSpPr>
          <p:nvPr>
            <p:ph type="body" idx="1"/>
          </p:nvPr>
        </p:nvSpPr>
        <p:spPr>
          <a:xfrm>
            <a:off x="914400" y="4614863"/>
            <a:ext cx="5027613" cy="4370387"/>
          </a:xfrm>
          <a:solidFill>
            <a:srgbClr val="FFFFFF"/>
          </a:solidFill>
          <a:ln>
            <a:solidFill>
              <a:srgbClr val="000000"/>
            </a:solidFill>
          </a:ln>
        </p:spPr>
        <p:txBody>
          <a:bodyPr/>
          <a:lstStyle/>
          <a:p>
            <a:endParaRPr lang="it-IT"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19F4CAF4-48B0-4067-87A1-84E767F63965}" type="slidenum">
              <a:rPr lang="it-IT" smtClean="0"/>
              <a:pPr/>
              <a:t>16</a:t>
            </a:fld>
            <a:endParaRPr lang="it-IT" smtClean="0"/>
          </a:p>
        </p:txBody>
      </p:sp>
      <p:sp>
        <p:nvSpPr>
          <p:cNvPr id="281603" name="Rectangle 2"/>
          <p:cNvSpPr>
            <a:spLocks noGrp="1" noRot="1" noChangeAspect="1" noChangeArrowheads="1" noTextEdit="1"/>
          </p:cNvSpPr>
          <p:nvPr>
            <p:ph type="sldImg"/>
          </p:nvPr>
        </p:nvSpPr>
        <p:spPr>
          <a:solidFill>
            <a:srgbClr val="FFFFFF"/>
          </a:solidFill>
          <a:ln/>
        </p:spPr>
      </p:sp>
      <p:sp>
        <p:nvSpPr>
          <p:cNvPr id="28160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mtClean="0">
                <a:cs typeface="Lucida Sans Unicode" pitchFamily="34" charset="0"/>
              </a:rPr>
              <a:t>Spese per la salute mentale in Lombardia: 3.8% del budget nazionale della sanità (dovrebbe essere non meno del 5%).</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1B091B87-7203-40BC-9BC6-DE4887147EC3}" type="slidenum">
              <a:rPr lang="it-IT" smtClean="0"/>
              <a:pPr/>
              <a:t>17</a:t>
            </a:fld>
            <a:endParaRPr lang="it-IT" smtClean="0"/>
          </a:p>
        </p:txBody>
      </p:sp>
      <p:sp>
        <p:nvSpPr>
          <p:cNvPr id="283651" name="Rectangle 2"/>
          <p:cNvSpPr>
            <a:spLocks noGrp="1" noRot="1" noChangeAspect="1" noChangeArrowheads="1" noTextEdit="1"/>
          </p:cNvSpPr>
          <p:nvPr>
            <p:ph type="sldImg"/>
          </p:nvPr>
        </p:nvSpPr>
        <p:spPr>
          <a:solidFill>
            <a:srgbClr val="FFFFFF"/>
          </a:solidFill>
          <a:ln/>
        </p:spPr>
      </p:sp>
      <p:sp>
        <p:nvSpPr>
          <p:cNvPr id="283652"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Rectangle 7"/>
          <p:cNvSpPr>
            <a:spLocks noGrp="1" noChangeArrowheads="1"/>
          </p:cNvSpPr>
          <p:nvPr>
            <p:ph type="sldNum" sz="quarter" idx="5"/>
          </p:nvPr>
        </p:nvSpPr>
        <p:spPr>
          <a:noFill/>
        </p:spPr>
        <p:txBody>
          <a:bodyPr/>
          <a:lstStyle/>
          <a:p>
            <a:fld id="{09BBB32B-2CF2-45AC-8573-271D6694EED0}" type="slidenum">
              <a:rPr lang="it-IT" smtClean="0">
                <a:solidFill>
                  <a:srgbClr val="FFFFFF"/>
                </a:solidFill>
              </a:rPr>
              <a:pPr/>
              <a:t>18</a:t>
            </a:fld>
            <a:endParaRPr lang="it-IT" smtClean="0">
              <a:solidFill>
                <a:srgbClr val="FFFFFF"/>
              </a:solidFill>
            </a:endParaRPr>
          </a:p>
        </p:txBody>
      </p:sp>
      <p:sp>
        <p:nvSpPr>
          <p:cNvPr id="285698" name="Rectangle 2"/>
          <p:cNvSpPr>
            <a:spLocks noGrp="1" noRot="1" noChangeAspect="1" noChangeArrowheads="1" noTextEdit="1"/>
          </p:cNvSpPr>
          <p:nvPr>
            <p:ph type="sldImg"/>
          </p:nvPr>
        </p:nvSpPr>
        <p:spPr>
          <a:xfrm>
            <a:off x="1042988" y="762000"/>
            <a:ext cx="4772025" cy="3579813"/>
          </a:xfrm>
          <a:ln/>
        </p:spPr>
      </p:sp>
      <p:sp>
        <p:nvSpPr>
          <p:cNvPr id="285699" name="Rectangle 3"/>
          <p:cNvSpPr>
            <a:spLocks noGrp="1" noChangeArrowheads="1"/>
          </p:cNvSpPr>
          <p:nvPr>
            <p:ph type="body" idx="1"/>
          </p:nvPr>
        </p:nvSpPr>
        <p:spPr>
          <a:noFill/>
          <a:ln/>
        </p:spPr>
        <p:txBody>
          <a:bodyPr/>
          <a:lstStyle/>
          <a:p>
            <a:pPr marL="228600" indent="-228600">
              <a:lnSpc>
                <a:spcPct val="80000"/>
              </a:lnSpc>
            </a:pPr>
            <a:endParaRPr lang="it-I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p>
            <a:fld id="{441F8444-9378-46B0-A135-6E02DA3EB775}" type="slidenum">
              <a:rPr lang="it-IT" smtClean="0"/>
              <a:pPr/>
              <a:t>19</a:t>
            </a:fld>
            <a:endParaRPr lang="it-IT" smtClean="0"/>
          </a:p>
        </p:txBody>
      </p:sp>
      <p:sp>
        <p:nvSpPr>
          <p:cNvPr id="287747" name="Rectangle 2"/>
          <p:cNvSpPr>
            <a:spLocks noGrp="1" noRot="1" noChangeAspect="1" noChangeArrowheads="1" noTextEdit="1"/>
          </p:cNvSpPr>
          <p:nvPr>
            <p:ph type="sldImg"/>
          </p:nvPr>
        </p:nvSpPr>
        <p:spPr>
          <a:solidFill>
            <a:srgbClr val="FFFFFF"/>
          </a:solidFill>
          <a:ln/>
        </p:spPr>
      </p:sp>
      <p:sp>
        <p:nvSpPr>
          <p:cNvPr id="287748"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9794"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B1BE3919-CAFB-4807-86BF-F4ECFAD7841C}" type="slidenum">
              <a:rPr lang="it-IT" sz="1200"/>
              <a:pPr algn="r"/>
              <a:t>20</a:t>
            </a:fld>
            <a:endParaRPr lang="it-IT" sz="1200"/>
          </a:p>
        </p:txBody>
      </p:sp>
      <p:sp>
        <p:nvSpPr>
          <p:cNvPr id="289795" name="Rectangle 2"/>
          <p:cNvSpPr>
            <a:spLocks noGrp="1" noRot="1" noChangeAspect="1" noChangeArrowheads="1" noTextEdit="1"/>
          </p:cNvSpPr>
          <p:nvPr>
            <p:ph type="sldImg"/>
          </p:nvPr>
        </p:nvSpPr>
        <p:spPr>
          <a:solidFill>
            <a:srgbClr val="FFFFFF"/>
          </a:solidFill>
          <a:ln/>
        </p:spPr>
      </p:sp>
      <p:sp>
        <p:nvSpPr>
          <p:cNvPr id="289796"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1842" name="Rectangle 7"/>
          <p:cNvSpPr>
            <a:spLocks noGrp="1" noChangeArrowheads="1"/>
          </p:cNvSpPr>
          <p:nvPr>
            <p:ph type="sldNum" sz="quarter" idx="5"/>
          </p:nvPr>
        </p:nvSpPr>
        <p:spPr>
          <a:noFill/>
        </p:spPr>
        <p:txBody>
          <a:bodyPr/>
          <a:lstStyle/>
          <a:p>
            <a:fld id="{C112FE6E-EF0A-47CE-B3EB-BB3FB69B0B7B}" type="slidenum">
              <a:rPr lang="it-IT" smtClean="0"/>
              <a:pPr/>
              <a:t>21</a:t>
            </a:fld>
            <a:endParaRPr lang="it-IT" smtClean="0"/>
          </a:p>
        </p:txBody>
      </p:sp>
      <p:sp>
        <p:nvSpPr>
          <p:cNvPr id="291843" name="Rectangle 2"/>
          <p:cNvSpPr>
            <a:spLocks noGrp="1" noRot="1" noChangeAspect="1" noChangeArrowheads="1" noTextEdit="1"/>
          </p:cNvSpPr>
          <p:nvPr>
            <p:ph type="sldImg"/>
          </p:nvPr>
        </p:nvSpPr>
        <p:spPr>
          <a:solidFill>
            <a:srgbClr val="FFFFFF"/>
          </a:solidFill>
          <a:ln/>
        </p:spPr>
      </p:sp>
      <p:sp>
        <p:nvSpPr>
          <p:cNvPr id="29184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Rectangle 7"/>
          <p:cNvSpPr>
            <a:spLocks noGrp="1" noChangeArrowheads="1"/>
          </p:cNvSpPr>
          <p:nvPr>
            <p:ph type="sldNum" sz="quarter" idx="5"/>
          </p:nvPr>
        </p:nvSpPr>
        <p:spPr>
          <a:noFill/>
        </p:spPr>
        <p:txBody>
          <a:bodyPr/>
          <a:lstStyle/>
          <a:p>
            <a:fld id="{3C52624A-5CC9-4C0C-A385-A08EC63414FA}" type="slidenum">
              <a:rPr lang="it-IT" smtClean="0">
                <a:solidFill>
                  <a:srgbClr val="FFFFFF"/>
                </a:solidFill>
              </a:rPr>
              <a:pPr/>
              <a:t>22</a:t>
            </a:fld>
            <a:endParaRPr lang="it-IT" smtClean="0">
              <a:solidFill>
                <a:srgbClr val="FFFFFF"/>
              </a:solidFill>
            </a:endParaRPr>
          </a:p>
        </p:txBody>
      </p:sp>
      <p:sp>
        <p:nvSpPr>
          <p:cNvPr id="293890" name="Rectangle 2"/>
          <p:cNvSpPr>
            <a:spLocks noGrp="1" noRot="1" noChangeAspect="1" noChangeArrowheads="1" noTextEdit="1"/>
          </p:cNvSpPr>
          <p:nvPr>
            <p:ph type="sldImg"/>
          </p:nvPr>
        </p:nvSpPr>
        <p:spPr>
          <a:xfrm>
            <a:off x="1042988" y="762000"/>
            <a:ext cx="4772025" cy="3579813"/>
          </a:xfrm>
          <a:ln/>
        </p:spPr>
      </p:sp>
      <p:sp>
        <p:nvSpPr>
          <p:cNvPr id="293891" name="Rectangle 3"/>
          <p:cNvSpPr>
            <a:spLocks noGrp="1" noChangeArrowheads="1"/>
          </p:cNvSpPr>
          <p:nvPr>
            <p:ph type="body" idx="1"/>
          </p:nvPr>
        </p:nvSpPr>
        <p:spPr>
          <a:noFill/>
          <a:ln/>
        </p:spPr>
        <p:txBody>
          <a:bodyPr/>
          <a:lstStyle/>
          <a:p>
            <a:pPr marL="228600" indent="-228600">
              <a:lnSpc>
                <a:spcPct val="80000"/>
              </a:lnSpc>
            </a:pPr>
            <a:endParaRPr lang="it-IT"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Rectangle 7"/>
          <p:cNvSpPr>
            <a:spLocks noGrp="1" noChangeArrowheads="1"/>
          </p:cNvSpPr>
          <p:nvPr>
            <p:ph type="sldNum" sz="quarter" idx="5"/>
          </p:nvPr>
        </p:nvSpPr>
        <p:spPr>
          <a:noFill/>
        </p:spPr>
        <p:txBody>
          <a:bodyPr/>
          <a:lstStyle/>
          <a:p>
            <a:fld id="{EB513F81-5306-4F8E-BBC0-237EFFFDDAF3}" type="slidenum">
              <a:rPr lang="it-IT" smtClean="0"/>
              <a:pPr/>
              <a:t>23</a:t>
            </a:fld>
            <a:endParaRPr lang="it-IT" smtClean="0"/>
          </a:p>
        </p:txBody>
      </p:sp>
      <p:sp>
        <p:nvSpPr>
          <p:cNvPr id="295938" name="Rectangle 2"/>
          <p:cNvSpPr>
            <a:spLocks noGrp="1" noRot="1" noChangeAspect="1" noChangeArrowheads="1" noTextEdit="1"/>
          </p:cNvSpPr>
          <p:nvPr>
            <p:ph type="sldImg"/>
          </p:nvPr>
        </p:nvSpPr>
        <p:spPr>
          <a:xfrm>
            <a:off x="1001713" y="728663"/>
            <a:ext cx="4854575" cy="3641725"/>
          </a:xfrm>
          <a:solidFill>
            <a:srgbClr val="FFFFFF"/>
          </a:solidFill>
          <a:ln/>
        </p:spPr>
      </p:sp>
      <p:sp>
        <p:nvSpPr>
          <p:cNvPr id="295939" name="Rectangle 3"/>
          <p:cNvSpPr>
            <a:spLocks noGrp="1" noChangeArrowheads="1"/>
          </p:cNvSpPr>
          <p:nvPr>
            <p:ph type="body" idx="1"/>
          </p:nvPr>
        </p:nvSpPr>
        <p:spPr>
          <a:xfrm>
            <a:off x="914400" y="4614863"/>
            <a:ext cx="5027613" cy="4370387"/>
          </a:xfrm>
          <a:solidFill>
            <a:srgbClr val="FFFFFF"/>
          </a:solidFill>
          <a:ln>
            <a:solidFill>
              <a:srgbClr val="000000"/>
            </a:solidFill>
          </a:ln>
        </p:spPr>
        <p:txBody>
          <a:bodyPr/>
          <a:lstStyle/>
          <a:p>
            <a:endParaRPr lang="it-IT"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Rectangle 7"/>
          <p:cNvSpPr>
            <a:spLocks noGrp="1" noChangeArrowheads="1"/>
          </p:cNvSpPr>
          <p:nvPr>
            <p:ph type="sldNum" sz="quarter" idx="5"/>
          </p:nvPr>
        </p:nvSpPr>
        <p:spPr>
          <a:noFill/>
        </p:spPr>
        <p:txBody>
          <a:bodyPr/>
          <a:lstStyle/>
          <a:p>
            <a:fld id="{8FA821D1-FE3D-4BA5-B2C7-A5FC50D42E87}" type="slidenum">
              <a:rPr lang="it-IT" smtClean="0">
                <a:solidFill>
                  <a:srgbClr val="FFFFFF"/>
                </a:solidFill>
              </a:rPr>
              <a:pPr/>
              <a:t>24</a:t>
            </a:fld>
            <a:endParaRPr lang="it-IT" smtClean="0">
              <a:solidFill>
                <a:srgbClr val="FFFFFF"/>
              </a:solidFill>
            </a:endParaRPr>
          </a:p>
        </p:txBody>
      </p:sp>
      <p:sp>
        <p:nvSpPr>
          <p:cNvPr id="297986" name="Rectangle 2"/>
          <p:cNvSpPr>
            <a:spLocks noGrp="1" noRot="1" noChangeAspect="1" noChangeArrowheads="1" noTextEdit="1"/>
          </p:cNvSpPr>
          <p:nvPr>
            <p:ph type="sldImg"/>
          </p:nvPr>
        </p:nvSpPr>
        <p:spPr>
          <a:xfrm>
            <a:off x="1042988" y="762000"/>
            <a:ext cx="4772025" cy="3579813"/>
          </a:xfrm>
          <a:ln/>
        </p:spPr>
      </p:sp>
      <p:sp>
        <p:nvSpPr>
          <p:cNvPr id="297987" name="Rectangle 3"/>
          <p:cNvSpPr>
            <a:spLocks noGrp="1" noChangeArrowheads="1"/>
          </p:cNvSpPr>
          <p:nvPr>
            <p:ph type="body" idx="1"/>
          </p:nvPr>
        </p:nvSpPr>
        <p:spPr>
          <a:noFill/>
          <a:ln/>
        </p:spPr>
        <p:txBody>
          <a:bodyPr/>
          <a:lstStyle/>
          <a:p>
            <a:pPr marL="228600" indent="-228600">
              <a:lnSpc>
                <a:spcPct val="80000"/>
              </a:lnSpc>
            </a:pPr>
            <a:endParaRPr 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0034" name="Rectangle 7"/>
          <p:cNvSpPr>
            <a:spLocks noGrp="1" noChangeArrowheads="1"/>
          </p:cNvSpPr>
          <p:nvPr>
            <p:ph type="sldNum" sz="quarter" idx="5"/>
          </p:nvPr>
        </p:nvSpPr>
        <p:spPr>
          <a:noFill/>
        </p:spPr>
        <p:txBody>
          <a:bodyPr/>
          <a:lstStyle/>
          <a:p>
            <a:fld id="{CF8335ED-D3E9-4305-8A5B-737B7798DD24}" type="slidenum">
              <a:rPr lang="it-IT" smtClean="0"/>
              <a:pPr/>
              <a:t>25</a:t>
            </a:fld>
            <a:endParaRPr lang="it-IT" smtClean="0"/>
          </a:p>
        </p:txBody>
      </p:sp>
      <p:sp>
        <p:nvSpPr>
          <p:cNvPr id="300035" name="Rectangle 2"/>
          <p:cNvSpPr>
            <a:spLocks noGrp="1" noRot="1" noChangeAspect="1" noChangeArrowheads="1" noTextEdit="1"/>
          </p:cNvSpPr>
          <p:nvPr>
            <p:ph type="sldImg"/>
          </p:nvPr>
        </p:nvSpPr>
        <p:spPr>
          <a:solidFill>
            <a:srgbClr val="FFFFFF"/>
          </a:solidFill>
          <a:ln/>
        </p:spPr>
      </p:sp>
      <p:sp>
        <p:nvSpPr>
          <p:cNvPr id="300036"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2082" name="Rectangle 7"/>
          <p:cNvSpPr>
            <a:spLocks noGrp="1" noChangeArrowheads="1"/>
          </p:cNvSpPr>
          <p:nvPr>
            <p:ph type="sldNum" sz="quarter" idx="5"/>
          </p:nvPr>
        </p:nvSpPr>
        <p:spPr>
          <a:noFill/>
        </p:spPr>
        <p:txBody>
          <a:bodyPr/>
          <a:lstStyle/>
          <a:p>
            <a:fld id="{18AFA6FF-C686-4F77-8944-8E1CA4E8BCC7}" type="slidenum">
              <a:rPr lang="it-IT" smtClean="0"/>
              <a:pPr/>
              <a:t>26</a:t>
            </a:fld>
            <a:endParaRPr lang="it-IT" smtClean="0"/>
          </a:p>
        </p:txBody>
      </p:sp>
      <p:sp>
        <p:nvSpPr>
          <p:cNvPr id="302083" name="Rectangle 2"/>
          <p:cNvSpPr>
            <a:spLocks noGrp="1" noRot="1" noChangeAspect="1" noChangeArrowheads="1" noTextEdit="1"/>
          </p:cNvSpPr>
          <p:nvPr>
            <p:ph type="sldImg"/>
          </p:nvPr>
        </p:nvSpPr>
        <p:spPr>
          <a:solidFill>
            <a:srgbClr val="FFFFFF"/>
          </a:solidFill>
          <a:ln/>
        </p:spPr>
      </p:sp>
      <p:sp>
        <p:nvSpPr>
          <p:cNvPr id="30208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4130" name="Rectangle 7"/>
          <p:cNvSpPr>
            <a:spLocks noGrp="1" noChangeArrowheads="1"/>
          </p:cNvSpPr>
          <p:nvPr>
            <p:ph type="sldNum" sz="quarter" idx="5"/>
          </p:nvPr>
        </p:nvSpPr>
        <p:spPr>
          <a:noFill/>
        </p:spPr>
        <p:txBody>
          <a:bodyPr/>
          <a:lstStyle/>
          <a:p>
            <a:fld id="{CC83A144-F490-45CF-861B-C2728C1D47E9}" type="slidenum">
              <a:rPr lang="it-IT" smtClean="0"/>
              <a:pPr/>
              <a:t>27</a:t>
            </a:fld>
            <a:endParaRPr lang="it-IT" smtClean="0"/>
          </a:p>
        </p:txBody>
      </p:sp>
      <p:sp>
        <p:nvSpPr>
          <p:cNvPr id="304131" name="Rectangle 2"/>
          <p:cNvSpPr>
            <a:spLocks noGrp="1" noRot="1" noChangeAspect="1" noChangeArrowheads="1" noTextEdit="1"/>
          </p:cNvSpPr>
          <p:nvPr>
            <p:ph type="sldImg"/>
          </p:nvPr>
        </p:nvSpPr>
        <p:spPr>
          <a:solidFill>
            <a:srgbClr val="FFFFFF"/>
          </a:solidFill>
          <a:ln/>
        </p:spPr>
      </p:sp>
      <p:sp>
        <p:nvSpPr>
          <p:cNvPr id="304132"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Rectangle 7"/>
          <p:cNvSpPr>
            <a:spLocks noGrp="1" noChangeArrowheads="1"/>
          </p:cNvSpPr>
          <p:nvPr>
            <p:ph type="sldNum" sz="quarter" idx="5"/>
          </p:nvPr>
        </p:nvSpPr>
        <p:spPr>
          <a:noFill/>
        </p:spPr>
        <p:txBody>
          <a:bodyPr/>
          <a:lstStyle/>
          <a:p>
            <a:fld id="{88A817BA-C1B7-4B6F-B59D-1892ACDACDBB}" type="slidenum">
              <a:rPr lang="it-IT" smtClean="0"/>
              <a:pPr/>
              <a:t>28</a:t>
            </a:fld>
            <a:endParaRPr lang="it-IT" smtClean="0"/>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a:noFill/>
          <a:ln/>
        </p:spPr>
        <p:txBody>
          <a:bodyPr/>
          <a:lstStyle/>
          <a:p>
            <a:endParaRPr lang="it-IT"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26"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1A0A716E-5175-449D-B22E-999F915632AD}" type="slidenum">
              <a:rPr lang="it-IT" sz="1200">
                <a:solidFill>
                  <a:srgbClr val="000000"/>
                </a:solidFill>
              </a:rPr>
              <a:pPr algn="r"/>
              <a:t>29</a:t>
            </a:fld>
            <a:endParaRPr lang="it-IT" sz="1200">
              <a:solidFill>
                <a:srgbClr val="000000"/>
              </a:solidFill>
            </a:endParaRPr>
          </a:p>
        </p:txBody>
      </p:sp>
      <p:sp>
        <p:nvSpPr>
          <p:cNvPr id="308227"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08228" name="Text Box 3"/>
          <p:cNvSpPr>
            <a:spLocks noGrp="1" noChangeArrowheads="1"/>
          </p:cNvSpPr>
          <p:nvPr>
            <p:ph type="body" idx="1"/>
          </p:nvPr>
        </p:nvSpPr>
        <p:spPr>
          <a:xfrm>
            <a:off x="914400" y="4646613"/>
            <a:ext cx="5027613" cy="463550"/>
          </a:xfrm>
          <a:noFill/>
          <a:ln/>
        </p:spPr>
        <p:txBody>
          <a:bodyPr lIns="90000" tIns="46800" rIns="90000" bIns="46800">
            <a:spAutoFit/>
          </a:bodyPr>
          <a:lstStyle/>
          <a:p>
            <a:pPr defTabSz="449263">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NZ" b="1" smtClean="0">
                <a:solidFill>
                  <a:srgbClr val="FFFF00"/>
                </a:solidFill>
              </a:rPr>
              <a:t>1956 THORAZINE (Chlorpromazine) AD, "patients hospitalized for many years are now at home"</a:t>
            </a:r>
            <a:r>
              <a:rPr lang="en-NZ" smtClean="0"/>
              <a:t> </a:t>
            </a:r>
            <a:r>
              <a:rPr lang="it-IT" smtClean="0"/>
              <a:t>Smith Kline &amp; French Laboratories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0274"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84B33B60-F464-4562-B3B5-809E5D7B566A}" type="slidenum">
              <a:rPr lang="it-IT" sz="1200">
                <a:solidFill>
                  <a:srgbClr val="000000"/>
                </a:solidFill>
              </a:rPr>
              <a:pPr algn="r"/>
              <a:t>30</a:t>
            </a:fld>
            <a:endParaRPr lang="it-IT" sz="1200">
              <a:solidFill>
                <a:srgbClr val="000000"/>
              </a:solidFill>
            </a:endParaRPr>
          </a:p>
        </p:txBody>
      </p:sp>
      <p:sp>
        <p:nvSpPr>
          <p:cNvPr id="310275"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10276" name="Rectangle 3"/>
          <p:cNvSpPr>
            <a:spLocks noGrp="1" noChangeArrowheads="1"/>
          </p:cNvSpPr>
          <p:nvPr>
            <p:ph type="body" idx="1"/>
          </p:nvPr>
        </p:nvSpPr>
        <p:spPr>
          <a:xfrm>
            <a:off x="914400" y="4646613"/>
            <a:ext cx="5027613" cy="266700"/>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mtClean="0">
              <a:cs typeface="Lucida Sans Unicode"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2322"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15560F8D-271A-409C-B1F2-24E2090582A1}" type="slidenum">
              <a:rPr lang="it-IT" sz="1200">
                <a:solidFill>
                  <a:srgbClr val="000000"/>
                </a:solidFill>
              </a:rPr>
              <a:pPr algn="r"/>
              <a:t>31</a:t>
            </a:fld>
            <a:endParaRPr lang="it-IT" sz="1200">
              <a:solidFill>
                <a:srgbClr val="000000"/>
              </a:solidFill>
            </a:endParaRPr>
          </a:p>
        </p:txBody>
      </p:sp>
      <p:sp>
        <p:nvSpPr>
          <p:cNvPr id="312323"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12324" name="Rectangle 3"/>
          <p:cNvSpPr>
            <a:spLocks noGrp="1" noChangeArrowheads="1"/>
          </p:cNvSpPr>
          <p:nvPr>
            <p:ph type="body" idx="1"/>
          </p:nvPr>
        </p:nvSpPr>
        <p:spPr>
          <a:xfrm>
            <a:off x="914400" y="4646613"/>
            <a:ext cx="5027613" cy="266700"/>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mtClean="0">
              <a:cs typeface="Lucida Sans Unicode"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4370" name="Rectangle 7"/>
          <p:cNvSpPr txBox="1">
            <a:spLocks noGrp="1" noChangeArrowheads="1"/>
          </p:cNvSpPr>
          <p:nvPr/>
        </p:nvSpPr>
        <p:spPr bwMode="auto">
          <a:xfrm>
            <a:off x="3883025" y="9226550"/>
            <a:ext cx="2971800" cy="485775"/>
          </a:xfrm>
          <a:prstGeom prst="rect">
            <a:avLst/>
          </a:prstGeom>
          <a:noFill/>
          <a:ln w="9525">
            <a:noFill/>
            <a:miter lim="800000"/>
            <a:headEnd/>
            <a:tailEnd/>
          </a:ln>
        </p:spPr>
        <p:txBody>
          <a:bodyPr anchor="b"/>
          <a:lstStyle/>
          <a:p>
            <a:pPr algn="r"/>
            <a:fld id="{75258ED5-2348-4EE5-9556-A57143BF78DC}" type="slidenum">
              <a:rPr lang="it-IT" sz="1200">
                <a:latin typeface="Curlz MT" pitchFamily="82" charset="0"/>
              </a:rPr>
              <a:pPr algn="r"/>
              <a:t>32</a:t>
            </a:fld>
            <a:endParaRPr lang="it-IT" sz="1200">
              <a:latin typeface="Curlz MT" pitchFamily="82" charset="0"/>
            </a:endParaRPr>
          </a:p>
        </p:txBody>
      </p:sp>
      <p:sp>
        <p:nvSpPr>
          <p:cNvPr id="314371"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14372" name="Text Box 3"/>
          <p:cNvSpPr>
            <a:spLocks noGrp="1" noChangeArrowheads="1"/>
          </p:cNvSpPr>
          <p:nvPr>
            <p:ph type="body" idx="1"/>
          </p:nvPr>
        </p:nvSpPr>
        <p:spPr>
          <a:xfrm>
            <a:off x="914400" y="4648200"/>
            <a:ext cx="5027613" cy="4344988"/>
          </a:xfrm>
          <a:noFill/>
          <a:ln/>
        </p:spPr>
        <p:txBody>
          <a:bodyPr wrap="none" anchor="ctr"/>
          <a:lstStyle/>
          <a:p>
            <a:endParaRPr lang="it-IT"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6418" name="Rectangle 7"/>
          <p:cNvSpPr>
            <a:spLocks noGrp="1" noChangeArrowheads="1"/>
          </p:cNvSpPr>
          <p:nvPr>
            <p:ph type="sldNum" sz="quarter" idx="5"/>
          </p:nvPr>
        </p:nvSpPr>
        <p:spPr>
          <a:noFill/>
        </p:spPr>
        <p:txBody>
          <a:bodyPr/>
          <a:lstStyle/>
          <a:p>
            <a:fld id="{8046FD3A-71DE-4D49-AE00-28A0EF6ED596}" type="slidenum">
              <a:rPr lang="it-IT" smtClean="0"/>
              <a:pPr/>
              <a:t>33</a:t>
            </a:fld>
            <a:endParaRPr lang="it-IT" smtClean="0"/>
          </a:p>
        </p:txBody>
      </p:sp>
      <p:sp>
        <p:nvSpPr>
          <p:cNvPr id="316419" name="Rectangle 2"/>
          <p:cNvSpPr>
            <a:spLocks noGrp="1" noRot="1" noChangeAspect="1" noChangeArrowheads="1" noTextEdit="1"/>
          </p:cNvSpPr>
          <p:nvPr>
            <p:ph type="sldImg"/>
          </p:nvPr>
        </p:nvSpPr>
        <p:spPr>
          <a:solidFill>
            <a:srgbClr val="FFFFFF"/>
          </a:solidFill>
          <a:ln/>
        </p:spPr>
      </p:sp>
      <p:sp>
        <p:nvSpPr>
          <p:cNvPr id="316420"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8466"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245079AD-E0A9-4F06-8088-88E7BAAA50FC}" type="slidenum">
              <a:rPr lang="it-IT" sz="1200"/>
              <a:pPr algn="r"/>
              <a:t>34</a:t>
            </a:fld>
            <a:endParaRPr lang="it-IT" sz="1200"/>
          </a:p>
        </p:txBody>
      </p:sp>
      <p:sp>
        <p:nvSpPr>
          <p:cNvPr id="318467" name="Rectangle 2"/>
          <p:cNvSpPr>
            <a:spLocks noGrp="1" noRot="1" noChangeAspect="1" noChangeArrowheads="1" noTextEdit="1"/>
          </p:cNvSpPr>
          <p:nvPr>
            <p:ph type="sldImg"/>
          </p:nvPr>
        </p:nvSpPr>
        <p:spPr>
          <a:solidFill>
            <a:srgbClr val="FFFFFF"/>
          </a:solidFill>
          <a:ln/>
        </p:spPr>
      </p:sp>
      <p:sp>
        <p:nvSpPr>
          <p:cNvPr id="318468"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0514"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D6DC6B14-0CCE-4B40-AE5E-746A7C4227D2}" type="slidenum">
              <a:rPr lang="it-IT" sz="1200"/>
              <a:pPr algn="r"/>
              <a:t>35</a:t>
            </a:fld>
            <a:endParaRPr lang="it-IT" sz="1200"/>
          </a:p>
        </p:txBody>
      </p:sp>
      <p:sp>
        <p:nvSpPr>
          <p:cNvPr id="320515" name="Rectangle 2"/>
          <p:cNvSpPr>
            <a:spLocks noGrp="1" noRot="1" noChangeAspect="1" noChangeArrowheads="1" noTextEdit="1"/>
          </p:cNvSpPr>
          <p:nvPr>
            <p:ph type="sldImg"/>
          </p:nvPr>
        </p:nvSpPr>
        <p:spPr>
          <a:solidFill>
            <a:srgbClr val="FFFFFF"/>
          </a:solidFill>
          <a:ln/>
        </p:spPr>
      </p:sp>
      <p:sp>
        <p:nvSpPr>
          <p:cNvPr id="320516"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2562"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41E52879-72AC-499C-A92E-D52289A3E8C5}" type="slidenum">
              <a:rPr lang="it-IT" sz="1200"/>
              <a:pPr algn="r"/>
              <a:t>36</a:t>
            </a:fld>
            <a:endParaRPr lang="it-IT" sz="1200"/>
          </a:p>
        </p:txBody>
      </p:sp>
      <p:sp>
        <p:nvSpPr>
          <p:cNvPr id="322563" name="Rectangle 2"/>
          <p:cNvSpPr>
            <a:spLocks noGrp="1" noRot="1" noChangeAspect="1" noChangeArrowheads="1" noTextEdit="1"/>
          </p:cNvSpPr>
          <p:nvPr>
            <p:ph type="sldImg"/>
          </p:nvPr>
        </p:nvSpPr>
        <p:spPr>
          <a:solidFill>
            <a:srgbClr val="FFFFFF"/>
          </a:solidFill>
          <a:ln/>
        </p:spPr>
      </p:sp>
      <p:sp>
        <p:nvSpPr>
          <p:cNvPr id="32256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4610"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852CC725-F650-4C35-8A5C-1EE5975131F4}" type="slidenum">
              <a:rPr lang="it-IT" sz="1200"/>
              <a:pPr algn="r"/>
              <a:t>37</a:t>
            </a:fld>
            <a:endParaRPr lang="it-IT" sz="1200"/>
          </a:p>
        </p:txBody>
      </p:sp>
      <p:sp>
        <p:nvSpPr>
          <p:cNvPr id="324611" name="Rectangle 2"/>
          <p:cNvSpPr>
            <a:spLocks noGrp="1" noRot="1" noChangeAspect="1" noChangeArrowheads="1" noTextEdit="1"/>
          </p:cNvSpPr>
          <p:nvPr>
            <p:ph type="sldImg"/>
          </p:nvPr>
        </p:nvSpPr>
        <p:spPr>
          <a:solidFill>
            <a:srgbClr val="FFFFFF"/>
          </a:solidFill>
          <a:ln/>
        </p:spPr>
      </p:sp>
      <p:sp>
        <p:nvSpPr>
          <p:cNvPr id="324612" name="Rectangle 3"/>
          <p:cNvSpPr>
            <a:spLocks noGrp="1" noChangeArrowheads="1"/>
          </p:cNvSpPr>
          <p:nvPr>
            <p:ph type="body" idx="1"/>
          </p:nvPr>
        </p:nvSpPr>
        <p:spPr>
          <a:xfrm>
            <a:off x="914400" y="4648200"/>
            <a:ext cx="5027613" cy="2944813"/>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smtClean="0">
                <a:cs typeface="Lucida Sans Unicode" pitchFamily="34" charset="0"/>
              </a:rPr>
              <a:t>Avere un motivo per ascoltare</a:t>
            </a:r>
            <a:r>
              <a:rPr lang="en-GB" smtClean="0">
                <a:cs typeface="Lucida Sans Unicode" pitchFamily="34" charset="0"/>
              </a:rPr>
              <a:t>: bisogna saper perchè siamo lì ad ascoltare (dobbiamo essere motivati)</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b="1" smtClean="0">
                <a:solidFill>
                  <a:srgbClr val="FFFFFF"/>
                </a:solidFill>
              </a:rPr>
              <a:t>Sospendere il nostro giudizio; </a:t>
            </a:r>
            <a:r>
              <a:rPr lang="it-IT" smtClean="0">
                <a:solidFill>
                  <a:srgbClr val="FFFFFF"/>
                </a:solidFill>
              </a:rPr>
              <a:t>Dobbiamo sospendere temporaneamente le considerazioni che facciamo dentro di noi (assorbire il messaggio senza prendere decisioni</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b="1" smtClean="0">
                <a:solidFill>
                  <a:srgbClr val="FFFFFF"/>
                </a:solidFill>
              </a:rPr>
              <a:t>Concentrarsi sulla persona: </a:t>
            </a:r>
            <a:r>
              <a:rPr lang="it-IT" smtClean="0">
                <a:solidFill>
                  <a:srgbClr val="FFFFFF"/>
                </a:solidFill>
              </a:rPr>
              <a:t>resistere alle distrazioni (forse l’abilità più importante)</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b="1" smtClean="0">
                <a:solidFill>
                  <a:srgbClr val="FFFFFF"/>
                </a:solidFill>
              </a:rPr>
              <a:t>Concentrarsi sul contenuto: </a:t>
            </a:r>
            <a:r>
              <a:rPr lang="it-IT" smtClean="0">
                <a:solidFill>
                  <a:srgbClr val="FFFFFF"/>
                </a:solidFill>
              </a:rPr>
              <a:t>concentrarsi sul detto e</a:t>
            </a:r>
            <a:r>
              <a:rPr lang="it-IT" b="1" smtClean="0">
                <a:solidFill>
                  <a:srgbClr val="FFFFFF"/>
                </a:solidFill>
              </a:rPr>
              <a:t> </a:t>
            </a:r>
            <a:r>
              <a:rPr lang="it-IT" smtClean="0">
                <a:solidFill>
                  <a:srgbClr val="FFFFFF"/>
                </a:solidFill>
              </a:rPr>
              <a:t>essere selettivi sui contenuti</a:t>
            </a:r>
          </a:p>
          <a:p>
            <a:pPr defTabSz="449263"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b="1" smtClean="0">
                <a:solidFill>
                  <a:srgbClr val="FFFFFF"/>
                </a:solidFill>
              </a:rPr>
              <a:t>Identificare i temi ricorrenti: </a:t>
            </a:r>
            <a:r>
              <a:rPr lang="it-IT" smtClean="0">
                <a:solidFill>
                  <a:srgbClr val="FFFFFF"/>
                </a:solidFill>
              </a:rPr>
              <a:t>gli argomenti rilevanti sono di solito ripetuti più volte e con notevole intensità</a:t>
            </a:r>
            <a:endParaRPr lang="it-IT" b="1" smtClean="0">
              <a:solidFill>
                <a:srgbClr val="FFFFFF"/>
              </a:solidFill>
            </a:endParaRP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mtClean="0">
              <a:solidFill>
                <a:srgbClr val="FFFFFF"/>
              </a:solidFill>
            </a:endParaRP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b="1" smtClean="0">
              <a:solidFill>
                <a:srgbClr val="FFFFFF"/>
              </a:solidFill>
            </a:endParaRPr>
          </a:p>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6658"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848CAE9B-4D5C-48B2-848C-5B64F7C3090E}" type="slidenum">
              <a:rPr lang="it-IT" sz="1200"/>
              <a:pPr algn="r"/>
              <a:t>38</a:t>
            </a:fld>
            <a:endParaRPr lang="it-IT" sz="1200"/>
          </a:p>
        </p:txBody>
      </p:sp>
      <p:sp>
        <p:nvSpPr>
          <p:cNvPr id="326659" name="Rectangle 2"/>
          <p:cNvSpPr>
            <a:spLocks noGrp="1" noRot="1" noChangeAspect="1" noChangeArrowheads="1" noTextEdit="1"/>
          </p:cNvSpPr>
          <p:nvPr>
            <p:ph type="sldImg"/>
          </p:nvPr>
        </p:nvSpPr>
        <p:spPr>
          <a:solidFill>
            <a:srgbClr val="FFFFFF"/>
          </a:solidFill>
          <a:ln/>
        </p:spPr>
      </p:sp>
      <p:sp>
        <p:nvSpPr>
          <p:cNvPr id="326660" name="Rectangle 3"/>
          <p:cNvSpPr>
            <a:spLocks noGrp="1" noChangeArrowheads="1"/>
          </p:cNvSpPr>
          <p:nvPr>
            <p:ph type="body" idx="1"/>
          </p:nvPr>
        </p:nvSpPr>
        <p:spPr>
          <a:xfrm>
            <a:off x="914400" y="4648200"/>
            <a:ext cx="5027613" cy="1111250"/>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p:spPr>
        <p:txBody>
          <a:bodyPr/>
          <a:lstStyle/>
          <a:p>
            <a:fld id="{85710F4F-6418-481E-BCC0-6046F59935D1}" type="slidenum">
              <a:rPr lang="it-IT" smtClean="0">
                <a:solidFill>
                  <a:srgbClr val="000000"/>
                </a:solidFill>
              </a:rPr>
              <a:pPr/>
              <a:t>39</a:t>
            </a:fld>
            <a:endParaRPr lang="it-IT" smtClean="0">
              <a:solidFill>
                <a:srgbClr val="000000"/>
              </a:solidFill>
            </a:endParaRPr>
          </a:p>
        </p:txBody>
      </p:sp>
      <p:sp>
        <p:nvSpPr>
          <p:cNvPr id="328707"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28708" name="Text Box 3"/>
          <p:cNvSpPr>
            <a:spLocks noGrp="1" noChangeArrowheads="1"/>
          </p:cNvSpPr>
          <p:nvPr>
            <p:ph type="body" idx="1"/>
          </p:nvPr>
        </p:nvSpPr>
        <p:spPr>
          <a:xfrm>
            <a:off x="914400" y="4646613"/>
            <a:ext cx="5027613" cy="3035300"/>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Rectangle 7"/>
          <p:cNvSpPr>
            <a:spLocks noGrp="1" noChangeArrowheads="1"/>
          </p:cNvSpPr>
          <p:nvPr>
            <p:ph type="sldNum" sz="quarter" idx="5"/>
          </p:nvPr>
        </p:nvSpPr>
        <p:spPr>
          <a:noFill/>
        </p:spPr>
        <p:txBody>
          <a:bodyPr/>
          <a:lstStyle/>
          <a:p>
            <a:fld id="{7361DA23-E378-4A6F-AFC1-067DDDE8B25C}" type="slidenum">
              <a:rPr lang="it-IT" smtClean="0"/>
              <a:pPr/>
              <a:t>40</a:t>
            </a:fld>
            <a:endParaRPr lang="it-IT" smtClean="0"/>
          </a:p>
        </p:txBody>
      </p:sp>
      <p:sp>
        <p:nvSpPr>
          <p:cNvPr id="330754" name="Rectangle 2"/>
          <p:cNvSpPr>
            <a:spLocks noGrp="1" noRot="1" noChangeAspect="1" noChangeArrowheads="1" noTextEdit="1"/>
          </p:cNvSpPr>
          <p:nvPr>
            <p:ph type="sldImg"/>
          </p:nvPr>
        </p:nvSpPr>
        <p:spPr>
          <a:xfrm>
            <a:off x="998538" y="728663"/>
            <a:ext cx="4859337" cy="3643312"/>
          </a:xfrm>
          <a:ln/>
        </p:spPr>
      </p:sp>
      <p:sp>
        <p:nvSpPr>
          <p:cNvPr id="3307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p:spPr>
        <p:txBody>
          <a:bodyPr/>
          <a:lstStyle/>
          <a:p>
            <a:fld id="{D3ADCE04-2B54-479C-ABBA-45A4C50F03E2}" type="slidenum">
              <a:rPr lang="it-IT" smtClean="0"/>
              <a:pPr/>
              <a:t>41</a:t>
            </a:fld>
            <a:endParaRPr lang="it-IT" smtClean="0"/>
          </a:p>
        </p:txBody>
      </p:sp>
      <p:sp>
        <p:nvSpPr>
          <p:cNvPr id="332803" name="Rectangle 2"/>
          <p:cNvSpPr>
            <a:spLocks noGrp="1" noRot="1" noChangeAspect="1" noChangeArrowheads="1" noTextEdit="1"/>
          </p:cNvSpPr>
          <p:nvPr>
            <p:ph type="sldImg"/>
          </p:nvPr>
        </p:nvSpPr>
        <p:spPr>
          <a:solidFill>
            <a:srgbClr val="FFFFFF"/>
          </a:solidFill>
          <a:ln/>
        </p:spPr>
      </p:sp>
      <p:sp>
        <p:nvSpPr>
          <p:cNvPr id="33280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6D5F743F-4E68-4C83-9999-AE0E16E789D7}" type="slidenum">
              <a:rPr lang="it-IT" sz="1200">
                <a:solidFill>
                  <a:srgbClr val="000000"/>
                </a:solidFill>
              </a:rPr>
              <a:pPr algn="r"/>
              <a:t>42</a:t>
            </a:fld>
            <a:endParaRPr lang="it-IT" sz="1200">
              <a:solidFill>
                <a:srgbClr val="000000"/>
              </a:solidFill>
            </a:endParaRPr>
          </a:p>
        </p:txBody>
      </p:sp>
      <p:sp>
        <p:nvSpPr>
          <p:cNvPr id="334851"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34852" name="Rectangle 3"/>
          <p:cNvSpPr>
            <a:spLocks noGrp="1" noChangeArrowheads="1"/>
          </p:cNvSpPr>
          <p:nvPr>
            <p:ph type="body" idx="1"/>
          </p:nvPr>
        </p:nvSpPr>
        <p:spPr>
          <a:xfrm>
            <a:off x="914400" y="4646613"/>
            <a:ext cx="5027613" cy="266700"/>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mtClean="0">
              <a:cs typeface="Lucida Sans Unicode"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7"/>
          <p:cNvSpPr>
            <a:spLocks noGrp="1" noChangeArrowheads="1"/>
          </p:cNvSpPr>
          <p:nvPr>
            <p:ph type="sldNum" sz="quarter" idx="5"/>
          </p:nvPr>
        </p:nvSpPr>
        <p:spPr>
          <a:noFill/>
        </p:spPr>
        <p:txBody>
          <a:bodyPr/>
          <a:lstStyle/>
          <a:p>
            <a:fld id="{32FE9BA1-12F4-4DE7-95B8-1CED0195D3C9}" type="slidenum">
              <a:rPr lang="it-IT" smtClean="0">
                <a:solidFill>
                  <a:srgbClr val="FFFFFF"/>
                </a:solidFill>
              </a:rPr>
              <a:pPr/>
              <a:t>43</a:t>
            </a:fld>
            <a:endParaRPr lang="it-IT" smtClean="0">
              <a:solidFill>
                <a:srgbClr val="FFFFFF"/>
              </a:solidFill>
            </a:endParaRPr>
          </a:p>
        </p:txBody>
      </p:sp>
      <p:sp>
        <p:nvSpPr>
          <p:cNvPr id="336898" name="Rectangle 2"/>
          <p:cNvSpPr>
            <a:spLocks noGrp="1" noRot="1" noChangeAspect="1" noChangeArrowheads="1" noTextEdit="1"/>
          </p:cNvSpPr>
          <p:nvPr>
            <p:ph type="sldImg"/>
          </p:nvPr>
        </p:nvSpPr>
        <p:spPr>
          <a:xfrm>
            <a:off x="1042988" y="762000"/>
            <a:ext cx="4772025" cy="3579813"/>
          </a:xfrm>
          <a:ln/>
        </p:spPr>
      </p:sp>
      <p:sp>
        <p:nvSpPr>
          <p:cNvPr id="336899" name="Rectangle 3"/>
          <p:cNvSpPr>
            <a:spLocks noGrp="1" noChangeArrowheads="1"/>
          </p:cNvSpPr>
          <p:nvPr>
            <p:ph type="body" idx="1"/>
          </p:nvPr>
        </p:nvSpPr>
        <p:spPr>
          <a:noFill/>
          <a:ln/>
        </p:spPr>
        <p:txBody>
          <a:bodyPr/>
          <a:lstStyle/>
          <a:p>
            <a:pPr marL="228600" indent="-228600">
              <a:lnSpc>
                <a:spcPct val="80000"/>
              </a:lnSpc>
            </a:pPr>
            <a:endParaRPr lang="it-IT"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8946"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ADAEA03E-1557-47B2-B98F-F6F8FF60127B}" type="slidenum">
              <a:rPr lang="it-IT" sz="1200">
                <a:solidFill>
                  <a:srgbClr val="000000"/>
                </a:solidFill>
              </a:rPr>
              <a:pPr algn="r"/>
              <a:t>44</a:t>
            </a:fld>
            <a:endParaRPr lang="it-IT" sz="1200">
              <a:solidFill>
                <a:srgbClr val="000000"/>
              </a:solidFill>
            </a:endParaRPr>
          </a:p>
        </p:txBody>
      </p:sp>
      <p:sp>
        <p:nvSpPr>
          <p:cNvPr id="338947"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38948" name="Rectangle 3"/>
          <p:cNvSpPr>
            <a:spLocks noGrp="1" noChangeArrowheads="1"/>
          </p:cNvSpPr>
          <p:nvPr>
            <p:ph type="body" idx="1"/>
          </p:nvPr>
        </p:nvSpPr>
        <p:spPr>
          <a:xfrm>
            <a:off x="914400" y="4646613"/>
            <a:ext cx="5027613" cy="266700"/>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mtClean="0">
              <a:cs typeface="Lucida Sans Unicode"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0994"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165F1030-38DB-44BA-A257-4B4909BD3465}" type="slidenum">
              <a:rPr lang="it-IT" sz="1200">
                <a:solidFill>
                  <a:srgbClr val="000000"/>
                </a:solidFill>
              </a:rPr>
              <a:pPr algn="r"/>
              <a:t>45</a:t>
            </a:fld>
            <a:endParaRPr lang="it-IT" sz="1200">
              <a:solidFill>
                <a:srgbClr val="000000"/>
              </a:solidFill>
            </a:endParaRPr>
          </a:p>
        </p:txBody>
      </p:sp>
      <p:sp>
        <p:nvSpPr>
          <p:cNvPr id="340995"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40996" name="Rectangle 3"/>
          <p:cNvSpPr>
            <a:spLocks noGrp="1" noChangeArrowheads="1"/>
          </p:cNvSpPr>
          <p:nvPr>
            <p:ph type="body" idx="1"/>
          </p:nvPr>
        </p:nvSpPr>
        <p:spPr>
          <a:xfrm>
            <a:off x="914400" y="4646613"/>
            <a:ext cx="5027613" cy="266700"/>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mtClean="0">
              <a:cs typeface="Lucida Sans Unicode"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p:spPr>
        <p:txBody>
          <a:bodyPr/>
          <a:lstStyle/>
          <a:p>
            <a:fld id="{29F2EE04-00FB-4E2C-A12B-57D2A2A4A1DF}" type="slidenum">
              <a:rPr lang="it-IT" smtClean="0"/>
              <a:pPr/>
              <a:t>46</a:t>
            </a:fld>
            <a:endParaRPr lang="it-IT" smtClean="0"/>
          </a:p>
        </p:txBody>
      </p:sp>
      <p:sp>
        <p:nvSpPr>
          <p:cNvPr id="343043" name="Rectangle 2"/>
          <p:cNvSpPr>
            <a:spLocks noGrp="1" noRot="1" noChangeAspect="1" noChangeArrowheads="1" noTextEdit="1"/>
          </p:cNvSpPr>
          <p:nvPr>
            <p:ph type="sldImg"/>
          </p:nvPr>
        </p:nvSpPr>
        <p:spPr>
          <a:solidFill>
            <a:srgbClr val="FFFFFF"/>
          </a:solidFill>
          <a:ln/>
        </p:spPr>
      </p:sp>
      <p:sp>
        <p:nvSpPr>
          <p:cNvPr id="34304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p:spPr>
        <p:txBody>
          <a:bodyPr/>
          <a:lstStyle/>
          <a:p>
            <a:fld id="{21A75B58-CADE-4141-AA50-C5A19752940E}" type="slidenum">
              <a:rPr lang="it-IT" smtClean="0"/>
              <a:pPr/>
              <a:t>47</a:t>
            </a:fld>
            <a:endParaRPr lang="it-IT" smtClean="0"/>
          </a:p>
        </p:txBody>
      </p:sp>
      <p:sp>
        <p:nvSpPr>
          <p:cNvPr id="345091" name="Rectangle 2"/>
          <p:cNvSpPr>
            <a:spLocks noGrp="1" noRot="1" noChangeAspect="1" noChangeArrowheads="1" noTextEdit="1"/>
          </p:cNvSpPr>
          <p:nvPr>
            <p:ph type="sldImg"/>
          </p:nvPr>
        </p:nvSpPr>
        <p:spPr>
          <a:solidFill>
            <a:srgbClr val="FFFFFF"/>
          </a:solidFill>
          <a:ln/>
        </p:spPr>
      </p:sp>
      <p:sp>
        <p:nvSpPr>
          <p:cNvPr id="345092"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endParaRPr lang="en-GB" smtClean="0">
              <a:cs typeface="Lucida Sans Unicode"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p:spPr>
        <p:txBody>
          <a:bodyPr/>
          <a:lstStyle/>
          <a:p>
            <a:fld id="{D34EFC01-B99A-478D-A8C2-2C29C6C3BA4E}" type="slidenum">
              <a:rPr lang="it-IT" smtClean="0"/>
              <a:pPr/>
              <a:t>48</a:t>
            </a:fld>
            <a:endParaRPr lang="it-IT" smtClean="0"/>
          </a:p>
        </p:txBody>
      </p:sp>
      <p:sp>
        <p:nvSpPr>
          <p:cNvPr id="347139" name="Rectangle 2"/>
          <p:cNvSpPr>
            <a:spLocks noGrp="1" noRot="1" noChangeAspect="1" noChangeArrowheads="1" noTextEdit="1"/>
          </p:cNvSpPr>
          <p:nvPr>
            <p:ph type="sldImg"/>
          </p:nvPr>
        </p:nvSpPr>
        <p:spPr>
          <a:solidFill>
            <a:srgbClr val="FFFFFF"/>
          </a:solidFill>
          <a:ln/>
        </p:spPr>
      </p:sp>
      <p:sp>
        <p:nvSpPr>
          <p:cNvPr id="347140"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endParaRPr lang="en-GB" smtClean="0">
              <a:cs typeface="Lucida Sans Unicode"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p:spPr>
        <p:txBody>
          <a:bodyPr/>
          <a:lstStyle/>
          <a:p>
            <a:fld id="{A64634B3-F5F5-452B-8997-0398C14271A0}" type="slidenum">
              <a:rPr lang="it-IT" smtClean="0"/>
              <a:pPr/>
              <a:t>49</a:t>
            </a:fld>
            <a:endParaRPr lang="it-IT" smtClean="0"/>
          </a:p>
        </p:txBody>
      </p:sp>
      <p:sp>
        <p:nvSpPr>
          <p:cNvPr id="349187" name="Rectangle 2"/>
          <p:cNvSpPr>
            <a:spLocks noGrp="1" noRot="1" noChangeAspect="1" noChangeArrowheads="1" noTextEdit="1"/>
          </p:cNvSpPr>
          <p:nvPr>
            <p:ph type="sldImg"/>
          </p:nvPr>
        </p:nvSpPr>
        <p:spPr>
          <a:solidFill>
            <a:srgbClr val="FFFFFF"/>
          </a:solidFill>
          <a:ln/>
        </p:spPr>
      </p:sp>
      <p:sp>
        <p:nvSpPr>
          <p:cNvPr id="349188"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endParaRPr lang="en-GB" smtClean="0">
              <a:cs typeface="Lucida Sans Unicode"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1234" name="Rectangle 7"/>
          <p:cNvSpPr>
            <a:spLocks noGrp="1" noChangeArrowheads="1"/>
          </p:cNvSpPr>
          <p:nvPr>
            <p:ph type="sldNum" sz="quarter" idx="5"/>
          </p:nvPr>
        </p:nvSpPr>
        <p:spPr>
          <a:noFill/>
        </p:spPr>
        <p:txBody>
          <a:bodyPr/>
          <a:lstStyle/>
          <a:p>
            <a:fld id="{9F1B082A-97CD-4CEA-8F1B-9C2E70AB7138}" type="slidenum">
              <a:rPr lang="it-IT" smtClean="0"/>
              <a:pPr/>
              <a:t>50</a:t>
            </a:fld>
            <a:endParaRPr lang="it-IT" smtClean="0"/>
          </a:p>
        </p:txBody>
      </p:sp>
      <p:sp>
        <p:nvSpPr>
          <p:cNvPr id="351235" name="Rectangle 2"/>
          <p:cNvSpPr>
            <a:spLocks noGrp="1" noRot="1" noChangeAspect="1" noChangeArrowheads="1" noTextEdit="1"/>
          </p:cNvSpPr>
          <p:nvPr>
            <p:ph type="sldImg"/>
          </p:nvPr>
        </p:nvSpPr>
        <p:spPr>
          <a:solidFill>
            <a:srgbClr val="FFFFFF"/>
          </a:solidFill>
          <a:ln/>
        </p:spPr>
      </p:sp>
      <p:sp>
        <p:nvSpPr>
          <p:cNvPr id="351236"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p>
            <a:fld id="{DF8A9B88-76F6-435D-82C0-A3A60E06D20A}" type="slidenum">
              <a:rPr lang="it-IT" smtClean="0"/>
              <a:pPr/>
              <a:t>51</a:t>
            </a:fld>
            <a:endParaRPr lang="it-IT" smtClean="0"/>
          </a:p>
        </p:txBody>
      </p:sp>
      <p:sp>
        <p:nvSpPr>
          <p:cNvPr id="353283" name="Rectangle 2"/>
          <p:cNvSpPr>
            <a:spLocks noGrp="1" noRot="1" noChangeAspect="1" noChangeArrowheads="1" noTextEdit="1"/>
          </p:cNvSpPr>
          <p:nvPr>
            <p:ph type="sldImg"/>
          </p:nvPr>
        </p:nvSpPr>
        <p:spPr>
          <a:solidFill>
            <a:srgbClr val="FFFFFF"/>
          </a:solidFill>
          <a:ln/>
        </p:spPr>
      </p:sp>
      <p:sp>
        <p:nvSpPr>
          <p:cNvPr id="35328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p:spPr>
        <p:txBody>
          <a:bodyPr/>
          <a:lstStyle/>
          <a:p>
            <a:fld id="{207AB5FF-D92F-4267-B119-8429F1E379FF}" type="slidenum">
              <a:rPr lang="it-IT" smtClean="0"/>
              <a:pPr/>
              <a:t>52</a:t>
            </a:fld>
            <a:endParaRPr lang="it-IT" smtClean="0"/>
          </a:p>
        </p:txBody>
      </p:sp>
      <p:sp>
        <p:nvSpPr>
          <p:cNvPr id="355331" name="Rectangle 2"/>
          <p:cNvSpPr>
            <a:spLocks noGrp="1" noRot="1" noChangeAspect="1" noChangeArrowheads="1" noTextEdit="1"/>
          </p:cNvSpPr>
          <p:nvPr>
            <p:ph type="sldImg"/>
          </p:nvPr>
        </p:nvSpPr>
        <p:spPr>
          <a:solidFill>
            <a:srgbClr val="FFFFFF"/>
          </a:solidFill>
          <a:ln/>
        </p:spPr>
      </p:sp>
      <p:sp>
        <p:nvSpPr>
          <p:cNvPr id="355332"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7378" name="Rectangle 7"/>
          <p:cNvSpPr txBox="1">
            <a:spLocks noGrp="1" noChangeArrowheads="1"/>
          </p:cNvSpPr>
          <p:nvPr/>
        </p:nvSpPr>
        <p:spPr bwMode="auto">
          <a:xfrm>
            <a:off x="3886200" y="9220200"/>
            <a:ext cx="2971800" cy="457200"/>
          </a:xfrm>
          <a:prstGeom prst="rect">
            <a:avLst/>
          </a:prstGeom>
          <a:noFill/>
          <a:ln w="9525">
            <a:noFill/>
            <a:miter lim="800000"/>
            <a:headEnd/>
            <a:tailEnd/>
          </a:ln>
        </p:spPr>
        <p:txBody>
          <a:bodyPr anchor="b"/>
          <a:lstStyle/>
          <a:p>
            <a:pPr algn="r"/>
            <a:fld id="{9BAC9869-8633-420D-9F36-3BB5B67EFA82}" type="slidenum">
              <a:rPr lang="it-IT" sz="1200">
                <a:solidFill>
                  <a:srgbClr val="000000"/>
                </a:solidFill>
              </a:rPr>
              <a:pPr algn="r"/>
              <a:t>53</a:t>
            </a:fld>
            <a:endParaRPr lang="it-IT" sz="1200">
              <a:solidFill>
                <a:srgbClr val="000000"/>
              </a:solidFill>
            </a:endParaRPr>
          </a:p>
        </p:txBody>
      </p:sp>
      <p:sp>
        <p:nvSpPr>
          <p:cNvPr id="357379" name="Rectangle 2"/>
          <p:cNvSpPr>
            <a:spLocks noGrp="1" noRot="1" noChangeAspect="1" noChangeArrowheads="1" noTextEdit="1"/>
          </p:cNvSpPr>
          <p:nvPr>
            <p:ph type="sldImg"/>
          </p:nvPr>
        </p:nvSpPr>
        <p:spPr>
          <a:xfrm>
            <a:off x="1042988" y="762000"/>
            <a:ext cx="4772025" cy="3579813"/>
          </a:xfrm>
          <a:solidFill>
            <a:srgbClr val="FFFFFF"/>
          </a:solidFill>
          <a:ln/>
        </p:spPr>
      </p:sp>
      <p:sp>
        <p:nvSpPr>
          <p:cNvPr id="357380" name="Rectangle 3"/>
          <p:cNvSpPr>
            <a:spLocks noGrp="1" noChangeArrowheads="1"/>
          </p:cNvSpPr>
          <p:nvPr>
            <p:ph type="body" idx="1"/>
          </p:nvPr>
        </p:nvSpPr>
        <p:spPr>
          <a:xfrm>
            <a:off x="914400" y="4646613"/>
            <a:ext cx="5027613" cy="266700"/>
          </a:xfrm>
          <a:noFill/>
          <a:ln/>
        </p:spPr>
        <p:txBody>
          <a:bodyPr lIns="90000" tIns="46800" rIns="90000" bIns="46800">
            <a:spAutoFit/>
          </a:bodyPr>
          <a:lstStyle/>
          <a:p>
            <a:pPr defTabSz="449263">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mtClean="0">
              <a:cs typeface="Lucida Sans Unicode"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7"/>
          <p:cNvSpPr>
            <a:spLocks noGrp="1" noChangeArrowheads="1"/>
          </p:cNvSpPr>
          <p:nvPr>
            <p:ph type="sldNum" sz="quarter" idx="5"/>
          </p:nvPr>
        </p:nvSpPr>
        <p:spPr>
          <a:noFill/>
        </p:spPr>
        <p:txBody>
          <a:bodyPr/>
          <a:lstStyle/>
          <a:p>
            <a:fld id="{BF5232F2-3C0E-4C1C-8DB8-738B4546561D}" type="slidenum">
              <a:rPr lang="it-IT" smtClean="0">
                <a:solidFill>
                  <a:srgbClr val="FFFFFF"/>
                </a:solidFill>
              </a:rPr>
              <a:pPr/>
              <a:t>54</a:t>
            </a:fld>
            <a:endParaRPr lang="it-IT" smtClean="0">
              <a:solidFill>
                <a:srgbClr val="FFFFFF"/>
              </a:solidFill>
            </a:endParaRPr>
          </a:p>
        </p:txBody>
      </p:sp>
      <p:sp>
        <p:nvSpPr>
          <p:cNvPr id="359426" name="Rectangle 2"/>
          <p:cNvSpPr>
            <a:spLocks noGrp="1" noRot="1" noChangeAspect="1" noChangeArrowheads="1" noTextEdit="1"/>
          </p:cNvSpPr>
          <p:nvPr>
            <p:ph type="sldImg"/>
          </p:nvPr>
        </p:nvSpPr>
        <p:spPr>
          <a:xfrm>
            <a:off x="1042988" y="762000"/>
            <a:ext cx="4772025" cy="3579813"/>
          </a:xfrm>
          <a:ln/>
        </p:spPr>
      </p:sp>
      <p:sp>
        <p:nvSpPr>
          <p:cNvPr id="359427" name="Rectangle 3"/>
          <p:cNvSpPr>
            <a:spLocks noGrp="1" noChangeArrowheads="1"/>
          </p:cNvSpPr>
          <p:nvPr>
            <p:ph type="body" idx="1"/>
          </p:nvPr>
        </p:nvSpPr>
        <p:spPr>
          <a:noFill/>
          <a:ln/>
        </p:spPr>
        <p:txBody>
          <a:bodyPr/>
          <a:lstStyle/>
          <a:p>
            <a:pPr marL="228600" indent="-228600">
              <a:lnSpc>
                <a:spcPct val="80000"/>
              </a:lnSpc>
            </a:pPr>
            <a:endParaRPr lang="it-IT"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1474" name="Rectangle 7"/>
          <p:cNvSpPr>
            <a:spLocks noGrp="1" noChangeArrowheads="1"/>
          </p:cNvSpPr>
          <p:nvPr>
            <p:ph type="sldNum" sz="quarter" idx="5"/>
          </p:nvPr>
        </p:nvSpPr>
        <p:spPr>
          <a:noFill/>
        </p:spPr>
        <p:txBody>
          <a:bodyPr/>
          <a:lstStyle/>
          <a:p>
            <a:fld id="{8AFC3530-0D8D-4E39-975F-D08448ACF6E1}" type="slidenum">
              <a:rPr lang="it-IT" smtClean="0"/>
              <a:pPr/>
              <a:t>55</a:t>
            </a:fld>
            <a:endParaRPr lang="it-IT" smtClean="0"/>
          </a:p>
        </p:txBody>
      </p:sp>
      <p:sp>
        <p:nvSpPr>
          <p:cNvPr id="361475" name="Rectangle 2"/>
          <p:cNvSpPr>
            <a:spLocks noGrp="1" noRot="1" noChangeAspect="1" noChangeArrowheads="1" noTextEdit="1"/>
          </p:cNvSpPr>
          <p:nvPr>
            <p:ph type="sldImg"/>
          </p:nvPr>
        </p:nvSpPr>
        <p:spPr>
          <a:solidFill>
            <a:srgbClr val="FFFFFF"/>
          </a:solidFill>
          <a:ln/>
        </p:spPr>
      </p:sp>
      <p:sp>
        <p:nvSpPr>
          <p:cNvPr id="361476"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7"/>
          <p:cNvSpPr>
            <a:spLocks noGrp="1" noChangeArrowheads="1"/>
          </p:cNvSpPr>
          <p:nvPr>
            <p:ph type="sldNum" sz="quarter" idx="5"/>
          </p:nvPr>
        </p:nvSpPr>
        <p:spPr>
          <a:noFill/>
        </p:spPr>
        <p:txBody>
          <a:bodyPr/>
          <a:lstStyle/>
          <a:p>
            <a:fld id="{6CA1D3EB-716D-49A0-B785-8DB6D6CC5010}" type="slidenum">
              <a:rPr lang="it-IT" smtClean="0"/>
              <a:pPr/>
              <a:t>56</a:t>
            </a:fld>
            <a:endParaRPr lang="it-IT" smtClean="0"/>
          </a:p>
        </p:txBody>
      </p:sp>
      <p:sp>
        <p:nvSpPr>
          <p:cNvPr id="363523" name="Rectangle 2"/>
          <p:cNvSpPr>
            <a:spLocks noGrp="1" noRot="1" noChangeAspect="1" noChangeArrowheads="1" noTextEdit="1"/>
          </p:cNvSpPr>
          <p:nvPr>
            <p:ph type="sldImg"/>
          </p:nvPr>
        </p:nvSpPr>
        <p:spPr>
          <a:solidFill>
            <a:srgbClr val="FFFFFF"/>
          </a:solidFill>
          <a:ln/>
        </p:spPr>
      </p:sp>
      <p:sp>
        <p:nvSpPr>
          <p:cNvPr id="363524"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smtClean="0">
              <a:cs typeface="Lucida Sans Unicode"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5570" name="Rectangle 7"/>
          <p:cNvSpPr>
            <a:spLocks noGrp="1" noChangeArrowheads="1"/>
          </p:cNvSpPr>
          <p:nvPr>
            <p:ph type="sldNum" sz="quarter" idx="5"/>
          </p:nvPr>
        </p:nvSpPr>
        <p:spPr>
          <a:noFill/>
        </p:spPr>
        <p:txBody>
          <a:bodyPr/>
          <a:lstStyle/>
          <a:p>
            <a:fld id="{48BDB520-732B-4802-9EF3-A86FCD664FEF}" type="slidenum">
              <a:rPr lang="it-IT" smtClean="0"/>
              <a:pPr/>
              <a:t>57</a:t>
            </a:fld>
            <a:endParaRPr lang="it-IT" smtClean="0"/>
          </a:p>
        </p:txBody>
      </p:sp>
      <p:sp>
        <p:nvSpPr>
          <p:cNvPr id="365571" name="Rectangle 2"/>
          <p:cNvSpPr>
            <a:spLocks noGrp="1" noRot="1" noChangeAspect="1" noChangeArrowheads="1" noTextEdit="1"/>
          </p:cNvSpPr>
          <p:nvPr>
            <p:ph type="sldImg"/>
          </p:nvPr>
        </p:nvSpPr>
        <p:spPr>
          <a:solidFill>
            <a:srgbClr val="FFFFFF"/>
          </a:solidFill>
          <a:ln/>
        </p:spPr>
      </p:sp>
      <p:sp>
        <p:nvSpPr>
          <p:cNvPr id="365572" name="Rectangle 3"/>
          <p:cNvSpPr>
            <a:spLocks noGrp="1" noChangeArrowheads="1"/>
          </p:cNvSpPr>
          <p:nvPr>
            <p:ph type="body" idx="1"/>
          </p:nvPr>
        </p:nvSpPr>
        <p:spPr>
          <a:xfrm>
            <a:off x="914400" y="4648200"/>
            <a:ext cx="5027613" cy="261938"/>
          </a:xfrm>
          <a:noFill/>
          <a:ln/>
        </p:spPr>
        <p:txBody>
          <a:bodyPr lIns="90000" tIns="46800" rIns="90000" bIns="46800">
            <a:spAutoFit/>
          </a:bodyPr>
          <a:lstStyle/>
          <a:p>
            <a:pPr defTabSz="449263" eaLnBrk="1" hangingPunct="1">
              <a:lnSpc>
                <a:spcPct val="93000"/>
              </a:lnSpc>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mtClean="0">
                <a:cs typeface="Lucida Sans Unicode" pitchFamily="34" charset="0"/>
              </a:rPr>
              <a:t>Sistema multiassiale del DSM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BC73369-BABD-4FAA-B408-9C59957FC8FE}" type="slidenum">
              <a:rPr lang="it-IT"/>
              <a:pPr>
                <a:defRPr/>
              </a:pPr>
              <a:t>‹#›</a:t>
            </a:fld>
            <a:endParaRPr lang="it-IT"/>
          </a:p>
        </p:txBody>
      </p:sp>
    </p:spTree>
  </p:cSld>
  <p:clrMapOvr>
    <a:masterClrMapping/>
  </p:clrMapOvr>
  <p:transition>
    <p:strips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74613F80-4380-48AC-BF6A-3C8477919F3E}" type="slidenum">
              <a:rPr lang="it-IT"/>
              <a:pPr>
                <a:defRPr/>
              </a:pPr>
              <a:t>‹#›</a:t>
            </a:fld>
            <a:endParaRPr lang="it-IT"/>
          </a:p>
        </p:txBody>
      </p:sp>
    </p:spTree>
  </p:cSld>
  <p:clrMapOvr>
    <a:masterClrMapping/>
  </p:clrMapOvr>
  <p:transition>
    <p:strips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B7AF8AAB-D5C1-4490-951D-3DE3000D40F9}" type="slidenum">
              <a:rPr lang="it-IT"/>
              <a:pPr>
                <a:defRPr/>
              </a:pPr>
              <a:t>‹#›</a:t>
            </a:fld>
            <a:endParaRPr lang="it-IT"/>
          </a:p>
        </p:txBody>
      </p:sp>
    </p:spTree>
  </p:cSld>
  <p:clrMapOvr>
    <a:masterClrMapping/>
  </p:clrMapOvr>
  <p:transition>
    <p:strips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4E3B76B2-F88C-4E6B-949F-145943F299E0}" type="slidenum">
              <a:rPr lang="it-IT"/>
              <a:pPr>
                <a:defRPr/>
              </a:pPr>
              <a:t>‹#›</a:t>
            </a:fld>
            <a:endParaRPr lang="it-IT"/>
          </a:p>
        </p:txBody>
      </p:sp>
    </p:spTree>
  </p:cSld>
  <p:clrMapOvr>
    <a:masterClrMapping/>
  </p:clrMapOvr>
  <p:transition>
    <p:strips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2B316706-C108-4601-829A-E135D55B0F81}" type="slidenum">
              <a:rPr lang="it-IT"/>
              <a:pPr>
                <a:defRPr/>
              </a:pPr>
              <a:t>‹#›</a:t>
            </a:fld>
            <a:endParaRPr lang="it-IT"/>
          </a:p>
        </p:txBody>
      </p:sp>
    </p:spTree>
  </p:cSld>
  <p:clrMapOvr>
    <a:masterClrMapping/>
  </p:clrMapOvr>
  <p:transition>
    <p:strips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112D4C35-4564-4D31-BB21-7C30D159CBCF}" type="slidenum">
              <a:rPr lang="it-IT"/>
              <a:pPr>
                <a:defRPr/>
              </a:pPr>
              <a:t>‹#›</a:t>
            </a:fld>
            <a:endParaRPr lang="it-IT"/>
          </a:p>
        </p:txBody>
      </p:sp>
    </p:spTree>
  </p:cSld>
  <p:clrMapOvr>
    <a:masterClrMapping/>
  </p:clrMapOvr>
  <p:transition>
    <p:strips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ADCD6D81-374D-4D54-B30D-9D1AB3797A36}" type="slidenum">
              <a:rPr lang="it-IT"/>
              <a:pPr>
                <a:defRPr/>
              </a:pPr>
              <a:t>‹#›</a:t>
            </a:fld>
            <a:endParaRPr lang="it-IT"/>
          </a:p>
        </p:txBody>
      </p:sp>
    </p:spTree>
  </p:cSld>
  <p:clrMapOvr>
    <a:masterClrMapping/>
  </p:clrMapOvr>
  <p:transition>
    <p:strips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650EB50E-2958-437D-8724-8C8AB9B2F498}" type="slidenum">
              <a:rPr lang="it-IT"/>
              <a:pPr>
                <a:defRPr/>
              </a:pPr>
              <a:t>‹#›</a:t>
            </a:fld>
            <a:endParaRPr lang="it-IT"/>
          </a:p>
        </p:txBody>
      </p:sp>
    </p:spTree>
  </p:cSld>
  <p:clrMapOvr>
    <a:masterClrMapping/>
  </p:clrMapOvr>
  <p:transition>
    <p:strips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69B05FBC-B0A8-40E5-B55A-4E2C4FD89E20}" type="slidenum">
              <a:rPr lang="it-IT"/>
              <a:pPr>
                <a:defRPr/>
              </a:pPr>
              <a:t>‹#›</a:t>
            </a:fld>
            <a:endParaRPr lang="it-IT"/>
          </a:p>
        </p:txBody>
      </p:sp>
    </p:spTree>
  </p:cSld>
  <p:clrMapOvr>
    <a:masterClrMapping/>
  </p:clrMapOvr>
  <p:transition>
    <p:strips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D1AB7EC4-BBED-4EAB-A3FD-B9F9FD1D41BF}" type="slidenum">
              <a:rPr lang="it-IT"/>
              <a:pPr>
                <a:defRPr/>
              </a:pPr>
              <a:t>‹#›</a:t>
            </a:fld>
            <a:endParaRPr lang="it-IT"/>
          </a:p>
        </p:txBody>
      </p:sp>
    </p:spTree>
  </p:cSld>
  <p:clrMapOvr>
    <a:masterClrMapping/>
  </p:clrMapOvr>
  <p:transition>
    <p:strips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23869897-0874-406B-85A6-4677E1C37553}" type="slidenum">
              <a:rPr lang="it-IT"/>
              <a:pPr>
                <a:defRPr/>
              </a:pPr>
              <a:t>‹#›</a:t>
            </a:fld>
            <a:endParaRPr lang="it-IT"/>
          </a:p>
        </p:txBody>
      </p:sp>
    </p:spTree>
  </p:cSld>
  <p:clrMapOvr>
    <a:masterClrMapping/>
  </p:clrMapOvr>
  <p:transition>
    <p:strips dir="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8BFCBEF7-5947-42B8-84F2-509A8E0FCBB0}" type="datetimeFigureOut">
              <a:rPr lang="it-IT"/>
              <a:pPr>
                <a:defRPr/>
              </a:pPr>
              <a:t>16/11/2012</a:t>
            </a:fld>
            <a:endParaRPr lang="it-IT"/>
          </a:p>
        </p:txBody>
      </p:sp>
      <p:sp>
        <p:nvSpPr>
          <p:cNvPr id="5" name="Segnaposto piè di pagina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6" name="Segnaposto numero diapositiva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9D8703F-8CB9-4152-8206-931E80E83B10}" type="slidenum">
              <a:rPr lang="it-IT"/>
              <a:pPr>
                <a:defRPr/>
              </a:pPr>
              <a:t>‹#›</a:t>
            </a:fld>
            <a:endParaRPr lang="it-IT"/>
          </a:p>
        </p:txBody>
      </p:sp>
    </p:spTree>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B5F55EA6-B51F-4AA4-8CE5-097D7D4C22C9}" type="datetimeFigureOut">
              <a:rPr lang="it-IT"/>
              <a:pPr>
                <a:defRPr/>
              </a:pPr>
              <a:t>16/11/2012</a:t>
            </a:fld>
            <a:endParaRPr lang="it-IT"/>
          </a:p>
        </p:txBody>
      </p:sp>
      <p:sp>
        <p:nvSpPr>
          <p:cNvPr id="5" name="Segnaposto piè di pagina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6" name="Segnaposto numero diapositiva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7BF0E032-D3BF-4053-87D0-2E7A4CB86678}" type="slidenum">
              <a:rPr lang="it-IT"/>
              <a:pPr>
                <a:defRPr/>
              </a:pPr>
              <a:t>‹#›</a:t>
            </a:fld>
            <a:endParaRPr lang="it-IT"/>
          </a:p>
        </p:txBody>
      </p:sp>
    </p:spTree>
  </p:cSld>
  <p:clrMapOvr>
    <a:masterClrMapping/>
  </p:clrMapOvr>
  <p:transition>
    <p:strips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15D4C4C6-26BC-4E6D-87F3-9F151D2BC821}" type="datetimeFigureOut">
              <a:rPr lang="it-IT"/>
              <a:pPr>
                <a:defRPr/>
              </a:pPr>
              <a:t>16/11/2012</a:t>
            </a:fld>
            <a:endParaRPr lang="it-IT"/>
          </a:p>
        </p:txBody>
      </p:sp>
      <p:sp>
        <p:nvSpPr>
          <p:cNvPr id="6" name="Segnaposto piè di pagina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7" name="Segnaposto numero diapositiva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14B96991-8544-4FA7-B8D7-5561E7CFE0C6}" type="slidenum">
              <a:rPr lang="it-IT"/>
              <a:pPr>
                <a:defRPr/>
              </a:pPr>
              <a:t>‹#›</a:t>
            </a:fld>
            <a:endParaRPr lang="it-IT"/>
          </a:p>
        </p:txBody>
      </p:sp>
    </p:spTree>
  </p:cSld>
  <p:clrMapOvr>
    <a:masterClrMapping/>
  </p:clrMapOvr>
  <p:transition>
    <p:strips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99B83CAC-6F71-428E-B6B3-3CA8A14F3AAA}" type="datetimeFigureOut">
              <a:rPr lang="it-IT"/>
              <a:pPr>
                <a:defRPr/>
              </a:pPr>
              <a:t>16/11/2012</a:t>
            </a:fld>
            <a:endParaRPr lang="it-IT"/>
          </a:p>
        </p:txBody>
      </p:sp>
      <p:sp>
        <p:nvSpPr>
          <p:cNvPr id="8" name="Segnaposto piè di pagina 7"/>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9" name="Segnaposto numero diapositiva 8"/>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5996E7D3-DD96-4DE0-B33B-C95CBC9BFB9C}" type="slidenum">
              <a:rPr lang="it-IT"/>
              <a:pPr>
                <a:defRPr/>
              </a:pPr>
              <a:t>‹#›</a:t>
            </a:fld>
            <a:endParaRPr lang="it-IT"/>
          </a:p>
        </p:txBody>
      </p:sp>
    </p:spTree>
  </p:cSld>
  <p:clrMapOvr>
    <a:masterClrMapping/>
  </p:clrMapOvr>
  <p:transition>
    <p:strips dir="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BFB4F0B7-B1CB-4E35-B3F5-C4A411CD8ECC}" type="datetimeFigureOut">
              <a:rPr lang="it-IT"/>
              <a:pPr>
                <a:defRPr/>
              </a:pPr>
              <a:t>16/11/2012</a:t>
            </a:fld>
            <a:endParaRPr lang="it-IT"/>
          </a:p>
        </p:txBody>
      </p:sp>
      <p:sp>
        <p:nvSpPr>
          <p:cNvPr id="4" name="Segnaposto piè di pagina 3"/>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5" name="Segnaposto numero diapositiva 4"/>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814234B4-25E0-4C97-827C-E91A95E30445}" type="slidenum">
              <a:rPr lang="it-IT"/>
              <a:pPr>
                <a:defRPr/>
              </a:pPr>
              <a:t>‹#›</a:t>
            </a:fld>
            <a:endParaRPr lang="it-IT"/>
          </a:p>
        </p:txBody>
      </p:sp>
    </p:spTree>
  </p:cSld>
  <p:clrMapOvr>
    <a:masterClrMapping/>
  </p:clrMapOvr>
  <p:transition>
    <p:strips dir="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480AFDC0-16BB-41FC-A67D-E75A218A001B}" type="datetimeFigureOut">
              <a:rPr lang="it-IT"/>
              <a:pPr>
                <a:defRPr/>
              </a:pPr>
              <a:t>16/11/2012</a:t>
            </a:fld>
            <a:endParaRPr lang="it-IT"/>
          </a:p>
        </p:txBody>
      </p:sp>
      <p:sp>
        <p:nvSpPr>
          <p:cNvPr id="3" name="Segnaposto piè di pagina 2"/>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4" name="Segnaposto numero diapositiva 3"/>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393D83D5-B845-40D9-B452-EAC31D3A8609}" type="slidenum">
              <a:rPr lang="it-IT"/>
              <a:pPr>
                <a:defRPr/>
              </a:pPr>
              <a:t>‹#›</a:t>
            </a:fld>
            <a:endParaRPr lang="it-IT"/>
          </a:p>
        </p:txBody>
      </p:sp>
    </p:spTree>
  </p:cSld>
  <p:clrMapOvr>
    <a:masterClrMapping/>
  </p:clrMapOvr>
  <p:transition>
    <p:strips dir="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A1A861C8-25EC-4C95-95C5-2E447C6147B1}" type="datetimeFigureOut">
              <a:rPr lang="it-IT"/>
              <a:pPr>
                <a:defRPr/>
              </a:pPr>
              <a:t>16/11/2012</a:t>
            </a:fld>
            <a:endParaRPr lang="it-IT"/>
          </a:p>
        </p:txBody>
      </p:sp>
      <p:sp>
        <p:nvSpPr>
          <p:cNvPr id="6" name="Segnaposto piè di pagina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7" name="Segnaposto numero diapositiva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9105F02C-64AB-4794-8D0C-478142FDA0DA}" type="slidenum">
              <a:rPr lang="it-IT"/>
              <a:pPr>
                <a:defRPr/>
              </a:pPr>
              <a:t>‹#›</a:t>
            </a:fld>
            <a:endParaRPr lang="it-IT"/>
          </a:p>
        </p:txBody>
      </p:sp>
    </p:spTree>
  </p:cSld>
  <p:clrMapOvr>
    <a:masterClrMapping/>
  </p:clrMapOvr>
  <p:transition>
    <p:strips dir="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0DEDDF91-BC10-41EA-8008-8DA004180D97}" type="datetimeFigureOut">
              <a:rPr lang="it-IT"/>
              <a:pPr>
                <a:defRPr/>
              </a:pPr>
              <a:t>16/11/2012</a:t>
            </a:fld>
            <a:endParaRPr lang="it-IT"/>
          </a:p>
        </p:txBody>
      </p:sp>
      <p:sp>
        <p:nvSpPr>
          <p:cNvPr id="6" name="Segnaposto piè di pagina 5"/>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7" name="Segnaposto numero diapositiva 6"/>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4F4AFADF-B81F-409B-BF74-468549B7BE52}" type="slidenum">
              <a:rPr lang="it-IT"/>
              <a:pPr>
                <a:defRPr/>
              </a:pPr>
              <a:t>‹#›</a:t>
            </a:fld>
            <a:endParaRPr lang="it-IT"/>
          </a:p>
        </p:txBody>
      </p:sp>
    </p:spTree>
  </p:cSld>
  <p:clrMapOvr>
    <a:masterClrMapping/>
  </p:clrMapOvr>
  <p:transition>
    <p:strips dir="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B952CEC0-57D2-4AD5-BFC2-B35C6F9EAF25}" type="datetimeFigureOut">
              <a:rPr lang="it-IT"/>
              <a:pPr>
                <a:defRPr/>
              </a:pPr>
              <a:t>16/11/2012</a:t>
            </a:fld>
            <a:endParaRPr lang="it-IT"/>
          </a:p>
        </p:txBody>
      </p:sp>
      <p:sp>
        <p:nvSpPr>
          <p:cNvPr id="5" name="Segnaposto piè di pagina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6" name="Segnaposto numero diapositiva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1E745A1F-8DB6-4F5B-ACBE-C0106EE7361C}" type="slidenum">
              <a:rPr lang="it-IT"/>
              <a:pPr>
                <a:defRPr/>
              </a:pPr>
              <a:t>‹#›</a:t>
            </a:fld>
            <a:endParaRPr lang="it-IT"/>
          </a:p>
        </p:txBody>
      </p:sp>
    </p:spTree>
  </p:cSld>
  <p:clrMapOvr>
    <a:masterClrMapping/>
  </p:clrMapOvr>
  <p:transition>
    <p:strips dir="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fontAlgn="base">
              <a:spcBef>
                <a:spcPct val="0"/>
              </a:spcBef>
              <a:spcAft>
                <a:spcPct val="0"/>
              </a:spcAft>
              <a:defRPr>
                <a:latin typeface="Arial" charset="0"/>
              </a:defRPr>
            </a:lvl1pPr>
          </a:lstStyle>
          <a:p>
            <a:pPr>
              <a:defRPr/>
            </a:pPr>
            <a:fld id="{1539F3C8-2119-4C73-B5B8-626042DF4C49}" type="datetimeFigureOut">
              <a:rPr lang="it-IT"/>
              <a:pPr>
                <a:defRPr/>
              </a:pPr>
              <a:t>16/11/2012</a:t>
            </a:fld>
            <a:endParaRPr lang="it-IT"/>
          </a:p>
        </p:txBody>
      </p:sp>
      <p:sp>
        <p:nvSpPr>
          <p:cNvPr id="5" name="Segnaposto piè di pagina 4"/>
          <p:cNvSpPr>
            <a:spLocks noGrp="1"/>
          </p:cNvSpPr>
          <p:nvPr>
            <p:ph type="ftr" sz="quarter" idx="11"/>
          </p:nvPr>
        </p:nvSpPr>
        <p:spPr/>
        <p:txBody>
          <a:bodyPr/>
          <a:lstStyle>
            <a:lvl1pPr fontAlgn="base">
              <a:spcBef>
                <a:spcPct val="0"/>
              </a:spcBef>
              <a:spcAft>
                <a:spcPct val="0"/>
              </a:spcAft>
              <a:defRPr>
                <a:latin typeface="Arial" charset="0"/>
              </a:defRPr>
            </a:lvl1pPr>
          </a:lstStyle>
          <a:p>
            <a:pPr>
              <a:defRPr/>
            </a:pPr>
            <a:endParaRPr lang="it-IT"/>
          </a:p>
        </p:txBody>
      </p:sp>
      <p:sp>
        <p:nvSpPr>
          <p:cNvPr id="6" name="Segnaposto numero diapositiva 5"/>
          <p:cNvSpPr>
            <a:spLocks noGrp="1"/>
          </p:cNvSpPr>
          <p:nvPr>
            <p:ph type="sldNum" sz="quarter" idx="12"/>
          </p:nvPr>
        </p:nvSpPr>
        <p:spPr/>
        <p:txBody>
          <a:bodyPr/>
          <a:lstStyle>
            <a:lvl1pPr fontAlgn="base">
              <a:spcBef>
                <a:spcPct val="0"/>
              </a:spcBef>
              <a:spcAft>
                <a:spcPct val="0"/>
              </a:spcAft>
              <a:defRPr>
                <a:latin typeface="Arial" charset="0"/>
              </a:defRPr>
            </a:lvl1pPr>
          </a:lstStyle>
          <a:p>
            <a:pPr>
              <a:defRPr/>
            </a:pPr>
            <a:fld id="{C3E3E0BC-A85B-4E5D-9E55-D67999D1FC20}" type="slidenum">
              <a:rPr lang="it-IT"/>
              <a:pPr>
                <a:defRPr/>
              </a:pPr>
              <a:t>‹#›</a:t>
            </a:fld>
            <a:endParaRPr lang="it-IT"/>
          </a:p>
        </p:txBody>
      </p:sp>
    </p:spTree>
  </p:cSld>
  <p:clrMapOvr>
    <a:masterClrMapping/>
  </p:clrMapOvr>
  <p:transition>
    <p:strips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333CC"/>
            </a:gs>
            <a:gs pos="50000">
              <a:srgbClr val="000000"/>
            </a:gs>
            <a:gs pos="100000">
              <a:srgbClr val="3333CC"/>
            </a:gs>
          </a:gsLst>
          <a:lin ang="27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it-IT"/>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it-IT"/>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A6689CB0-FF5B-47C6-97C6-B5D0CAC20BBE}" type="slidenum">
              <a:rPr lang="it-IT"/>
              <a:pPr>
                <a:defRPr/>
              </a:pPr>
              <a:t>‹#›</a:t>
            </a:fld>
            <a:endParaRPr lang="it-IT"/>
          </a:p>
        </p:txBody>
      </p:sp>
    </p:spTree>
  </p:cSld>
  <p:clrMap bg1="lt1" tx1="dk1" bg2="lt2" tx2="dk2" accent1="accent1" accent2="accent2" accent3="accent3" accent4="accent4" accent5="accent5" accent6="accent6" hlink="hlink" folHlink="folHlink"/>
  <p:sldLayoutIdLst>
    <p:sldLayoutId id="2147483693" r:id="rId1"/>
    <p:sldLayoutId id="2147483692" r:id="rId2"/>
    <p:sldLayoutId id="2147483691" r:id="rId3"/>
    <p:sldLayoutId id="2147483690" r:id="rId4"/>
    <p:sldLayoutId id="2147483689" r:id="rId5"/>
    <p:sldLayoutId id="2147483688" r:id="rId6"/>
    <p:sldLayoutId id="2147483687" r:id="rId7"/>
    <p:sldLayoutId id="2147483686" r:id="rId8"/>
    <p:sldLayoutId id="2147483685" r:id="rId9"/>
    <p:sldLayoutId id="2147483684" r:id="rId10"/>
    <p:sldLayoutId id="2147483683" r:id="rId11"/>
  </p:sldLayoutIdLst>
  <p:transition>
    <p:strips dir="ru"/>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Fare clic per modificare lo stile del titolo</a:t>
            </a:r>
          </a:p>
        </p:txBody>
      </p:sp>
      <p:sp>
        <p:nvSpPr>
          <p:cNvPr id="13315"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defRPr>
            </a:lvl1pPr>
          </a:lstStyle>
          <a:p>
            <a:pPr>
              <a:defRPr/>
            </a:pPr>
            <a:fld id="{FC5179FD-E31E-45C0-A3D8-09EB27CC7FEA}" type="datetimeFigureOut">
              <a:rPr lang="it-IT"/>
              <a:pPr>
                <a:defRPr/>
              </a:pPr>
              <a:t>16/11/2012</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defRPr>
            </a:lvl1pPr>
          </a:lstStyle>
          <a:p>
            <a:pPr>
              <a:defRPr/>
            </a:pPr>
            <a:fld id="{BE5CA370-27AD-46AC-9C30-25843F64844C}" type="slidenum">
              <a:rPr lang="it-IT"/>
              <a:pPr>
                <a:defRPr/>
              </a:pPr>
              <a:t>‹#›</a:t>
            </a:fld>
            <a:endParaRPr lang="it-IT"/>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Lst>
  <p:transition>
    <p:strips dir="ru"/>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file:///C:\WINDOWS\Desktop\whr_header.gif"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8.wmf"/></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FF9900"/>
            </a:gs>
            <a:gs pos="100000">
              <a:srgbClr val="764700"/>
            </a:gs>
          </a:gsLst>
          <a:path path="rect">
            <a:fillToRect r="100000" b="100000"/>
          </a:path>
        </a:gradFill>
        <a:effectLst/>
      </p:bgPr>
    </p:bg>
    <p:spTree>
      <p:nvGrpSpPr>
        <p:cNvPr id="1" name=""/>
        <p:cNvGrpSpPr/>
        <p:nvPr/>
      </p:nvGrpSpPr>
      <p:grpSpPr>
        <a:xfrm>
          <a:off x="0" y="0"/>
          <a:ext cx="0" cy="0"/>
          <a:chOff x="0" y="0"/>
          <a:chExt cx="0" cy="0"/>
        </a:xfrm>
      </p:grpSpPr>
      <p:sp>
        <p:nvSpPr>
          <p:cNvPr id="26626" name="Rectangle 3"/>
          <p:cNvSpPr>
            <a:spLocks noChangeArrowheads="1"/>
          </p:cNvSpPr>
          <p:nvPr/>
        </p:nvSpPr>
        <p:spPr bwMode="auto">
          <a:xfrm>
            <a:off x="3995738" y="4292600"/>
            <a:ext cx="3455987" cy="604838"/>
          </a:xfrm>
          <a:prstGeom prst="rect">
            <a:avLst/>
          </a:prstGeom>
          <a:noFill/>
          <a:ln w="9525">
            <a:noFill/>
            <a:miter lim="800000"/>
            <a:headEnd/>
            <a:tailEnd/>
          </a:ln>
        </p:spPr>
        <p:txBody>
          <a:bodyPr/>
          <a:lstStyle/>
          <a:p>
            <a:pPr algn="ctr">
              <a:spcBef>
                <a:spcPct val="20000"/>
              </a:spcBef>
            </a:pPr>
            <a:r>
              <a:rPr lang="it-IT" sz="2000" b="1">
                <a:solidFill>
                  <a:schemeClr val="bg1"/>
                </a:solidFill>
              </a:rPr>
              <a:t>Carlo Fraticelli</a:t>
            </a:r>
          </a:p>
          <a:p>
            <a:pPr algn="ctr">
              <a:spcBef>
                <a:spcPct val="20000"/>
              </a:spcBef>
            </a:pPr>
            <a:endParaRPr lang="it-IT" sz="2800">
              <a:solidFill>
                <a:schemeClr val="bg1"/>
              </a:solidFill>
            </a:endParaRPr>
          </a:p>
        </p:txBody>
      </p:sp>
      <p:sp>
        <p:nvSpPr>
          <p:cNvPr id="26627" name="Rectangle 4"/>
          <p:cNvSpPr>
            <a:spLocks noChangeArrowheads="1"/>
          </p:cNvSpPr>
          <p:nvPr/>
        </p:nvSpPr>
        <p:spPr bwMode="auto">
          <a:xfrm>
            <a:off x="3132138" y="5300663"/>
            <a:ext cx="5040312" cy="631825"/>
          </a:xfrm>
          <a:prstGeom prst="rect">
            <a:avLst/>
          </a:prstGeom>
          <a:noFill/>
          <a:ln w="9525">
            <a:noFill/>
            <a:miter lim="800000"/>
            <a:headEnd/>
            <a:tailEnd/>
          </a:ln>
        </p:spPr>
        <p:txBody>
          <a:bodyPr>
            <a:spAutoFit/>
          </a:bodyPr>
          <a:lstStyle/>
          <a:p>
            <a:pPr algn="ctr" eaLnBrk="0" hangingPunct="0">
              <a:spcBef>
                <a:spcPct val="50000"/>
              </a:spcBef>
            </a:pPr>
            <a:r>
              <a:rPr lang="it-IT" sz="1400" i="1">
                <a:solidFill>
                  <a:schemeClr val="bg1"/>
                </a:solidFill>
                <a:latin typeface="Arial Black" pitchFamily="34" charset="0"/>
              </a:rPr>
              <a:t>UO Psichiatria Cantù</a:t>
            </a:r>
          </a:p>
          <a:p>
            <a:pPr algn="ctr" eaLnBrk="0" hangingPunct="0">
              <a:spcBef>
                <a:spcPct val="50000"/>
              </a:spcBef>
            </a:pPr>
            <a:r>
              <a:rPr lang="it-IT" sz="1400" i="1">
                <a:solidFill>
                  <a:schemeClr val="bg1"/>
                </a:solidFill>
                <a:latin typeface="Arial Black" pitchFamily="34" charset="0"/>
              </a:rPr>
              <a:t> DSM - Azienda Ospedaliera Sant’Anna di Como</a:t>
            </a:r>
          </a:p>
        </p:txBody>
      </p:sp>
      <p:pic>
        <p:nvPicPr>
          <p:cNvPr id="26628" name="Picture 7" descr="fascia laterale albero chiave"/>
          <p:cNvPicPr>
            <a:picLocks noChangeAspect="1" noChangeArrowheads="1"/>
          </p:cNvPicPr>
          <p:nvPr/>
        </p:nvPicPr>
        <p:blipFill>
          <a:blip r:embed="rId3"/>
          <a:srcRect/>
          <a:stretch>
            <a:fillRect/>
          </a:stretch>
        </p:blipFill>
        <p:spPr bwMode="auto">
          <a:xfrm>
            <a:off x="0" y="0"/>
            <a:ext cx="2627313" cy="6858000"/>
          </a:xfrm>
          <a:prstGeom prst="rect">
            <a:avLst/>
          </a:prstGeom>
          <a:noFill/>
          <a:ln w="9525">
            <a:noFill/>
            <a:miter lim="800000"/>
            <a:headEnd/>
            <a:tailEnd/>
          </a:ln>
        </p:spPr>
      </p:pic>
      <p:sp>
        <p:nvSpPr>
          <p:cNvPr id="26629" name="Line 8"/>
          <p:cNvSpPr>
            <a:spLocks noChangeShapeType="1"/>
          </p:cNvSpPr>
          <p:nvPr/>
        </p:nvSpPr>
        <p:spPr bwMode="auto">
          <a:xfrm>
            <a:off x="2627313" y="0"/>
            <a:ext cx="0" cy="6858000"/>
          </a:xfrm>
          <a:prstGeom prst="line">
            <a:avLst/>
          </a:prstGeom>
          <a:noFill/>
          <a:ln w="76200">
            <a:solidFill>
              <a:srgbClr val="FFFF66"/>
            </a:solidFill>
            <a:round/>
            <a:headEnd/>
            <a:tailEnd/>
          </a:ln>
        </p:spPr>
        <p:txBody>
          <a:bodyPr wrap="none" anchor="ctr"/>
          <a:lstStyle/>
          <a:p>
            <a:endParaRPr lang="it-IT"/>
          </a:p>
        </p:txBody>
      </p:sp>
      <p:sp>
        <p:nvSpPr>
          <p:cNvPr id="26630" name="Rectangle 9"/>
          <p:cNvSpPr>
            <a:spLocks noChangeArrowheads="1"/>
          </p:cNvSpPr>
          <p:nvPr/>
        </p:nvSpPr>
        <p:spPr bwMode="auto">
          <a:xfrm>
            <a:off x="3203575" y="2276475"/>
            <a:ext cx="5329238" cy="1323975"/>
          </a:xfrm>
          <a:prstGeom prst="rect">
            <a:avLst/>
          </a:prstGeom>
          <a:noFill/>
          <a:ln w="9525">
            <a:noFill/>
            <a:miter lim="800000"/>
            <a:headEnd/>
            <a:tailEnd/>
          </a:ln>
        </p:spPr>
        <p:txBody>
          <a:bodyPr>
            <a:spAutoFit/>
          </a:bodyPr>
          <a:lstStyle/>
          <a:p>
            <a:pPr algn="ctr"/>
            <a:r>
              <a:rPr lang="it-IT" sz="4000" b="1">
                <a:solidFill>
                  <a:schemeClr val="bg1"/>
                </a:solidFill>
              </a:rPr>
              <a:t>Malattia mentale o sofferenza umana?</a:t>
            </a:r>
          </a:p>
        </p:txBody>
      </p:sp>
      <p:sp>
        <p:nvSpPr>
          <p:cNvPr id="9" name="Rettangolo 8"/>
          <p:cNvSpPr/>
          <p:nvPr/>
        </p:nvSpPr>
        <p:spPr>
          <a:xfrm>
            <a:off x="4427538" y="476250"/>
            <a:ext cx="4716462" cy="612775"/>
          </a:xfrm>
          <a:prstGeom prst="rect">
            <a:avLst/>
          </a:prstGeom>
          <a:solidFill>
            <a:srgbClr val="FFFF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1600" b="1" i="1" dirty="0">
                <a:solidFill>
                  <a:srgbClr val="000000"/>
                </a:solidFill>
              </a:rPr>
              <a:t>                                    Cantù,18 Ottobre 2012</a:t>
            </a:r>
            <a:endParaRPr lang="it-IT" dirty="0"/>
          </a:p>
        </p:txBody>
      </p:sp>
      <p:pic>
        <p:nvPicPr>
          <p:cNvPr id="295942" name="Picture 6" descr="header"/>
          <p:cNvPicPr>
            <a:picLocks noChangeAspect="1" noChangeArrowheads="1"/>
          </p:cNvPicPr>
          <p:nvPr/>
        </p:nvPicPr>
        <p:blipFill>
          <a:blip r:embed="rId4"/>
          <a:srcRect/>
          <a:stretch>
            <a:fillRect/>
          </a:stretch>
        </p:blipFill>
        <p:spPr bwMode="auto">
          <a:xfrm>
            <a:off x="4500563" y="549275"/>
            <a:ext cx="1962150" cy="466725"/>
          </a:xfrm>
          <a:prstGeom prst="rect">
            <a:avLst/>
          </a:prstGeom>
          <a:noFill/>
          <a:ln w="9525">
            <a:noFill/>
            <a:miter lim="800000"/>
            <a:headEnd/>
            <a:tailEnd/>
          </a:ln>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95942"/>
                                        </p:tgtEl>
                                        <p:attrNameLst>
                                          <p:attrName>style.visibility</p:attrName>
                                        </p:attrNameLst>
                                      </p:cBhvr>
                                      <p:to>
                                        <p:strVal val="visible"/>
                                      </p:to>
                                    </p:set>
                                    <p:animEffect transition="in" filter="fade">
                                      <p:cBhvr>
                                        <p:cTn id="12" dur="1000"/>
                                        <p:tgtEl>
                                          <p:spTgt spid="295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677863" y="228600"/>
            <a:ext cx="7772400" cy="1143000"/>
          </a:xfrm>
        </p:spPr>
        <p:txBody>
          <a:bodyPr/>
          <a:lstStyle/>
          <a:p>
            <a:r>
              <a:rPr lang="it-IT" sz="3700" b="1" smtClean="0">
                <a:solidFill>
                  <a:srgbClr val="FF9900"/>
                </a:solidFill>
                <a:latin typeface="Times New Roman" pitchFamily="18" charset="0"/>
              </a:rPr>
              <a:t>Argomenti trattati</a:t>
            </a:r>
          </a:p>
        </p:txBody>
      </p:sp>
      <p:sp>
        <p:nvSpPr>
          <p:cNvPr id="11267" name="Rectangle 3"/>
          <p:cNvSpPr>
            <a:spLocks noChangeArrowheads="1"/>
          </p:cNvSpPr>
          <p:nvPr/>
        </p:nvSpPr>
        <p:spPr bwMode="auto">
          <a:xfrm>
            <a:off x="900113" y="1989138"/>
            <a:ext cx="7559675" cy="3668712"/>
          </a:xfrm>
          <a:prstGeom prst="rect">
            <a:avLst/>
          </a:prstGeom>
          <a:noFill/>
          <a:ln w="12700">
            <a:noFill/>
            <a:miter lim="800000"/>
            <a:headEnd/>
            <a:tailEnd/>
          </a:ln>
        </p:spPr>
        <p:txBody>
          <a:bodyPr>
            <a:spAutoFit/>
          </a:bodyPr>
          <a:lstStyle/>
          <a:p>
            <a:pPr marL="476250" indent="-476250" defTabSz="762000">
              <a:lnSpc>
                <a:spcPct val="105000"/>
              </a:lnSpc>
              <a:spcBef>
                <a:spcPct val="50000"/>
              </a:spcBef>
              <a:buClr>
                <a:srgbClr val="FF3300"/>
              </a:buClr>
              <a:buSzPct val="75000"/>
              <a:buFont typeface="Wingdings" pitchFamily="2" charset="2"/>
              <a:buBlip>
                <a:blip r:embed="rId3"/>
              </a:buBlip>
            </a:pPr>
            <a:r>
              <a:rPr lang="it-IT" sz="2800">
                <a:solidFill>
                  <a:srgbClr val="FFFFFF"/>
                </a:solidFill>
                <a:latin typeface="Tw Cen MT Condensed Extra Bold" pitchFamily="34" charset="0"/>
              </a:rPr>
              <a:t>Malattia mentale: alla ricerca di una definizione</a:t>
            </a:r>
          </a:p>
          <a:p>
            <a:pPr marL="476250" indent="-476250" defTabSz="762000">
              <a:lnSpc>
                <a:spcPct val="105000"/>
              </a:lnSpc>
              <a:spcBef>
                <a:spcPct val="50000"/>
              </a:spcBef>
              <a:buClr>
                <a:srgbClr val="FF3300"/>
              </a:buClr>
              <a:buSzPct val="75000"/>
              <a:buFont typeface="Wingdings" pitchFamily="2" charset="2"/>
              <a:buBlip>
                <a:blip r:embed="rId3"/>
              </a:buBlip>
            </a:pPr>
            <a:r>
              <a:rPr lang="it-IT" sz="2800">
                <a:solidFill>
                  <a:srgbClr val="FFFFFF"/>
                </a:solidFill>
                <a:latin typeface="Tw Cen MT Condensed Extra Bold" pitchFamily="34" charset="0"/>
              </a:rPr>
              <a:t>Pregiudizi, false credenze e malattie mentali</a:t>
            </a:r>
          </a:p>
          <a:p>
            <a:pPr marL="476250" indent="-476250" defTabSz="762000">
              <a:lnSpc>
                <a:spcPct val="105000"/>
              </a:lnSpc>
              <a:spcBef>
                <a:spcPct val="50000"/>
              </a:spcBef>
              <a:buClr>
                <a:srgbClr val="FF3300"/>
              </a:buClr>
              <a:buSzPct val="75000"/>
              <a:buFont typeface="Wingdings" pitchFamily="2" charset="2"/>
              <a:buBlip>
                <a:blip r:embed="rId3"/>
              </a:buBlip>
            </a:pPr>
            <a:r>
              <a:rPr lang="it-IT" sz="2800">
                <a:solidFill>
                  <a:srgbClr val="FFFFFF"/>
                </a:solidFill>
                <a:latin typeface="Tw Cen MT Condensed Extra Bold" pitchFamily="34" charset="0"/>
              </a:rPr>
              <a:t>Dall’Ospedale psichiatrico alla psichiatria di Comunità</a:t>
            </a:r>
          </a:p>
          <a:p>
            <a:pPr marL="476250" indent="-476250" defTabSz="762000">
              <a:lnSpc>
                <a:spcPct val="105000"/>
              </a:lnSpc>
              <a:spcBef>
                <a:spcPct val="50000"/>
              </a:spcBef>
              <a:buClr>
                <a:srgbClr val="FF3300"/>
              </a:buClr>
              <a:buSzPct val="75000"/>
              <a:buFont typeface="Wingdings" pitchFamily="2" charset="2"/>
              <a:buBlip>
                <a:blip r:embed="rId3"/>
              </a:buBlip>
            </a:pPr>
            <a:r>
              <a:rPr lang="it-IT" sz="2800">
                <a:solidFill>
                  <a:srgbClr val="FFFFFF"/>
                </a:solidFill>
                <a:latin typeface="Tw Cen MT Condensed Extra Bold" pitchFamily="34" charset="0"/>
              </a:rPr>
              <a:t>Importanza della relazione</a:t>
            </a:r>
          </a:p>
          <a:p>
            <a:pPr marL="476250" indent="-476250" defTabSz="762000">
              <a:lnSpc>
                <a:spcPct val="105000"/>
              </a:lnSpc>
              <a:spcBef>
                <a:spcPct val="50000"/>
              </a:spcBef>
              <a:buClr>
                <a:srgbClr val="FF3300"/>
              </a:buClr>
              <a:buSzPct val="75000"/>
              <a:buFont typeface="Wingdings" pitchFamily="2" charset="2"/>
              <a:buBlip>
                <a:blip r:embed="rId3"/>
              </a:buBlip>
            </a:pPr>
            <a:r>
              <a:rPr lang="it-IT" sz="2800">
                <a:solidFill>
                  <a:srgbClr val="FFFFFF"/>
                </a:solidFill>
                <a:latin typeface="Tw Cen MT Condensed Extra Bold" pitchFamily="34" charset="0"/>
              </a:rPr>
              <a:t>Nosografia dei quadri clinici più comuni</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500"/>
                                        <p:tgtEl>
                                          <p:spTgt spid="11267">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animEffect transition="in" filter="dissolve">
                                      <p:cBhvr>
                                        <p:cTn id="11" dur="500"/>
                                        <p:tgtEl>
                                          <p:spTgt spid="11267">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dissolve">
                                      <p:cBhvr>
                                        <p:cTn id="15" dur="500"/>
                                        <p:tgtEl>
                                          <p:spTgt spid="11267">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Effect transition="in" filter="dissolve">
                                      <p:cBhvr>
                                        <p:cTn id="19" dur="500"/>
                                        <p:tgtEl>
                                          <p:spTgt spid="11267">
                                            <p:txEl>
                                              <p:pRg st="3" end="3"/>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Effect transition="in" filter="dissolve">
                                      <p:cBhvr>
                                        <p:cTn id="23"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idx="4294967295"/>
          </p:nvPr>
        </p:nvSpPr>
        <p:spPr>
          <a:xfrm>
            <a:off x="900113" y="1916113"/>
            <a:ext cx="7286625" cy="2921000"/>
          </a:xfrm>
        </p:spPr>
        <p:txBody>
          <a:bodyPr lIns="90000" tIns="46800" rIns="90000" bIns="46800"/>
          <a:lstStyle/>
          <a:p>
            <a:pPr defTabSz="449263" eaLnBrk="1" hangingPunct="1">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200" b="1" smtClean="0">
                <a:solidFill>
                  <a:srgbClr val="FF9900"/>
                </a:solidFill>
                <a:latin typeface="Times New Roman" pitchFamily="18" charset="0"/>
              </a:rPr>
              <a:t>Malattia mentale</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Alla ricerca di una definizione </a:t>
            </a:r>
            <a:br>
              <a:rPr lang="it-IT" sz="3200" b="1" smtClean="0">
                <a:solidFill>
                  <a:srgbClr val="FF9900"/>
                </a:solidFill>
                <a:latin typeface="Times New Roman" pitchFamily="18" charset="0"/>
              </a:rPr>
            </a:br>
            <a:endParaRPr lang="it-IT" sz="3200" b="1" smtClean="0">
              <a:solidFill>
                <a:srgbClr val="FF9900"/>
              </a:solidFill>
              <a:latin typeface="Times New Roman" pitchFamily="18" charset="0"/>
            </a:endParaRPr>
          </a:p>
        </p:txBody>
      </p:sp>
    </p:spTree>
  </p:cSld>
  <p:clrMapOvr>
    <a:masterClrMapping/>
  </p:clrMapOvr>
  <p:transition>
    <p:strips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L’esperienza della malattia</a:t>
            </a:r>
          </a:p>
        </p:txBody>
      </p:sp>
      <p:sp>
        <p:nvSpPr>
          <p:cNvPr id="5" name="Text Box 3"/>
          <p:cNvSpPr txBox="1">
            <a:spLocks noChangeArrowheads="1"/>
          </p:cNvSpPr>
          <p:nvPr/>
        </p:nvSpPr>
        <p:spPr bwMode="auto">
          <a:xfrm>
            <a:off x="539750" y="1268413"/>
            <a:ext cx="8280400" cy="2851150"/>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La malattia, componente universale dell’esperienza umana, si traduce in molteplicità di linguaggi, credenze, comportamenti e pratiche, comprensibili solo facendo riferimento alla cultura del </a:t>
            </a:r>
            <a:br>
              <a:rPr lang="it-IT" sz="2000">
                <a:solidFill>
                  <a:srgbClr val="FFFFFF"/>
                </a:solidFill>
                <a:latin typeface="Verdana" pitchFamily="34" charset="0"/>
              </a:rPr>
            </a:br>
            <a:r>
              <a:rPr lang="it-IT" sz="2000">
                <a:solidFill>
                  <a:srgbClr val="FFFFFF"/>
                </a:solidFill>
                <a:latin typeface="Verdana" pitchFamily="34" charset="0"/>
              </a:rPr>
              <a:t>soggetto e al contesto </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Distinzione tra:</a:t>
            </a:r>
          </a:p>
        </p:txBody>
      </p:sp>
      <p:sp>
        <p:nvSpPr>
          <p:cNvPr id="11" name="Oval 2"/>
          <p:cNvSpPr>
            <a:spLocks noChangeArrowheads="1"/>
          </p:cNvSpPr>
          <p:nvPr/>
        </p:nvSpPr>
        <p:spPr bwMode="auto">
          <a:xfrm>
            <a:off x="179388" y="4292600"/>
            <a:ext cx="3024187" cy="2016125"/>
          </a:xfrm>
          <a:prstGeom prst="ellipse">
            <a:avLst/>
          </a:prstGeom>
          <a:solidFill>
            <a:srgbClr val="92D050"/>
          </a:solidFill>
          <a:ln w="12700">
            <a:solidFill>
              <a:srgbClr val="993300"/>
            </a:solidFill>
            <a:round/>
            <a:headEnd type="none" w="sm" len="sm"/>
            <a:tailEnd type="none" w="sm" len="sm"/>
          </a:ln>
          <a:effectLst>
            <a:outerShdw dist="183162" dir="2021404" algn="ctr" rotWithShape="0">
              <a:srgbClr val="AF5F09">
                <a:alpha val="50000"/>
              </a:srgbClr>
            </a:outerShdw>
          </a:effectLst>
        </p:spPr>
        <p:txBody>
          <a:bodyPr wrap="none" anchor="ctr"/>
          <a:lstStyle/>
          <a:p>
            <a:pPr algn="ctr">
              <a:defRPr/>
            </a:pPr>
            <a:r>
              <a:rPr lang="it-IT" sz="1400" b="1" dirty="0"/>
              <a:t>Malattia intesa </a:t>
            </a:r>
            <a:r>
              <a:rPr lang="it-IT" sz="1400" b="1" dirty="0">
                <a:solidFill>
                  <a:srgbClr val="FF0000"/>
                </a:solidFill>
              </a:rPr>
              <a:t>in senso</a:t>
            </a:r>
          </a:p>
          <a:p>
            <a:pPr algn="ctr">
              <a:defRPr/>
            </a:pPr>
            <a:r>
              <a:rPr lang="it-IT" sz="1400" b="1" dirty="0">
                <a:solidFill>
                  <a:srgbClr val="FF0000"/>
                </a:solidFill>
              </a:rPr>
              <a:t>biomedico</a:t>
            </a:r>
            <a:r>
              <a:rPr lang="it-IT" sz="1400" b="1" dirty="0"/>
              <a:t>, </a:t>
            </a:r>
            <a:br>
              <a:rPr lang="it-IT" sz="1400" b="1" dirty="0"/>
            </a:br>
            <a:r>
              <a:rPr lang="it-IT" sz="1400" b="1" dirty="0"/>
              <a:t>oggettivabile con parametri </a:t>
            </a:r>
            <a:br>
              <a:rPr lang="it-IT" sz="1400" b="1" dirty="0"/>
            </a:br>
            <a:r>
              <a:rPr lang="it-IT" sz="1400" b="1" dirty="0"/>
              <a:t>organici (temperatura, alterazioni </a:t>
            </a:r>
            <a:br>
              <a:rPr lang="it-IT" sz="1400" b="1" dirty="0"/>
            </a:br>
            <a:r>
              <a:rPr lang="it-IT" sz="1400" b="1" dirty="0"/>
              <a:t>ematiche </a:t>
            </a:r>
            <a:r>
              <a:rPr lang="it-IT" sz="1400" b="1" dirty="0" err="1"/>
              <a:t>etc</a:t>
            </a:r>
            <a:r>
              <a:rPr lang="it-IT" sz="1400" b="1" dirty="0"/>
              <a:t>)</a:t>
            </a:r>
            <a:endParaRPr lang="en-US" sz="1400" b="1" dirty="0"/>
          </a:p>
        </p:txBody>
      </p:sp>
      <p:sp>
        <p:nvSpPr>
          <p:cNvPr id="32772" name="AutoShape 3"/>
          <p:cNvSpPr>
            <a:spLocks noChangeArrowheads="1"/>
          </p:cNvSpPr>
          <p:nvPr/>
        </p:nvSpPr>
        <p:spPr bwMode="auto">
          <a:xfrm>
            <a:off x="395288" y="4149725"/>
            <a:ext cx="1296987" cy="431800"/>
          </a:xfrm>
          <a:prstGeom prst="roundRect">
            <a:avLst>
              <a:gd name="adj" fmla="val 16667"/>
            </a:avLst>
          </a:prstGeom>
          <a:solidFill>
            <a:srgbClr val="4790C7"/>
          </a:solidFill>
          <a:ln w="57150">
            <a:solidFill>
              <a:srgbClr val="89CBEF"/>
            </a:solidFill>
            <a:round/>
            <a:headEnd/>
            <a:tailEnd/>
          </a:ln>
        </p:spPr>
        <p:txBody>
          <a:bodyPr anchor="ctr"/>
          <a:lstStyle/>
          <a:p>
            <a:pPr algn="ctr"/>
            <a:r>
              <a:rPr lang="it-IT" sz="2000" b="1">
                <a:solidFill>
                  <a:srgbClr val="FFFFFF"/>
                </a:solidFill>
                <a:latin typeface="Tahoma" pitchFamily="34" charset="0"/>
                <a:cs typeface="Times New Roman" pitchFamily="18" charset="0"/>
              </a:rPr>
              <a:t>Disease</a:t>
            </a:r>
          </a:p>
        </p:txBody>
      </p:sp>
      <p:sp>
        <p:nvSpPr>
          <p:cNvPr id="13" name="Oval 2"/>
          <p:cNvSpPr>
            <a:spLocks noChangeArrowheads="1"/>
          </p:cNvSpPr>
          <p:nvPr/>
        </p:nvSpPr>
        <p:spPr bwMode="auto">
          <a:xfrm>
            <a:off x="2771775" y="4292600"/>
            <a:ext cx="3671888" cy="1368425"/>
          </a:xfrm>
          <a:prstGeom prst="ellipse">
            <a:avLst/>
          </a:prstGeom>
          <a:solidFill>
            <a:srgbClr val="FFEFCF"/>
          </a:solidFill>
          <a:ln w="12700">
            <a:solidFill>
              <a:srgbClr val="993300"/>
            </a:solidFill>
            <a:round/>
            <a:headEnd type="none" w="sm" len="sm"/>
            <a:tailEnd type="none" w="sm" len="sm"/>
          </a:ln>
          <a:effectLst>
            <a:outerShdw dist="183162" dir="2021404" algn="ctr" rotWithShape="0">
              <a:srgbClr val="AF5F09">
                <a:alpha val="50000"/>
              </a:srgbClr>
            </a:outerShdw>
          </a:effectLst>
        </p:spPr>
        <p:txBody>
          <a:bodyPr wrap="none" anchor="ctr"/>
          <a:lstStyle/>
          <a:p>
            <a:pPr algn="ctr">
              <a:defRPr/>
            </a:pPr>
            <a:r>
              <a:rPr lang="it-IT" sz="1400" dirty="0">
                <a:solidFill>
                  <a:srgbClr val="FF0000"/>
                </a:solidFill>
              </a:rPr>
              <a:t>L’</a:t>
            </a:r>
            <a:r>
              <a:rPr lang="it-IT" sz="1400" b="1" dirty="0">
                <a:solidFill>
                  <a:srgbClr val="FF0000"/>
                </a:solidFill>
              </a:rPr>
              <a:t>esperienza soggettiva </a:t>
            </a:r>
            <a:r>
              <a:rPr lang="it-IT" sz="1400" b="1" dirty="0"/>
              <a:t>vissuta </a:t>
            </a:r>
            <a:br>
              <a:rPr lang="it-IT" sz="1400" b="1" dirty="0"/>
            </a:br>
            <a:r>
              <a:rPr lang="it-IT" sz="1400" b="1" dirty="0"/>
              <a:t>dal soggetto sulla base della </a:t>
            </a:r>
            <a:br>
              <a:rPr lang="it-IT" sz="1400" b="1" dirty="0"/>
            </a:br>
            <a:r>
              <a:rPr lang="it-IT" sz="1400" b="1" dirty="0"/>
              <a:t>percezione del malessere mediata</a:t>
            </a:r>
            <a:br>
              <a:rPr lang="it-IT" sz="1400" b="1" dirty="0"/>
            </a:br>
            <a:r>
              <a:rPr lang="it-IT" sz="1400" b="1" dirty="0"/>
              <a:t>culturalmente</a:t>
            </a:r>
            <a:endParaRPr lang="en-US" sz="1400" b="1" dirty="0"/>
          </a:p>
        </p:txBody>
      </p:sp>
      <p:sp>
        <p:nvSpPr>
          <p:cNvPr id="32774" name="AutoShape 3"/>
          <p:cNvSpPr>
            <a:spLocks noChangeArrowheads="1"/>
          </p:cNvSpPr>
          <p:nvPr/>
        </p:nvSpPr>
        <p:spPr bwMode="auto">
          <a:xfrm>
            <a:off x="3419475" y="4005263"/>
            <a:ext cx="1295400" cy="431800"/>
          </a:xfrm>
          <a:prstGeom prst="roundRect">
            <a:avLst>
              <a:gd name="adj" fmla="val 16667"/>
            </a:avLst>
          </a:prstGeom>
          <a:solidFill>
            <a:srgbClr val="4790C7"/>
          </a:solidFill>
          <a:ln w="57150">
            <a:solidFill>
              <a:srgbClr val="89CBEF"/>
            </a:solidFill>
            <a:round/>
            <a:headEnd/>
            <a:tailEnd/>
          </a:ln>
        </p:spPr>
        <p:txBody>
          <a:bodyPr anchor="ctr"/>
          <a:lstStyle/>
          <a:p>
            <a:pPr algn="ctr"/>
            <a:r>
              <a:rPr lang="it-IT" sz="2000" b="1">
                <a:solidFill>
                  <a:srgbClr val="FFFFFF"/>
                </a:solidFill>
                <a:latin typeface="Tahoma" pitchFamily="34" charset="0"/>
                <a:cs typeface="Times New Roman" pitchFamily="18" charset="0"/>
              </a:rPr>
              <a:t>Illness</a:t>
            </a:r>
          </a:p>
        </p:txBody>
      </p:sp>
      <p:sp>
        <p:nvSpPr>
          <p:cNvPr id="16" name="Oval 2"/>
          <p:cNvSpPr>
            <a:spLocks noChangeArrowheads="1"/>
          </p:cNvSpPr>
          <p:nvPr/>
        </p:nvSpPr>
        <p:spPr bwMode="auto">
          <a:xfrm>
            <a:off x="3635375" y="5445125"/>
            <a:ext cx="3529013" cy="1223963"/>
          </a:xfrm>
          <a:prstGeom prst="ellipse">
            <a:avLst/>
          </a:prstGeom>
          <a:solidFill>
            <a:srgbClr val="FFC000"/>
          </a:solidFill>
          <a:ln w="12700">
            <a:solidFill>
              <a:srgbClr val="993300"/>
            </a:solidFill>
            <a:round/>
            <a:headEnd type="none" w="sm" len="sm"/>
            <a:tailEnd type="none" w="sm" len="sm"/>
          </a:ln>
          <a:effectLst>
            <a:outerShdw dist="183162" dir="2021404" algn="ctr" rotWithShape="0">
              <a:srgbClr val="AF5F09">
                <a:alpha val="50000"/>
              </a:srgbClr>
            </a:outerShdw>
          </a:effectLst>
        </p:spPr>
        <p:txBody>
          <a:bodyPr wrap="none" anchor="ctr"/>
          <a:lstStyle/>
          <a:p>
            <a:pPr algn="ctr">
              <a:defRPr/>
            </a:pPr>
            <a:endParaRPr lang="it-IT" sz="1400" b="1" dirty="0">
              <a:solidFill>
                <a:srgbClr val="FF0000"/>
              </a:solidFill>
            </a:endParaRPr>
          </a:p>
          <a:p>
            <a:pPr algn="ctr">
              <a:defRPr/>
            </a:pPr>
            <a:endParaRPr lang="it-IT" sz="1400" b="1" dirty="0">
              <a:solidFill>
                <a:srgbClr val="FF0000"/>
              </a:solidFill>
            </a:endParaRPr>
          </a:p>
          <a:p>
            <a:pPr algn="ctr">
              <a:defRPr/>
            </a:pPr>
            <a:r>
              <a:rPr lang="it-IT" sz="1400" b="1" dirty="0">
                <a:solidFill>
                  <a:srgbClr val="FF0000"/>
                </a:solidFill>
              </a:rPr>
              <a:t>La malattia assume caratteristiche </a:t>
            </a:r>
            <a:br>
              <a:rPr lang="it-IT" sz="1400" b="1" dirty="0">
                <a:solidFill>
                  <a:srgbClr val="FF0000"/>
                </a:solidFill>
              </a:rPr>
            </a:br>
            <a:r>
              <a:rPr lang="it-IT" sz="1400" b="1" dirty="0">
                <a:solidFill>
                  <a:srgbClr val="FF0000"/>
                </a:solidFill>
              </a:rPr>
              <a:t>sociali </a:t>
            </a:r>
            <a:r>
              <a:rPr lang="it-IT" sz="1400" b="1" dirty="0" err="1"/>
              <a:t>poichè</a:t>
            </a:r>
            <a:r>
              <a:rPr lang="it-IT" sz="1400" b="1" dirty="0"/>
              <a:t> gli individui interagiscono</a:t>
            </a:r>
            <a:br>
              <a:rPr lang="it-IT" sz="1400" b="1" dirty="0"/>
            </a:br>
            <a:r>
              <a:rPr lang="it-IT" sz="1400" b="1" dirty="0"/>
              <a:t>       con l’ambiente </a:t>
            </a:r>
            <a:r>
              <a:rPr lang="it-IT" sz="1400" b="1" dirty="0" err="1"/>
              <a:t>fisico-sociale</a:t>
            </a:r>
            <a:endParaRPr lang="it-IT" sz="1400" b="1" dirty="0"/>
          </a:p>
          <a:p>
            <a:pPr algn="ctr">
              <a:defRPr/>
            </a:pPr>
            <a:r>
              <a:rPr lang="it-IT" sz="1400" b="1" dirty="0"/>
              <a:t/>
            </a:r>
            <a:br>
              <a:rPr lang="it-IT" sz="1400" b="1" dirty="0"/>
            </a:br>
            <a:endParaRPr lang="en-US" sz="1400" b="1" dirty="0"/>
          </a:p>
        </p:txBody>
      </p:sp>
      <p:sp>
        <p:nvSpPr>
          <p:cNvPr id="32776" name="AutoShape 3"/>
          <p:cNvSpPr>
            <a:spLocks noChangeArrowheads="1"/>
          </p:cNvSpPr>
          <p:nvPr/>
        </p:nvSpPr>
        <p:spPr bwMode="auto">
          <a:xfrm>
            <a:off x="2843213" y="6237288"/>
            <a:ext cx="1439862" cy="431800"/>
          </a:xfrm>
          <a:prstGeom prst="roundRect">
            <a:avLst>
              <a:gd name="adj" fmla="val 16667"/>
            </a:avLst>
          </a:prstGeom>
          <a:solidFill>
            <a:srgbClr val="4790C7"/>
          </a:solidFill>
          <a:ln w="57150">
            <a:solidFill>
              <a:srgbClr val="89CBEF"/>
            </a:solidFill>
            <a:round/>
            <a:headEnd/>
            <a:tailEnd/>
          </a:ln>
        </p:spPr>
        <p:txBody>
          <a:bodyPr anchor="ctr"/>
          <a:lstStyle/>
          <a:p>
            <a:pPr algn="ctr"/>
            <a:r>
              <a:rPr lang="it-IT" sz="2000" b="1">
                <a:solidFill>
                  <a:srgbClr val="FFFFFF"/>
                </a:solidFill>
                <a:latin typeface="Tahoma" pitchFamily="34" charset="0"/>
                <a:cs typeface="Times New Roman" pitchFamily="18" charset="0"/>
              </a:rPr>
              <a:t>Sickness</a:t>
            </a:r>
          </a:p>
        </p:txBody>
      </p:sp>
      <p:sp>
        <p:nvSpPr>
          <p:cNvPr id="32777" name="Text Box 3"/>
          <p:cNvSpPr txBox="1">
            <a:spLocks noChangeArrowheads="1"/>
          </p:cNvSpPr>
          <p:nvPr/>
        </p:nvSpPr>
        <p:spPr bwMode="auto">
          <a:xfrm>
            <a:off x="5508625" y="6453188"/>
            <a:ext cx="3455988" cy="209550"/>
          </a:xfrm>
          <a:prstGeom prst="rect">
            <a:avLst/>
          </a:prstGeom>
          <a:noFill/>
          <a:ln w="9525">
            <a:noFill/>
            <a:miter lim="800000"/>
            <a:headEnd/>
            <a:tailEnd/>
          </a:ln>
        </p:spPr>
        <p:txBody>
          <a:bodyPr lIns="0" tIns="0" rIns="0" bIns="0">
            <a:spAutoFit/>
          </a:bodyPr>
          <a:lstStyle/>
          <a:p>
            <a:pPr defTabSz="828675" hangingPunct="0">
              <a:lnSpc>
                <a:spcPct val="97000"/>
              </a:lnSpc>
              <a:buClr>
                <a:srgbClr val="000000"/>
              </a:buClr>
              <a:buSzPct val="45000"/>
              <a:buFont typeface="StarSymbol"/>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i="1">
                <a:solidFill>
                  <a:schemeClr val="bg1"/>
                </a:solidFill>
                <a:latin typeface="Verdana" pitchFamily="34" charset="0"/>
              </a:rPr>
              <a:t>                                 Twaddle, 1968</a:t>
            </a:r>
          </a:p>
        </p:txBody>
      </p:sp>
      <p:pic>
        <p:nvPicPr>
          <p:cNvPr id="289793" name="Picture 1"/>
          <p:cNvPicPr>
            <a:picLocks noChangeAspect="1" noChangeArrowheads="1"/>
          </p:cNvPicPr>
          <p:nvPr/>
        </p:nvPicPr>
        <p:blipFill>
          <a:blip r:embed="rId3"/>
          <a:srcRect/>
          <a:stretch>
            <a:fillRect/>
          </a:stretch>
        </p:blipFill>
        <p:spPr bwMode="auto">
          <a:xfrm>
            <a:off x="5038725" y="2708275"/>
            <a:ext cx="4105275" cy="1728788"/>
          </a:xfrm>
          <a:prstGeom prst="rect">
            <a:avLst/>
          </a:prstGeom>
          <a:noFill/>
          <a:ln w="63500">
            <a:solidFill>
              <a:schemeClr val="accent1"/>
            </a:solidFill>
            <a:miter lim="800000"/>
            <a:headEnd/>
            <a:tailEnd/>
          </a:ln>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89793"/>
                                        </p:tgtEl>
                                        <p:attrNameLst>
                                          <p:attrName>style.visibility</p:attrName>
                                        </p:attrNameLst>
                                      </p:cBhvr>
                                      <p:to>
                                        <p:strVal val="visible"/>
                                      </p:to>
                                    </p:set>
                                    <p:anim calcmode="lin" valueType="num">
                                      <p:cBhvr additive="base">
                                        <p:cTn id="15" dur="500" fill="hold"/>
                                        <p:tgtEl>
                                          <p:spTgt spid="289793"/>
                                        </p:tgtEl>
                                        <p:attrNameLst>
                                          <p:attrName>ppt_x</p:attrName>
                                        </p:attrNameLst>
                                      </p:cBhvr>
                                      <p:tavLst>
                                        <p:tav tm="0">
                                          <p:val>
                                            <p:strVal val="1+#ppt_w/2"/>
                                          </p:val>
                                        </p:tav>
                                        <p:tav tm="100000">
                                          <p:val>
                                            <p:strVal val="#ppt_x"/>
                                          </p:val>
                                        </p:tav>
                                      </p:tavLst>
                                    </p:anim>
                                    <p:anim calcmode="lin" valueType="num">
                                      <p:cBhvr additive="base">
                                        <p:cTn id="16" dur="500" fill="hold"/>
                                        <p:tgtEl>
                                          <p:spTgt spid="2897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Cos’è la malattia mentale</a:t>
            </a:r>
          </a:p>
        </p:txBody>
      </p:sp>
      <p:sp>
        <p:nvSpPr>
          <p:cNvPr id="5" name="Text Box 3"/>
          <p:cNvSpPr txBox="1">
            <a:spLocks noChangeArrowheads="1"/>
          </p:cNvSpPr>
          <p:nvPr/>
        </p:nvSpPr>
        <p:spPr bwMode="auto">
          <a:xfrm>
            <a:off x="827088" y="1916113"/>
            <a:ext cx="7561262" cy="992187"/>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Quando la sofferenza umana diventa malattia mentale? </a:t>
            </a:r>
          </a:p>
        </p:txBody>
      </p:sp>
      <p:sp>
        <p:nvSpPr>
          <p:cNvPr id="4" name="Text Box 3"/>
          <p:cNvSpPr txBox="1">
            <a:spLocks noChangeArrowheads="1"/>
          </p:cNvSpPr>
          <p:nvPr/>
        </p:nvSpPr>
        <p:spPr bwMode="auto">
          <a:xfrm>
            <a:off x="971550" y="3213100"/>
            <a:ext cx="7561263" cy="992188"/>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A questa domanda le persone rispondono in modi diversi </a:t>
            </a:r>
          </a:p>
        </p:txBody>
      </p:sp>
      <p:sp>
        <p:nvSpPr>
          <p:cNvPr id="6" name="Oval 9"/>
          <p:cNvSpPr>
            <a:spLocks noChangeArrowheads="1"/>
          </p:cNvSpPr>
          <p:nvPr/>
        </p:nvSpPr>
        <p:spPr bwMode="auto">
          <a:xfrm>
            <a:off x="1187450" y="4581525"/>
            <a:ext cx="2808288" cy="935038"/>
          </a:xfrm>
          <a:prstGeom prst="ellipse">
            <a:avLst/>
          </a:prstGeom>
          <a:solidFill>
            <a:srgbClr val="FF6600">
              <a:alpha val="50195"/>
            </a:srgbClr>
          </a:solidFill>
          <a:ln w="31750" algn="ctr">
            <a:solidFill>
              <a:srgbClr val="00FFFF"/>
            </a:solidFill>
            <a:round/>
            <a:headEnd/>
            <a:tailEnd/>
          </a:ln>
        </p:spPr>
        <p:txBody>
          <a:bodyPr lIns="0" tIns="0" rIns="0" bIns="0" anchor="ctr"/>
          <a:lstStyle/>
          <a:p>
            <a:pPr algn="ctr" eaLnBrk="0" hangingPunct="0">
              <a:lnSpc>
                <a:spcPct val="85000"/>
              </a:lnSpc>
            </a:pPr>
            <a:r>
              <a:rPr lang="it-IT" sz="1900" b="1">
                <a:solidFill>
                  <a:schemeClr val="bg1"/>
                </a:solidFill>
                <a:latin typeface="Tahoma" pitchFamily="34" charset="0"/>
                <a:ea typeface="MS PGothic"/>
                <a:cs typeface="MS PGothic"/>
              </a:rPr>
              <a:t>Colui che esce dalla normalità</a:t>
            </a:r>
            <a:endParaRPr lang="it-IT" sz="1900" baseline="30000">
              <a:solidFill>
                <a:schemeClr val="bg1"/>
              </a:solidFill>
              <a:latin typeface="Tahoma" pitchFamily="34" charset="0"/>
              <a:ea typeface="MS PGothic"/>
              <a:cs typeface="MS PGothic"/>
            </a:endParaRPr>
          </a:p>
        </p:txBody>
      </p:sp>
      <p:sp>
        <p:nvSpPr>
          <p:cNvPr id="7" name="Oval 9"/>
          <p:cNvSpPr>
            <a:spLocks noChangeArrowheads="1"/>
          </p:cNvSpPr>
          <p:nvPr/>
        </p:nvSpPr>
        <p:spPr bwMode="auto">
          <a:xfrm>
            <a:off x="3132138" y="4076700"/>
            <a:ext cx="2808287" cy="936625"/>
          </a:xfrm>
          <a:prstGeom prst="ellipse">
            <a:avLst/>
          </a:prstGeom>
          <a:solidFill>
            <a:srgbClr val="FF6600">
              <a:alpha val="50195"/>
            </a:srgbClr>
          </a:solidFill>
          <a:ln w="31750" algn="ctr">
            <a:solidFill>
              <a:srgbClr val="00FFFF"/>
            </a:solidFill>
            <a:round/>
            <a:headEnd/>
            <a:tailEnd/>
          </a:ln>
        </p:spPr>
        <p:txBody>
          <a:bodyPr lIns="0" tIns="0" rIns="0" bIns="0" anchor="ctr"/>
          <a:lstStyle/>
          <a:p>
            <a:pPr algn="ctr" eaLnBrk="0" hangingPunct="0">
              <a:lnSpc>
                <a:spcPct val="85000"/>
              </a:lnSpc>
            </a:pPr>
            <a:r>
              <a:rPr lang="it-IT" sz="1900" b="1">
                <a:solidFill>
                  <a:schemeClr val="bg1"/>
                </a:solidFill>
                <a:latin typeface="Tahoma" pitchFamily="34" charset="0"/>
                <a:ea typeface="MS PGothic"/>
                <a:cs typeface="MS PGothic"/>
              </a:rPr>
              <a:t>Colui che è pericoloso</a:t>
            </a:r>
            <a:endParaRPr lang="it-IT" sz="1900" baseline="30000">
              <a:solidFill>
                <a:schemeClr val="bg1"/>
              </a:solidFill>
              <a:latin typeface="Tahoma" pitchFamily="34" charset="0"/>
              <a:ea typeface="MS PGothic"/>
              <a:cs typeface="MS PGothic"/>
            </a:endParaRPr>
          </a:p>
        </p:txBody>
      </p:sp>
      <p:sp>
        <p:nvSpPr>
          <p:cNvPr id="8" name="Oval 9"/>
          <p:cNvSpPr>
            <a:spLocks noChangeArrowheads="1"/>
          </p:cNvSpPr>
          <p:nvPr/>
        </p:nvSpPr>
        <p:spPr bwMode="auto">
          <a:xfrm>
            <a:off x="4643438" y="4797425"/>
            <a:ext cx="2952750" cy="935038"/>
          </a:xfrm>
          <a:prstGeom prst="ellipse">
            <a:avLst/>
          </a:prstGeom>
          <a:solidFill>
            <a:srgbClr val="FF6600">
              <a:alpha val="50195"/>
            </a:srgbClr>
          </a:solidFill>
          <a:ln w="31750" algn="ctr">
            <a:solidFill>
              <a:srgbClr val="00FFFF"/>
            </a:solidFill>
            <a:round/>
            <a:headEnd/>
            <a:tailEnd/>
          </a:ln>
        </p:spPr>
        <p:txBody>
          <a:bodyPr lIns="0" tIns="0" rIns="0" bIns="0" anchor="ctr"/>
          <a:lstStyle/>
          <a:p>
            <a:pPr algn="ctr" eaLnBrk="0" hangingPunct="0">
              <a:lnSpc>
                <a:spcPct val="85000"/>
              </a:lnSpc>
            </a:pPr>
            <a:r>
              <a:rPr lang="it-IT" sz="1900" b="1">
                <a:solidFill>
                  <a:schemeClr val="bg1"/>
                </a:solidFill>
                <a:latin typeface="Tahoma" pitchFamily="34" charset="0"/>
                <a:ea typeface="MS PGothic"/>
                <a:cs typeface="MS PGothic"/>
              </a:rPr>
              <a:t>Chi non è </a:t>
            </a:r>
            <a:br>
              <a:rPr lang="it-IT" sz="1900" b="1">
                <a:solidFill>
                  <a:schemeClr val="bg1"/>
                </a:solidFill>
                <a:latin typeface="Tahoma" pitchFamily="34" charset="0"/>
                <a:ea typeface="MS PGothic"/>
                <a:cs typeface="MS PGothic"/>
              </a:rPr>
            </a:br>
            <a:r>
              <a:rPr lang="it-IT" sz="1900" b="1">
                <a:solidFill>
                  <a:schemeClr val="bg1"/>
                </a:solidFill>
                <a:latin typeface="Tahoma" pitchFamily="34" charset="0"/>
                <a:ea typeface="MS PGothic"/>
                <a:cs typeface="MS PGothic"/>
              </a:rPr>
              <a:t>capito da società </a:t>
            </a:r>
            <a:br>
              <a:rPr lang="it-IT" sz="1900" b="1">
                <a:solidFill>
                  <a:schemeClr val="bg1"/>
                </a:solidFill>
                <a:latin typeface="Tahoma" pitchFamily="34" charset="0"/>
                <a:ea typeface="MS PGothic"/>
                <a:cs typeface="MS PGothic"/>
              </a:rPr>
            </a:br>
            <a:r>
              <a:rPr lang="it-IT" sz="1900" b="1">
                <a:solidFill>
                  <a:schemeClr val="bg1"/>
                </a:solidFill>
                <a:latin typeface="Tahoma" pitchFamily="34" charset="0"/>
                <a:ea typeface="MS PGothic"/>
                <a:cs typeface="MS PGothic"/>
              </a:rPr>
              <a:t>e gli altri</a:t>
            </a:r>
            <a:endParaRPr lang="it-IT" sz="1900" baseline="30000">
              <a:solidFill>
                <a:schemeClr val="bg1"/>
              </a:solidFill>
              <a:latin typeface="Tahoma" pitchFamily="34" charset="0"/>
              <a:ea typeface="MS PGothic"/>
              <a:cs typeface="MS PGothic"/>
            </a:endParaRPr>
          </a:p>
        </p:txBody>
      </p:sp>
      <p:sp>
        <p:nvSpPr>
          <p:cNvPr id="9" name="Oval 9"/>
          <p:cNvSpPr>
            <a:spLocks noChangeArrowheads="1"/>
          </p:cNvSpPr>
          <p:nvPr/>
        </p:nvSpPr>
        <p:spPr bwMode="auto">
          <a:xfrm>
            <a:off x="755650" y="5516563"/>
            <a:ext cx="2808288" cy="936625"/>
          </a:xfrm>
          <a:prstGeom prst="ellipse">
            <a:avLst/>
          </a:prstGeom>
          <a:solidFill>
            <a:srgbClr val="FF6600">
              <a:alpha val="50195"/>
            </a:srgbClr>
          </a:solidFill>
          <a:ln w="31750" algn="ctr">
            <a:solidFill>
              <a:srgbClr val="00FFFF"/>
            </a:solidFill>
            <a:round/>
            <a:headEnd/>
            <a:tailEnd/>
          </a:ln>
        </p:spPr>
        <p:txBody>
          <a:bodyPr lIns="0" tIns="0" rIns="0" bIns="0" anchor="ctr"/>
          <a:lstStyle/>
          <a:p>
            <a:pPr algn="ctr" eaLnBrk="0" hangingPunct="0">
              <a:lnSpc>
                <a:spcPct val="85000"/>
              </a:lnSpc>
            </a:pPr>
            <a:r>
              <a:rPr lang="it-IT" sz="1900" b="1">
                <a:solidFill>
                  <a:schemeClr val="bg1"/>
                </a:solidFill>
                <a:latin typeface="Tahoma" pitchFamily="34" charset="0"/>
                <a:ea typeface="MS PGothic"/>
                <a:cs typeface="MS PGothic"/>
              </a:rPr>
              <a:t>Chi perde la testa</a:t>
            </a:r>
            <a:endParaRPr lang="it-IT" sz="1900" baseline="30000">
              <a:solidFill>
                <a:schemeClr val="bg1"/>
              </a:solidFill>
              <a:latin typeface="Tahoma" pitchFamily="34" charset="0"/>
              <a:ea typeface="MS PGothic"/>
              <a:cs typeface="MS PGothic"/>
            </a:endParaRPr>
          </a:p>
        </p:txBody>
      </p:sp>
      <p:sp>
        <p:nvSpPr>
          <p:cNvPr id="10" name="Oval 9"/>
          <p:cNvSpPr>
            <a:spLocks noChangeArrowheads="1"/>
          </p:cNvSpPr>
          <p:nvPr/>
        </p:nvSpPr>
        <p:spPr bwMode="auto">
          <a:xfrm>
            <a:off x="3348038" y="5589588"/>
            <a:ext cx="2808287" cy="935037"/>
          </a:xfrm>
          <a:prstGeom prst="ellipse">
            <a:avLst/>
          </a:prstGeom>
          <a:solidFill>
            <a:srgbClr val="FF6600">
              <a:alpha val="50195"/>
            </a:srgbClr>
          </a:solidFill>
          <a:ln w="31750" algn="ctr">
            <a:solidFill>
              <a:srgbClr val="00FFFF"/>
            </a:solidFill>
            <a:round/>
            <a:headEnd/>
            <a:tailEnd/>
          </a:ln>
        </p:spPr>
        <p:txBody>
          <a:bodyPr lIns="0" tIns="0" rIns="0" bIns="0" anchor="ctr"/>
          <a:lstStyle/>
          <a:p>
            <a:pPr algn="ctr" eaLnBrk="0" hangingPunct="0">
              <a:lnSpc>
                <a:spcPct val="85000"/>
              </a:lnSpc>
            </a:pPr>
            <a:r>
              <a:rPr lang="it-IT" sz="1900" b="1">
                <a:solidFill>
                  <a:schemeClr val="bg1"/>
                </a:solidFill>
                <a:latin typeface="Tahoma" pitchFamily="34" charset="0"/>
                <a:ea typeface="MS PGothic"/>
                <a:cs typeface="MS PGothic"/>
              </a:rPr>
              <a:t>Chi è aggressivo</a:t>
            </a:r>
            <a:endParaRPr lang="it-IT" sz="1900" baseline="30000">
              <a:solidFill>
                <a:schemeClr val="bg1"/>
              </a:solidFill>
              <a:latin typeface="Tahoma" pitchFamily="34" charset="0"/>
              <a:ea typeface="MS PGothic"/>
              <a:cs typeface="MS PGothic"/>
            </a:endParaRPr>
          </a:p>
        </p:txBody>
      </p:sp>
      <p:sp>
        <p:nvSpPr>
          <p:cNvPr id="11" name="Rettangolo 10"/>
          <p:cNvSpPr>
            <a:spLocks noChangeArrowheads="1"/>
          </p:cNvSpPr>
          <p:nvPr/>
        </p:nvSpPr>
        <p:spPr bwMode="auto">
          <a:xfrm>
            <a:off x="6227763" y="6021388"/>
            <a:ext cx="2447925" cy="384175"/>
          </a:xfrm>
          <a:prstGeom prst="rect">
            <a:avLst/>
          </a:prstGeom>
          <a:noFill/>
          <a:ln w="9525">
            <a:noFill/>
            <a:miter lim="800000"/>
            <a:headEnd/>
            <a:tailEnd/>
          </a:ln>
        </p:spPr>
        <p:txBody>
          <a:bodyPr>
            <a:spAutoFit/>
          </a:bodyPr>
          <a:lstStyle/>
          <a:p>
            <a:r>
              <a:rPr lang="it-IT" sz="1900" b="1">
                <a:solidFill>
                  <a:schemeClr val="bg1"/>
                </a:solidFill>
                <a:latin typeface="Tahoma" pitchFamily="34" charset="0"/>
                <a:ea typeface="MS PGothic"/>
                <a:cs typeface="MS PGothic"/>
              </a:rPr>
              <a:t>e chi …………</a:t>
            </a:r>
            <a:endParaRPr lang="it-IT" sz="1900"/>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1"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par>
                          <p:cTn id="18" fill="hold">
                            <p:stCondLst>
                              <p:cond delay="500"/>
                            </p:stCondLst>
                            <p:childTnLst>
                              <p:par>
                                <p:cTn id="19" presetID="9"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1000"/>
                            </p:stCondLst>
                            <p:childTnLst>
                              <p:par>
                                <p:cTn id="23" presetID="9"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childTnLst>
                          </p:cTn>
                        </p:par>
                        <p:par>
                          <p:cTn id="26" fill="hold">
                            <p:stCondLst>
                              <p:cond delay="1500"/>
                            </p:stCondLst>
                            <p:childTnLst>
                              <p:par>
                                <p:cTn id="27" presetID="9"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dissolve">
                                      <p:cBhvr>
                                        <p:cTn id="29" dur="500"/>
                                        <p:tgtEl>
                                          <p:spTgt spid="8"/>
                                        </p:tgtEl>
                                      </p:cBhvr>
                                    </p:animEffect>
                                  </p:childTnLst>
                                </p:cTn>
                              </p:par>
                            </p:childTnLst>
                          </p:cTn>
                        </p:par>
                        <p:par>
                          <p:cTn id="30" fill="hold">
                            <p:stCondLst>
                              <p:cond delay="2000"/>
                            </p:stCondLst>
                            <p:childTnLst>
                              <p:par>
                                <p:cTn id="31" presetID="9"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dissolve">
                                      <p:cBhvr>
                                        <p:cTn id="33" dur="500"/>
                                        <p:tgtEl>
                                          <p:spTgt spid="10"/>
                                        </p:tgtEl>
                                      </p:cBhvr>
                                    </p:animEffect>
                                  </p:childTnLst>
                                </p:cTn>
                              </p:par>
                            </p:childTnLst>
                          </p:cTn>
                        </p:par>
                        <p:par>
                          <p:cTn id="34" fill="hold">
                            <p:stCondLst>
                              <p:cond delay="2500"/>
                            </p:stCondLst>
                            <p:childTnLst>
                              <p:par>
                                <p:cTn id="35" presetID="9"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ssolv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4" grpId="1" build="allAtOnce"/>
      <p:bldP spid="6" grpId="0" animBg="1"/>
      <p:bldP spid="7" grpId="0" animBg="1"/>
      <p:bldP spid="8" grpId="0" animBg="1"/>
      <p:bldP spid="9" grpId="0" animBg="1"/>
      <p:bldP spid="10"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Definire la malattia mentale non è facile</a:t>
            </a:r>
          </a:p>
        </p:txBody>
      </p:sp>
      <p:sp>
        <p:nvSpPr>
          <p:cNvPr id="5" name="Text Box 3"/>
          <p:cNvSpPr txBox="1">
            <a:spLocks noChangeArrowheads="1"/>
          </p:cNvSpPr>
          <p:nvPr/>
        </p:nvSpPr>
        <p:spPr bwMode="auto">
          <a:xfrm>
            <a:off x="900113" y="1989138"/>
            <a:ext cx="7632700" cy="28860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Non colpisce una parte visibile e palpabile del corpo </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Noi vediamo comportamenti “alterati”, raccogliamo sensazioni soggettive di malessere, descrizioni altrui</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Storicamente è stato descritto il malato mentale, </a:t>
            </a:r>
            <a:br>
              <a:rPr lang="it-IT" sz="2000">
                <a:solidFill>
                  <a:srgbClr val="FFFFFF"/>
                </a:solidFill>
                <a:latin typeface="Verdana" pitchFamily="34" charset="0"/>
              </a:rPr>
            </a:br>
            <a:r>
              <a:rPr lang="it-IT" sz="2000">
                <a:solidFill>
                  <a:srgbClr val="FFFFFF"/>
                </a:solidFill>
                <a:latin typeface="Verdana" pitchFamily="34" charset="0"/>
              </a:rPr>
              <a:t>e successivamente i tentativi sono stati indirizzati all’isolamento di malattie mentali</a:t>
            </a:r>
          </a:p>
        </p:txBody>
      </p:sp>
      <p:sp>
        <p:nvSpPr>
          <p:cNvPr id="4" name="Text Box 3"/>
          <p:cNvSpPr txBox="1">
            <a:spLocks noChangeArrowheads="1"/>
          </p:cNvSpPr>
          <p:nvPr/>
        </p:nvSpPr>
        <p:spPr bwMode="auto">
          <a:xfrm>
            <a:off x="900113" y="5300663"/>
            <a:ext cx="7632700" cy="933450"/>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Henri Ey nel 1960 scriveva che la malattia mentale </a:t>
            </a:r>
            <a:br>
              <a:rPr lang="it-IT" sz="2000">
                <a:solidFill>
                  <a:srgbClr val="FFFFFF"/>
                </a:solidFill>
                <a:latin typeface="Verdana" pitchFamily="34" charset="0"/>
              </a:rPr>
            </a:br>
            <a:r>
              <a:rPr lang="it-IT" sz="2000">
                <a:solidFill>
                  <a:srgbClr val="FFFFFF"/>
                </a:solidFill>
                <a:latin typeface="Verdana" pitchFamily="34" charset="0"/>
              </a:rPr>
              <a:t>“è patologia della libertà”</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dissolve">
                                      <p:cBhvr>
                                        <p:cTn id="20"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4" grpId="0" build="p" autoUpdateAnimBg="0"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Definire la malattia mentale non è facile</a:t>
            </a:r>
          </a:p>
        </p:txBody>
      </p:sp>
      <p:sp>
        <p:nvSpPr>
          <p:cNvPr id="5" name="Text Box 3"/>
          <p:cNvSpPr txBox="1">
            <a:spLocks noChangeArrowheads="1"/>
          </p:cNvSpPr>
          <p:nvPr/>
        </p:nvSpPr>
        <p:spPr bwMode="auto">
          <a:xfrm>
            <a:off x="900113" y="1989138"/>
            <a:ext cx="7632700" cy="2017712"/>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La perdita o la limitazione della libertà diventa il criterio per definire la malattia mentale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Insieme al criterio della sofferenza</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E del comportamento inaccettabile e incompatibile</a:t>
            </a:r>
          </a:p>
        </p:txBody>
      </p:sp>
      <p:sp>
        <p:nvSpPr>
          <p:cNvPr id="6" name="AutoShape 13"/>
          <p:cNvSpPr>
            <a:spLocks noChangeArrowheads="1"/>
          </p:cNvSpPr>
          <p:nvPr/>
        </p:nvSpPr>
        <p:spPr bwMode="auto">
          <a:xfrm>
            <a:off x="468313" y="4581525"/>
            <a:ext cx="8280400" cy="1584325"/>
          </a:xfrm>
          <a:prstGeom prst="roundRect">
            <a:avLst>
              <a:gd name="adj" fmla="val 16667"/>
            </a:avLst>
          </a:prstGeom>
          <a:solidFill>
            <a:srgbClr val="00B050"/>
          </a:solidFill>
          <a:ln w="57150">
            <a:solidFill>
              <a:srgbClr val="89CBEF"/>
            </a:solidFill>
            <a:round/>
            <a:headEnd/>
            <a:tailEnd/>
          </a:ln>
        </p:spPr>
        <p:txBody>
          <a:bodyPr anchor="ctr"/>
          <a:lstStyle/>
          <a:p>
            <a:pPr algn="ctr"/>
            <a:r>
              <a:rPr lang="it-IT" altLang="en-GB" sz="2000" b="1">
                <a:solidFill>
                  <a:srgbClr val="FFFFFF"/>
                </a:solidFill>
                <a:latin typeface="Tahoma" pitchFamily="34" charset="0"/>
              </a:rPr>
              <a:t>Alla definizione classica della malattia mentale come ‘una limitazione della capacità normativ</a:t>
            </a:r>
            <a:r>
              <a:rPr lang="en-GB" altLang="en-GB" sz="2000" b="1">
                <a:solidFill>
                  <a:srgbClr val="FFFFFF"/>
                </a:solidFill>
                <a:latin typeface="Tahoma" pitchFamily="34" charset="0"/>
              </a:rPr>
              <a:t>a</a:t>
            </a:r>
            <a:r>
              <a:rPr lang="it-IT" altLang="en-GB" sz="2000" b="1">
                <a:solidFill>
                  <a:srgbClr val="FFFFFF"/>
                </a:solidFill>
                <a:latin typeface="Tahoma" pitchFamily="34" charset="0"/>
              </a:rPr>
              <a:t> dell’individuo’ si aggiunge quella di ‘ una limitazione parziale o totale della libertà dell’individuo’ </a:t>
            </a:r>
            <a:r>
              <a:rPr lang="it-IT" altLang="en-GB" sz="1400" b="1" i="1">
                <a:solidFill>
                  <a:srgbClr val="FFFFFF"/>
                </a:solidFill>
                <a:latin typeface="Tahoma" pitchFamily="34" charset="0"/>
              </a:rPr>
              <a:t>(Reda, 1975)</a:t>
            </a:r>
            <a:endParaRPr lang="it-IT" sz="1400" b="1" i="1">
              <a:solidFill>
                <a:srgbClr val="FFFFFF"/>
              </a:solidFill>
              <a:latin typeface="Tahoma" pitchFamily="34" charset="0"/>
            </a:endParaRP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Libertà dalla malattia</a:t>
            </a:r>
          </a:p>
        </p:txBody>
      </p:sp>
      <p:sp>
        <p:nvSpPr>
          <p:cNvPr id="5" name="Text Box 3"/>
          <p:cNvSpPr txBox="1">
            <a:spLocks noChangeArrowheads="1"/>
          </p:cNvSpPr>
          <p:nvPr/>
        </p:nvSpPr>
        <p:spPr bwMode="auto">
          <a:xfrm>
            <a:off x="827088" y="1844675"/>
            <a:ext cx="7561262" cy="37496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Il lavoro di chi opera nella salute mentale diventa quello di aiutare il paziente a recuperare la propria </a:t>
            </a:r>
            <a:r>
              <a:rPr lang="it-IT" sz="2000">
                <a:solidFill>
                  <a:srgbClr val="FFFF00"/>
                </a:solidFill>
                <a:latin typeface="Verdana" pitchFamily="34" charset="0"/>
              </a:rPr>
              <a:t>libertà dal sintomo</a:t>
            </a:r>
            <a:r>
              <a:rPr lang="it-IT" sz="2000">
                <a:solidFill>
                  <a:srgbClr val="FFFFFF"/>
                </a:solidFill>
                <a:latin typeface="Verdana" pitchFamily="34" charset="0"/>
              </a:rPr>
              <a:t>, di </a:t>
            </a:r>
            <a:r>
              <a:rPr lang="it-IT" sz="2000">
                <a:solidFill>
                  <a:srgbClr val="FFFF00"/>
                </a:solidFill>
                <a:latin typeface="Verdana" pitchFamily="34" charset="0"/>
              </a:rPr>
              <a:t>autodeterminarsi</a:t>
            </a:r>
            <a:r>
              <a:rPr lang="it-IT" sz="2000">
                <a:solidFill>
                  <a:srgbClr val="FFFFFF"/>
                </a:solidFill>
                <a:latin typeface="Verdana" pitchFamily="34" charset="0"/>
              </a:rPr>
              <a:t> e acquisire (o riacquisire) il </a:t>
            </a:r>
            <a:r>
              <a:rPr lang="it-IT" sz="2000">
                <a:solidFill>
                  <a:srgbClr val="FFFF00"/>
                </a:solidFill>
                <a:latin typeface="Verdana" pitchFamily="34" charset="0"/>
              </a:rPr>
              <a:t>senso di appartenenza</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E’ nelle forme più gravi - caratterizzate dalla non consapevolezza e dalla mancata collaborazione alla cure - che si gioca la </a:t>
            </a:r>
            <a:r>
              <a:rPr lang="it-IT" sz="2000">
                <a:solidFill>
                  <a:srgbClr val="FFFF00"/>
                </a:solidFill>
                <a:latin typeface="Verdana" pitchFamily="34" charset="0"/>
              </a:rPr>
              <a:t>capacità di costruire una relazione</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Oval 2"/>
          <p:cNvSpPr>
            <a:spLocks noChangeArrowheads="1"/>
          </p:cNvSpPr>
          <p:nvPr/>
        </p:nvSpPr>
        <p:spPr bwMode="auto">
          <a:xfrm>
            <a:off x="1547813" y="1557338"/>
            <a:ext cx="6224587" cy="3435350"/>
          </a:xfrm>
          <a:prstGeom prst="ellipse">
            <a:avLst/>
          </a:prstGeom>
          <a:solidFill>
            <a:srgbClr val="FFEFCF"/>
          </a:solidFill>
          <a:ln w="12700">
            <a:solidFill>
              <a:srgbClr val="993300"/>
            </a:solidFill>
            <a:round/>
            <a:headEnd type="none" w="sm" len="sm"/>
            <a:tailEnd type="none" w="sm" len="sm"/>
          </a:ln>
          <a:effectLst>
            <a:outerShdw dist="183162" dir="2021404" algn="ctr" rotWithShape="0">
              <a:srgbClr val="AF5F09">
                <a:alpha val="50000"/>
              </a:srgbClr>
            </a:outerShdw>
          </a:effectLst>
        </p:spPr>
        <p:txBody>
          <a:bodyPr wrap="none" anchor="ctr"/>
          <a:lstStyle/>
          <a:p>
            <a:pPr defTabSz="449263">
              <a:spcBef>
                <a:spcPts val="1200"/>
              </a:spcBef>
              <a:buClr>
                <a:srgbClr val="000000"/>
              </a:buClr>
              <a:buSzPct val="100000"/>
              <a:buFont typeface="Times New Roman" pitchFamily="16" charset="0"/>
              <a:buNone/>
              <a:defRPr/>
            </a:pPr>
            <a:endParaRPr lang="en-US">
              <a:solidFill>
                <a:srgbClr val="FFFFFF"/>
              </a:solidFill>
              <a:latin typeface="Arial Black" pitchFamily="32" charset="0"/>
              <a:cs typeface="Lucida Sans Unicode" charset="0"/>
            </a:endParaRPr>
          </a:p>
        </p:txBody>
      </p:sp>
      <p:sp>
        <p:nvSpPr>
          <p:cNvPr id="74755" name="Text Box 3"/>
          <p:cNvSpPr txBox="1">
            <a:spLocks noChangeArrowheads="1"/>
          </p:cNvSpPr>
          <p:nvPr/>
        </p:nvSpPr>
        <p:spPr bwMode="auto">
          <a:xfrm>
            <a:off x="1979613" y="2565400"/>
            <a:ext cx="5400675" cy="1420813"/>
          </a:xfrm>
          <a:prstGeom prst="rect">
            <a:avLst/>
          </a:prstGeom>
          <a:noFill/>
          <a:ln w="12700">
            <a:noFill/>
            <a:miter lim="800000"/>
            <a:headEnd type="none" w="sm" len="sm"/>
            <a:tailEnd type="none" w="sm" len="sm"/>
          </a:ln>
        </p:spPr>
        <p:txBody>
          <a:bodyPr>
            <a:spAutoFit/>
          </a:bodyPr>
          <a:lstStyle/>
          <a:p>
            <a:pPr algn="ctr" defTabSz="762000" eaLnBrk="0" hangingPunct="0">
              <a:lnSpc>
                <a:spcPct val="120000"/>
              </a:lnSpc>
              <a:spcBef>
                <a:spcPct val="50000"/>
              </a:spcBef>
              <a:buClr>
                <a:srgbClr val="000000"/>
              </a:buClr>
              <a:buSzPct val="100000"/>
              <a:buFont typeface="Times New Roman" pitchFamily="18" charset="0"/>
              <a:buNone/>
            </a:pPr>
            <a:r>
              <a:rPr lang="it-IT" sz="3600">
                <a:solidFill>
                  <a:srgbClr val="AF5F09"/>
                </a:solidFill>
                <a:latin typeface="Arial Black" pitchFamily="34" charset="0"/>
                <a:cs typeface="Lucida Sans Unicode" pitchFamily="34" charset="0"/>
              </a:rPr>
              <a:t>Perché occuparci di patologie mentali</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dissolve">
                                      <p:cBhvr>
                                        <p:cTn id="7" dur="500"/>
                                        <p:tgtEl>
                                          <p:spTgt spid="74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Perché occuparci di patologie mentali</a:t>
            </a:r>
          </a:p>
        </p:txBody>
      </p:sp>
      <p:sp>
        <p:nvSpPr>
          <p:cNvPr id="5" name="Text Box 3"/>
          <p:cNvSpPr txBox="1">
            <a:spLocks noChangeArrowheads="1"/>
          </p:cNvSpPr>
          <p:nvPr/>
        </p:nvSpPr>
        <p:spPr bwMode="auto">
          <a:xfrm>
            <a:off x="971550" y="2060575"/>
            <a:ext cx="7561263" cy="15525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Perché sono diffuse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Interessano fasce di età diverse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Ci coinvolgono direttamente e nel nostro intimo</a:t>
            </a:r>
          </a:p>
        </p:txBody>
      </p:sp>
      <p:sp>
        <p:nvSpPr>
          <p:cNvPr id="4" name="Text Box 3"/>
          <p:cNvSpPr txBox="1">
            <a:spLocks noChangeArrowheads="1"/>
          </p:cNvSpPr>
          <p:nvPr/>
        </p:nvSpPr>
        <p:spPr bwMode="auto">
          <a:xfrm>
            <a:off x="971550" y="4221163"/>
            <a:ext cx="7561263" cy="1446212"/>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Perché possiamo fare molto</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Perché possiamo contrastale efficacemente e migliorare gli esiti</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8610" name="Line 2"/>
          <p:cNvSpPr>
            <a:spLocks noChangeShapeType="1"/>
          </p:cNvSpPr>
          <p:nvPr/>
        </p:nvSpPr>
        <p:spPr bwMode="auto">
          <a:xfrm>
            <a:off x="406400" y="1371600"/>
            <a:ext cx="8534400" cy="0"/>
          </a:xfrm>
          <a:prstGeom prst="line">
            <a:avLst/>
          </a:prstGeom>
          <a:noFill/>
          <a:ln w="38100">
            <a:solidFill>
              <a:srgbClr val="99CCFF"/>
            </a:solidFill>
            <a:round/>
            <a:headEnd/>
            <a:tailEnd/>
          </a:ln>
        </p:spPr>
        <p:txBody>
          <a:bodyPr wrap="none" anchor="ctr"/>
          <a:lstStyle/>
          <a:p>
            <a:endParaRPr lang="it-IT"/>
          </a:p>
        </p:txBody>
      </p:sp>
      <p:pic>
        <p:nvPicPr>
          <p:cNvPr id="1348611" name="Picture 3" descr="file:///C:/WINDOWS/Desktop/whr_header.gif"/>
          <p:cNvPicPr>
            <a:picLocks noChangeAspect="1" noChangeArrowheads="1"/>
          </p:cNvPicPr>
          <p:nvPr/>
        </p:nvPicPr>
        <p:blipFill>
          <a:blip r:embed="rId3" r:link="rId4"/>
          <a:srcRect/>
          <a:stretch>
            <a:fillRect/>
          </a:stretch>
        </p:blipFill>
        <p:spPr bwMode="auto">
          <a:xfrm>
            <a:off x="1150938" y="228600"/>
            <a:ext cx="7721600" cy="914400"/>
          </a:xfrm>
          <a:prstGeom prst="rect">
            <a:avLst/>
          </a:prstGeom>
          <a:noFill/>
          <a:ln w="9525">
            <a:noFill/>
            <a:miter lim="800000"/>
            <a:headEnd/>
            <a:tailEnd/>
          </a:ln>
        </p:spPr>
      </p:pic>
      <p:pic>
        <p:nvPicPr>
          <p:cNvPr id="1348612" name="Picture 4" descr="who"/>
          <p:cNvPicPr>
            <a:picLocks noChangeAspect="1" noChangeArrowheads="1"/>
          </p:cNvPicPr>
          <p:nvPr/>
        </p:nvPicPr>
        <p:blipFill>
          <a:blip r:embed="rId5"/>
          <a:srcRect/>
          <a:stretch>
            <a:fillRect/>
          </a:stretch>
        </p:blipFill>
        <p:spPr bwMode="auto">
          <a:xfrm>
            <a:off x="406400" y="228600"/>
            <a:ext cx="881063" cy="914400"/>
          </a:xfrm>
          <a:prstGeom prst="rect">
            <a:avLst/>
          </a:prstGeom>
          <a:noFill/>
          <a:ln w="9525">
            <a:noFill/>
            <a:miter lim="800000"/>
            <a:headEnd/>
            <a:tailEnd/>
          </a:ln>
        </p:spPr>
      </p:pic>
      <p:sp>
        <p:nvSpPr>
          <p:cNvPr id="1348613" name="Rectangle 5"/>
          <p:cNvSpPr>
            <a:spLocks noChangeArrowheads="1"/>
          </p:cNvSpPr>
          <p:nvPr/>
        </p:nvSpPr>
        <p:spPr bwMode="auto">
          <a:xfrm>
            <a:off x="900113" y="2060575"/>
            <a:ext cx="7559675" cy="4002088"/>
          </a:xfrm>
          <a:prstGeom prst="rect">
            <a:avLst/>
          </a:prstGeom>
          <a:noFill/>
          <a:ln w="9525">
            <a:noFill/>
            <a:miter lim="800000"/>
            <a:headEnd/>
            <a:tailEnd/>
          </a:ln>
        </p:spPr>
        <p:txBody>
          <a:bodyPr>
            <a:spAutoFit/>
          </a:bodyPr>
          <a:lstStyle/>
          <a:p>
            <a:pPr marL="476250" indent="-476250">
              <a:lnSpc>
                <a:spcPct val="130000"/>
              </a:lnSpc>
              <a:spcBef>
                <a:spcPct val="50000"/>
              </a:spcBef>
              <a:buClr>
                <a:schemeClr val="folHlink"/>
              </a:buClr>
              <a:buSzPct val="75000"/>
              <a:buFont typeface="Wingdings" pitchFamily="2" charset="2"/>
              <a:buChar char="n"/>
            </a:pPr>
            <a:r>
              <a:rPr lang="it-IT" sz="2000">
                <a:solidFill>
                  <a:srgbClr val="FFFFFF"/>
                </a:solidFill>
                <a:latin typeface="Verdana" pitchFamily="34" charset="0"/>
              </a:rPr>
              <a:t>Circa 450 milioni di persone sono affette da  disturbo mentale  o del comportamento, ma una piccola minoranza ha un trattamento di base</a:t>
            </a:r>
          </a:p>
          <a:p>
            <a:pPr marL="476250" indent="-476250">
              <a:lnSpc>
                <a:spcPct val="130000"/>
              </a:lnSpc>
              <a:spcBef>
                <a:spcPct val="50000"/>
              </a:spcBef>
              <a:buClr>
                <a:schemeClr val="folHlink"/>
              </a:buClr>
              <a:buSzPct val="75000"/>
              <a:buFont typeface="Wingdings" pitchFamily="2" charset="2"/>
              <a:buChar char="n"/>
            </a:pPr>
            <a:r>
              <a:rPr lang="it-IT" sz="2000">
                <a:solidFill>
                  <a:srgbClr val="FFFFFF"/>
                </a:solidFill>
                <a:latin typeface="Verdana" pitchFamily="34" charset="0"/>
              </a:rPr>
              <a:t>I disturbi mentali rappresentano quattro delle prime 10 cause di disabilità nel mondo</a:t>
            </a:r>
          </a:p>
          <a:p>
            <a:pPr marL="476250" indent="-476250">
              <a:lnSpc>
                <a:spcPct val="130000"/>
              </a:lnSpc>
              <a:spcBef>
                <a:spcPct val="50000"/>
              </a:spcBef>
              <a:buClr>
                <a:schemeClr val="folHlink"/>
              </a:buClr>
              <a:buSzPct val="75000"/>
              <a:buFont typeface="Wingdings" pitchFamily="2" charset="2"/>
              <a:buChar char="n"/>
            </a:pPr>
            <a:r>
              <a:rPr lang="it-IT" sz="2000">
                <a:solidFill>
                  <a:srgbClr val="FFFFFF"/>
                </a:solidFill>
                <a:latin typeface="Verdana" pitchFamily="34" charset="0"/>
              </a:rPr>
              <a:t>Il rapporto raccomanda l’integrazione dei trattamenti e dei servizi per la salute mentale nel generale sistema sanitario, particolarmente nella medicina generale</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48612"/>
                                        </p:tgtEl>
                                        <p:attrNameLst>
                                          <p:attrName>style.visibility</p:attrName>
                                        </p:attrNameLst>
                                      </p:cBhvr>
                                      <p:to>
                                        <p:strVal val="visible"/>
                                      </p:to>
                                    </p:set>
                                    <p:animEffect transition="in" filter="dissolve">
                                      <p:cBhvr>
                                        <p:cTn id="7" dur="500"/>
                                        <p:tgtEl>
                                          <p:spTgt spid="134861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348611"/>
                                        </p:tgtEl>
                                        <p:attrNameLst>
                                          <p:attrName>style.visibility</p:attrName>
                                        </p:attrNameLst>
                                      </p:cBhvr>
                                      <p:to>
                                        <p:strVal val="visible"/>
                                      </p:to>
                                    </p:set>
                                    <p:anim calcmode="lin" valueType="num">
                                      <p:cBhvr additive="base">
                                        <p:cTn id="11" dur="500" fill="hold"/>
                                        <p:tgtEl>
                                          <p:spTgt spid="1348611"/>
                                        </p:tgtEl>
                                        <p:attrNameLst>
                                          <p:attrName>ppt_x</p:attrName>
                                        </p:attrNameLst>
                                      </p:cBhvr>
                                      <p:tavLst>
                                        <p:tav tm="0">
                                          <p:val>
                                            <p:strVal val="0-#ppt_w/2"/>
                                          </p:val>
                                        </p:tav>
                                        <p:tav tm="100000">
                                          <p:val>
                                            <p:strVal val="#ppt_x"/>
                                          </p:val>
                                        </p:tav>
                                      </p:tavLst>
                                    </p:anim>
                                    <p:anim calcmode="lin" valueType="num">
                                      <p:cBhvr additive="base">
                                        <p:cTn id="12" dur="500" fill="hold"/>
                                        <p:tgtEl>
                                          <p:spTgt spid="13486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348610"/>
                                        </p:tgtEl>
                                        <p:attrNameLst>
                                          <p:attrName>style.visibility</p:attrName>
                                        </p:attrNameLst>
                                      </p:cBhvr>
                                      <p:to>
                                        <p:strVal val="visible"/>
                                      </p:to>
                                    </p:set>
                                    <p:anim calcmode="lin" valueType="num">
                                      <p:cBhvr additive="base">
                                        <p:cTn id="16" dur="500" fill="hold"/>
                                        <p:tgtEl>
                                          <p:spTgt spid="1348610"/>
                                        </p:tgtEl>
                                        <p:attrNameLst>
                                          <p:attrName>ppt_x</p:attrName>
                                        </p:attrNameLst>
                                      </p:cBhvr>
                                      <p:tavLst>
                                        <p:tav tm="0">
                                          <p:val>
                                            <p:strVal val="0-#ppt_w/2"/>
                                          </p:val>
                                        </p:tav>
                                        <p:tav tm="100000">
                                          <p:val>
                                            <p:strVal val="#ppt_x"/>
                                          </p:val>
                                        </p:tav>
                                      </p:tavLst>
                                    </p:anim>
                                    <p:anim calcmode="lin" valueType="num">
                                      <p:cBhvr additive="base">
                                        <p:cTn id="17" dur="500" fill="hold"/>
                                        <p:tgtEl>
                                          <p:spTgt spid="13486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1348613"/>
                                        </p:tgtEl>
                                        <p:attrNameLst>
                                          <p:attrName>style.visibility</p:attrName>
                                        </p:attrNameLst>
                                      </p:cBhvr>
                                      <p:to>
                                        <p:strVal val="visible"/>
                                      </p:to>
                                    </p:set>
                                    <p:animEffect transition="in" filter="dissolve">
                                      <p:cBhvr>
                                        <p:cTn id="21" dur="500"/>
                                        <p:tgtEl>
                                          <p:spTgt spid="1348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8610" grpId="0" animBg="1"/>
      <p:bldP spid="134861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3" name="Rectangle 2"/>
          <p:cNvSpPr>
            <a:spLocks noChangeArrowheads="1"/>
          </p:cNvSpPr>
          <p:nvPr/>
        </p:nvSpPr>
        <p:spPr bwMode="auto">
          <a:xfrm>
            <a:off x="1693863" y="1905000"/>
            <a:ext cx="6765925" cy="4343400"/>
          </a:xfrm>
          <a:prstGeom prst="rect">
            <a:avLst/>
          </a:prstGeom>
          <a:gradFill rotWithShape="0">
            <a:gsLst>
              <a:gs pos="0">
                <a:srgbClr val="003399"/>
              </a:gs>
              <a:gs pos="100000">
                <a:schemeClr val="tx1"/>
              </a:gs>
            </a:gsLst>
            <a:lin ang="5400000" scaled="1"/>
          </a:gradFill>
          <a:ln w="28575">
            <a:solidFill>
              <a:srgbClr val="FF0000"/>
            </a:solidFill>
            <a:miter lim="800000"/>
            <a:headEnd/>
            <a:tailEnd/>
          </a:ln>
        </p:spPr>
        <p:txBody>
          <a:bodyPr/>
          <a:lstStyle/>
          <a:p>
            <a:pPr marL="342900" indent="-342900">
              <a:spcBef>
                <a:spcPct val="20000"/>
              </a:spcBef>
              <a:buClr>
                <a:srgbClr val="FFCC00"/>
              </a:buClr>
              <a:buSzPct val="130000"/>
            </a:pPr>
            <a:endParaRPr lang="en-GB" sz="2000" b="1">
              <a:solidFill>
                <a:schemeClr val="bg1"/>
              </a:solidFill>
            </a:endParaRPr>
          </a:p>
        </p:txBody>
      </p:sp>
      <p:sp>
        <p:nvSpPr>
          <p:cNvPr id="271364" name="Rectangle 3"/>
          <p:cNvSpPr>
            <a:spLocks noChangeArrowheads="1"/>
          </p:cNvSpPr>
          <p:nvPr/>
        </p:nvSpPr>
        <p:spPr bwMode="auto">
          <a:xfrm>
            <a:off x="981075" y="4799013"/>
            <a:ext cx="4378325" cy="581025"/>
          </a:xfrm>
          <a:prstGeom prst="rect">
            <a:avLst/>
          </a:prstGeom>
          <a:noFill/>
          <a:ln w="12699">
            <a:noFill/>
            <a:miter lim="800000"/>
            <a:headEnd/>
            <a:tailEnd/>
          </a:ln>
        </p:spPr>
        <p:txBody>
          <a:bodyPr wrap="none" anchor="ctr"/>
          <a:lstStyle/>
          <a:p>
            <a:endParaRPr lang="it-IT"/>
          </a:p>
        </p:txBody>
      </p:sp>
      <p:sp>
        <p:nvSpPr>
          <p:cNvPr id="271365" name="Rectangle 4"/>
          <p:cNvSpPr>
            <a:spLocks noChangeArrowheads="1"/>
          </p:cNvSpPr>
          <p:nvPr/>
        </p:nvSpPr>
        <p:spPr bwMode="auto">
          <a:xfrm>
            <a:off x="981075" y="4799013"/>
            <a:ext cx="4378325" cy="581025"/>
          </a:xfrm>
          <a:prstGeom prst="rect">
            <a:avLst/>
          </a:prstGeom>
          <a:noFill/>
          <a:ln w="12699">
            <a:noFill/>
            <a:miter lim="800000"/>
            <a:headEnd/>
            <a:tailEnd/>
          </a:ln>
        </p:spPr>
        <p:txBody>
          <a:bodyPr wrap="none" anchor="ctr"/>
          <a:lstStyle/>
          <a:p>
            <a:endParaRPr lang="it-IT"/>
          </a:p>
        </p:txBody>
      </p:sp>
      <p:sp>
        <p:nvSpPr>
          <p:cNvPr id="271366" name="Rectangle 5"/>
          <p:cNvSpPr>
            <a:spLocks noChangeArrowheads="1"/>
          </p:cNvSpPr>
          <p:nvPr/>
        </p:nvSpPr>
        <p:spPr bwMode="auto">
          <a:xfrm>
            <a:off x="342900" y="304800"/>
            <a:ext cx="8458200" cy="406400"/>
          </a:xfrm>
          <a:prstGeom prst="rect">
            <a:avLst/>
          </a:prstGeom>
          <a:noFill/>
          <a:ln w="9525">
            <a:noFill/>
            <a:miter lim="800000"/>
            <a:headEnd/>
            <a:tailEnd/>
          </a:ln>
        </p:spPr>
        <p:txBody>
          <a:bodyPr lIns="0" tIns="0" rIns="0" bIns="0" anchor="ctr">
            <a:spAutoFit/>
          </a:bodyPr>
          <a:lstStyle/>
          <a:p>
            <a:pPr algn="ctr">
              <a:lnSpc>
                <a:spcPct val="95000"/>
              </a:lnSpc>
            </a:pPr>
            <a:r>
              <a:rPr lang="it-IT" sz="2800" b="1">
                <a:solidFill>
                  <a:srgbClr val="FFCC00"/>
                </a:solidFill>
                <a:latin typeface="Tahoma" pitchFamily="34" charset="0"/>
              </a:rPr>
              <a:t>Prevalenza lifetime in Italia</a:t>
            </a:r>
          </a:p>
        </p:txBody>
      </p:sp>
      <p:sp>
        <p:nvSpPr>
          <p:cNvPr id="271367" name="Text Box 6"/>
          <p:cNvSpPr txBox="1">
            <a:spLocks noChangeArrowheads="1"/>
          </p:cNvSpPr>
          <p:nvPr/>
        </p:nvSpPr>
        <p:spPr bwMode="auto">
          <a:xfrm>
            <a:off x="1116013" y="6381750"/>
            <a:ext cx="7264400" cy="244475"/>
          </a:xfrm>
          <a:prstGeom prst="rect">
            <a:avLst/>
          </a:prstGeom>
          <a:noFill/>
          <a:ln w="9525">
            <a:noFill/>
            <a:miter lim="800000"/>
            <a:headEnd/>
            <a:tailEnd/>
          </a:ln>
        </p:spPr>
        <p:txBody>
          <a:bodyPr lIns="0" tIns="0" rIns="0" bIns="0" anchor="b">
            <a:spAutoFit/>
          </a:bodyPr>
          <a:lstStyle/>
          <a:p>
            <a:pPr algn="r" eaLnBrk="0" hangingPunct="0"/>
            <a:r>
              <a:rPr lang="it-IT" sz="1600" i="1">
                <a:solidFill>
                  <a:schemeClr val="bg1"/>
                </a:solidFill>
              </a:rPr>
              <a:t>Alonso et al, 2003</a:t>
            </a:r>
          </a:p>
        </p:txBody>
      </p:sp>
      <p:grpSp>
        <p:nvGrpSpPr>
          <p:cNvPr id="271368" name="Group 7"/>
          <p:cNvGrpSpPr>
            <a:grpSpLocks/>
          </p:cNvGrpSpPr>
          <p:nvPr/>
        </p:nvGrpSpPr>
        <p:grpSpPr bwMode="auto">
          <a:xfrm>
            <a:off x="2166938" y="2209800"/>
            <a:ext cx="6977062" cy="3770313"/>
            <a:chOff x="1296" y="1465"/>
            <a:chExt cx="4560" cy="2375"/>
          </a:xfrm>
        </p:grpSpPr>
        <p:sp>
          <p:nvSpPr>
            <p:cNvPr id="271372" name="Freeform 8"/>
            <p:cNvSpPr>
              <a:spLocks/>
            </p:cNvSpPr>
            <p:nvPr/>
          </p:nvSpPr>
          <p:spPr bwMode="auto">
            <a:xfrm>
              <a:off x="4666" y="2218"/>
              <a:ext cx="139" cy="206"/>
            </a:xfrm>
            <a:custGeom>
              <a:avLst/>
              <a:gdLst>
                <a:gd name="T0" fmla="*/ 18 w 159"/>
                <a:gd name="T1" fmla="*/ 40 h 305"/>
                <a:gd name="T2" fmla="*/ 18 w 159"/>
                <a:gd name="T3" fmla="*/ 34 h 305"/>
                <a:gd name="T4" fmla="*/ 13 w 159"/>
                <a:gd name="T5" fmla="*/ 30 h 305"/>
                <a:gd name="T6" fmla="*/ 10 w 159"/>
                <a:gd name="T7" fmla="*/ 27 h 305"/>
                <a:gd name="T8" fmla="*/ 4 w 159"/>
                <a:gd name="T9" fmla="*/ 24 h 305"/>
                <a:gd name="T10" fmla="*/ 3 w 159"/>
                <a:gd name="T11" fmla="*/ 21 h 305"/>
                <a:gd name="T12" fmla="*/ 2 w 159"/>
                <a:gd name="T13" fmla="*/ 19 h 305"/>
                <a:gd name="T14" fmla="*/ 0 w 159"/>
                <a:gd name="T15" fmla="*/ 14 h 305"/>
                <a:gd name="T16" fmla="*/ 3 w 159"/>
                <a:gd name="T17" fmla="*/ 9 h 305"/>
                <a:gd name="T18" fmla="*/ 7 w 159"/>
                <a:gd name="T19" fmla="*/ 5 h 305"/>
                <a:gd name="T20" fmla="*/ 13 w 159"/>
                <a:gd name="T21" fmla="*/ 3 h 305"/>
                <a:gd name="T22" fmla="*/ 17 w 159"/>
                <a:gd name="T23" fmla="*/ 2 h 305"/>
                <a:gd name="T24" fmla="*/ 25 w 159"/>
                <a:gd name="T25" fmla="*/ 1 h 305"/>
                <a:gd name="T26" fmla="*/ 38 w 159"/>
                <a:gd name="T27" fmla="*/ 0 h 305"/>
                <a:gd name="T28" fmla="*/ 51 w 159"/>
                <a:gd name="T29" fmla="*/ 1 h 305"/>
                <a:gd name="T30" fmla="*/ 59 w 159"/>
                <a:gd name="T31" fmla="*/ 1 h 305"/>
                <a:gd name="T32" fmla="*/ 71 w 159"/>
                <a:gd name="T33" fmla="*/ 3 h 305"/>
                <a:gd name="T34" fmla="*/ 76 w 159"/>
                <a:gd name="T35" fmla="*/ 5 h 305"/>
                <a:gd name="T36" fmla="*/ 80 w 159"/>
                <a:gd name="T37" fmla="*/ 7 h 305"/>
                <a:gd name="T38" fmla="*/ 82 w 159"/>
                <a:gd name="T39" fmla="*/ 11 h 305"/>
                <a:gd name="T40" fmla="*/ 81 w 159"/>
                <a:gd name="T41" fmla="*/ 16 h 305"/>
                <a:gd name="T42" fmla="*/ 77 w 159"/>
                <a:gd name="T43" fmla="*/ 20 h 305"/>
                <a:gd name="T44" fmla="*/ 72 w 159"/>
                <a:gd name="T45" fmla="*/ 25 h 305"/>
                <a:gd name="T46" fmla="*/ 67 w 159"/>
                <a:gd name="T47" fmla="*/ 28 h 305"/>
                <a:gd name="T48" fmla="*/ 63 w 159"/>
                <a:gd name="T49" fmla="*/ 30 h 305"/>
                <a:gd name="T50" fmla="*/ 58 w 159"/>
                <a:gd name="T51" fmla="*/ 34 h 305"/>
                <a:gd name="T52" fmla="*/ 58 w 159"/>
                <a:gd name="T53" fmla="*/ 38 h 305"/>
                <a:gd name="T54" fmla="*/ 57 w 159"/>
                <a:gd name="T55" fmla="*/ 41 h 305"/>
                <a:gd name="T56" fmla="*/ 49 w 159"/>
                <a:gd name="T57" fmla="*/ 43 h 305"/>
                <a:gd name="T58" fmla="*/ 39 w 159"/>
                <a:gd name="T59" fmla="*/ 43 h 305"/>
                <a:gd name="T60" fmla="*/ 29 w 159"/>
                <a:gd name="T61" fmla="*/ 43 h 305"/>
                <a:gd name="T62" fmla="*/ 23 w 159"/>
                <a:gd name="T63" fmla="*/ 41 h 305"/>
                <a:gd name="T64" fmla="*/ 18 w 159"/>
                <a:gd name="T65" fmla="*/ 40 h 3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9"/>
                <a:gd name="T100" fmla="*/ 0 h 305"/>
                <a:gd name="T101" fmla="*/ 159 w 159"/>
                <a:gd name="T102" fmla="*/ 305 h 3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9" h="305">
                  <a:moveTo>
                    <a:pt x="37" y="285"/>
                  </a:moveTo>
                  <a:lnTo>
                    <a:pt x="37" y="239"/>
                  </a:lnTo>
                  <a:lnTo>
                    <a:pt x="26" y="214"/>
                  </a:lnTo>
                  <a:lnTo>
                    <a:pt x="19" y="194"/>
                  </a:lnTo>
                  <a:lnTo>
                    <a:pt x="9" y="170"/>
                  </a:lnTo>
                  <a:lnTo>
                    <a:pt x="4" y="150"/>
                  </a:lnTo>
                  <a:lnTo>
                    <a:pt x="2" y="134"/>
                  </a:lnTo>
                  <a:lnTo>
                    <a:pt x="0" y="93"/>
                  </a:lnTo>
                  <a:lnTo>
                    <a:pt x="4" y="65"/>
                  </a:lnTo>
                  <a:lnTo>
                    <a:pt x="14" y="40"/>
                  </a:lnTo>
                  <a:lnTo>
                    <a:pt x="25" y="23"/>
                  </a:lnTo>
                  <a:lnTo>
                    <a:pt x="34" y="14"/>
                  </a:lnTo>
                  <a:lnTo>
                    <a:pt x="50" y="4"/>
                  </a:lnTo>
                  <a:lnTo>
                    <a:pt x="73" y="0"/>
                  </a:lnTo>
                  <a:lnTo>
                    <a:pt x="98" y="1"/>
                  </a:lnTo>
                  <a:lnTo>
                    <a:pt x="117" y="7"/>
                  </a:lnTo>
                  <a:lnTo>
                    <a:pt x="138" y="24"/>
                  </a:lnTo>
                  <a:lnTo>
                    <a:pt x="148" y="40"/>
                  </a:lnTo>
                  <a:lnTo>
                    <a:pt x="155" y="55"/>
                  </a:lnTo>
                  <a:lnTo>
                    <a:pt x="159" y="76"/>
                  </a:lnTo>
                  <a:lnTo>
                    <a:pt x="158" y="112"/>
                  </a:lnTo>
                  <a:lnTo>
                    <a:pt x="152" y="145"/>
                  </a:lnTo>
                  <a:lnTo>
                    <a:pt x="140" y="177"/>
                  </a:lnTo>
                  <a:lnTo>
                    <a:pt x="132" y="199"/>
                  </a:lnTo>
                  <a:lnTo>
                    <a:pt x="124" y="217"/>
                  </a:lnTo>
                  <a:lnTo>
                    <a:pt x="114" y="239"/>
                  </a:lnTo>
                  <a:lnTo>
                    <a:pt x="112" y="274"/>
                  </a:lnTo>
                  <a:lnTo>
                    <a:pt x="111" y="292"/>
                  </a:lnTo>
                  <a:lnTo>
                    <a:pt x="96" y="302"/>
                  </a:lnTo>
                  <a:lnTo>
                    <a:pt x="78" y="305"/>
                  </a:lnTo>
                  <a:lnTo>
                    <a:pt x="57" y="302"/>
                  </a:lnTo>
                  <a:lnTo>
                    <a:pt x="45" y="295"/>
                  </a:lnTo>
                  <a:lnTo>
                    <a:pt x="37" y="285"/>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373" name="Freeform 9"/>
            <p:cNvSpPr>
              <a:spLocks/>
            </p:cNvSpPr>
            <p:nvPr/>
          </p:nvSpPr>
          <p:spPr bwMode="auto">
            <a:xfrm>
              <a:off x="4643" y="2208"/>
              <a:ext cx="180" cy="141"/>
            </a:xfrm>
            <a:custGeom>
              <a:avLst/>
              <a:gdLst>
                <a:gd name="T0" fmla="*/ 8 w 206"/>
                <a:gd name="T1" fmla="*/ 25 h 209"/>
                <a:gd name="T2" fmla="*/ 3 w 206"/>
                <a:gd name="T3" fmla="*/ 22 h 209"/>
                <a:gd name="T4" fmla="*/ 0 w 206"/>
                <a:gd name="T5" fmla="*/ 19 h 209"/>
                <a:gd name="T6" fmla="*/ 1 w 206"/>
                <a:gd name="T7" fmla="*/ 15 h 209"/>
                <a:gd name="T8" fmla="*/ 1 w 206"/>
                <a:gd name="T9" fmla="*/ 12 h 209"/>
                <a:gd name="T10" fmla="*/ 6 w 206"/>
                <a:gd name="T11" fmla="*/ 8 h 209"/>
                <a:gd name="T12" fmla="*/ 11 w 206"/>
                <a:gd name="T13" fmla="*/ 6 h 209"/>
                <a:gd name="T14" fmla="*/ 18 w 206"/>
                <a:gd name="T15" fmla="*/ 3 h 209"/>
                <a:gd name="T16" fmla="*/ 28 w 206"/>
                <a:gd name="T17" fmla="*/ 1 h 209"/>
                <a:gd name="T18" fmla="*/ 35 w 206"/>
                <a:gd name="T19" fmla="*/ 1 h 209"/>
                <a:gd name="T20" fmla="*/ 52 w 206"/>
                <a:gd name="T21" fmla="*/ 0 h 209"/>
                <a:gd name="T22" fmla="*/ 66 w 206"/>
                <a:gd name="T23" fmla="*/ 1 h 209"/>
                <a:gd name="T24" fmla="*/ 76 w 206"/>
                <a:gd name="T25" fmla="*/ 1 h 209"/>
                <a:gd name="T26" fmla="*/ 84 w 206"/>
                <a:gd name="T27" fmla="*/ 2 h 209"/>
                <a:gd name="T28" fmla="*/ 92 w 206"/>
                <a:gd name="T29" fmla="*/ 5 h 209"/>
                <a:gd name="T30" fmla="*/ 98 w 206"/>
                <a:gd name="T31" fmla="*/ 7 h 209"/>
                <a:gd name="T32" fmla="*/ 103 w 206"/>
                <a:gd name="T33" fmla="*/ 10 h 209"/>
                <a:gd name="T34" fmla="*/ 105 w 206"/>
                <a:gd name="T35" fmla="*/ 13 h 209"/>
                <a:gd name="T36" fmla="*/ 105 w 206"/>
                <a:gd name="T37" fmla="*/ 18 h 209"/>
                <a:gd name="T38" fmla="*/ 105 w 206"/>
                <a:gd name="T39" fmla="*/ 22 h 209"/>
                <a:gd name="T40" fmla="*/ 101 w 206"/>
                <a:gd name="T41" fmla="*/ 23 h 209"/>
                <a:gd name="T42" fmla="*/ 95 w 206"/>
                <a:gd name="T43" fmla="*/ 26 h 209"/>
                <a:gd name="T44" fmla="*/ 92 w 206"/>
                <a:gd name="T45" fmla="*/ 27 h 209"/>
                <a:gd name="T46" fmla="*/ 81 w 206"/>
                <a:gd name="T47" fmla="*/ 29 h 209"/>
                <a:gd name="T48" fmla="*/ 72 w 206"/>
                <a:gd name="T49" fmla="*/ 29 h 209"/>
                <a:gd name="T50" fmla="*/ 80 w 206"/>
                <a:gd name="T51" fmla="*/ 26 h 209"/>
                <a:gd name="T52" fmla="*/ 87 w 206"/>
                <a:gd name="T53" fmla="*/ 20 h 209"/>
                <a:gd name="T54" fmla="*/ 87 w 206"/>
                <a:gd name="T55" fmla="*/ 17 h 209"/>
                <a:gd name="T56" fmla="*/ 87 w 206"/>
                <a:gd name="T57" fmla="*/ 15 h 209"/>
                <a:gd name="T58" fmla="*/ 84 w 206"/>
                <a:gd name="T59" fmla="*/ 12 h 209"/>
                <a:gd name="T60" fmla="*/ 67 w 206"/>
                <a:gd name="T61" fmla="*/ 13 h 209"/>
                <a:gd name="T62" fmla="*/ 48 w 206"/>
                <a:gd name="T63" fmla="*/ 13 h 209"/>
                <a:gd name="T64" fmla="*/ 34 w 206"/>
                <a:gd name="T65" fmla="*/ 13 h 209"/>
                <a:gd name="T66" fmla="*/ 24 w 206"/>
                <a:gd name="T67" fmla="*/ 13 h 209"/>
                <a:gd name="T68" fmla="*/ 20 w 206"/>
                <a:gd name="T69" fmla="*/ 13 h 209"/>
                <a:gd name="T70" fmla="*/ 17 w 206"/>
                <a:gd name="T71" fmla="*/ 17 h 209"/>
                <a:gd name="T72" fmla="*/ 17 w 206"/>
                <a:gd name="T73" fmla="*/ 20 h 209"/>
                <a:gd name="T74" fmla="*/ 25 w 206"/>
                <a:gd name="T75" fmla="*/ 26 h 209"/>
                <a:gd name="T76" fmla="*/ 29 w 206"/>
                <a:gd name="T77" fmla="*/ 29 h 209"/>
                <a:gd name="T78" fmla="*/ 17 w 206"/>
                <a:gd name="T79" fmla="*/ 27 h 209"/>
                <a:gd name="T80" fmla="*/ 8 w 206"/>
                <a:gd name="T81" fmla="*/ 25 h 2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06"/>
                <a:gd name="T124" fmla="*/ 0 h 209"/>
                <a:gd name="T125" fmla="*/ 206 w 206"/>
                <a:gd name="T126" fmla="*/ 209 h 20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06" h="209">
                  <a:moveTo>
                    <a:pt x="15" y="181"/>
                  </a:moveTo>
                  <a:lnTo>
                    <a:pt x="3" y="160"/>
                  </a:lnTo>
                  <a:lnTo>
                    <a:pt x="0" y="137"/>
                  </a:lnTo>
                  <a:lnTo>
                    <a:pt x="1" y="108"/>
                  </a:lnTo>
                  <a:lnTo>
                    <a:pt x="1" y="87"/>
                  </a:lnTo>
                  <a:lnTo>
                    <a:pt x="11" y="59"/>
                  </a:lnTo>
                  <a:lnTo>
                    <a:pt x="23" y="42"/>
                  </a:lnTo>
                  <a:lnTo>
                    <a:pt x="35" y="26"/>
                  </a:lnTo>
                  <a:lnTo>
                    <a:pt x="55" y="9"/>
                  </a:lnTo>
                  <a:lnTo>
                    <a:pt x="70" y="3"/>
                  </a:lnTo>
                  <a:lnTo>
                    <a:pt x="102" y="0"/>
                  </a:lnTo>
                  <a:lnTo>
                    <a:pt x="129" y="2"/>
                  </a:lnTo>
                  <a:lnTo>
                    <a:pt x="149" y="9"/>
                  </a:lnTo>
                  <a:lnTo>
                    <a:pt x="165" y="16"/>
                  </a:lnTo>
                  <a:lnTo>
                    <a:pt x="180" y="35"/>
                  </a:lnTo>
                  <a:lnTo>
                    <a:pt x="191" y="52"/>
                  </a:lnTo>
                  <a:lnTo>
                    <a:pt x="201" y="70"/>
                  </a:lnTo>
                  <a:lnTo>
                    <a:pt x="206" y="91"/>
                  </a:lnTo>
                  <a:lnTo>
                    <a:pt x="206" y="129"/>
                  </a:lnTo>
                  <a:lnTo>
                    <a:pt x="206" y="155"/>
                  </a:lnTo>
                  <a:lnTo>
                    <a:pt x="199" y="166"/>
                  </a:lnTo>
                  <a:lnTo>
                    <a:pt x="188" y="183"/>
                  </a:lnTo>
                  <a:lnTo>
                    <a:pt x="180" y="196"/>
                  </a:lnTo>
                  <a:lnTo>
                    <a:pt x="160" y="204"/>
                  </a:lnTo>
                  <a:lnTo>
                    <a:pt x="142" y="209"/>
                  </a:lnTo>
                  <a:lnTo>
                    <a:pt x="157" y="183"/>
                  </a:lnTo>
                  <a:lnTo>
                    <a:pt x="171" y="139"/>
                  </a:lnTo>
                  <a:lnTo>
                    <a:pt x="173" y="121"/>
                  </a:lnTo>
                  <a:lnTo>
                    <a:pt x="171" y="107"/>
                  </a:lnTo>
                  <a:lnTo>
                    <a:pt x="165" y="87"/>
                  </a:lnTo>
                  <a:lnTo>
                    <a:pt x="133" y="98"/>
                  </a:lnTo>
                  <a:lnTo>
                    <a:pt x="94" y="98"/>
                  </a:lnTo>
                  <a:lnTo>
                    <a:pt x="67" y="95"/>
                  </a:lnTo>
                  <a:lnTo>
                    <a:pt x="46" y="90"/>
                  </a:lnTo>
                  <a:lnTo>
                    <a:pt x="39" y="100"/>
                  </a:lnTo>
                  <a:lnTo>
                    <a:pt x="34" y="121"/>
                  </a:lnTo>
                  <a:lnTo>
                    <a:pt x="34" y="142"/>
                  </a:lnTo>
                  <a:lnTo>
                    <a:pt x="49" y="185"/>
                  </a:lnTo>
                  <a:lnTo>
                    <a:pt x="57" y="209"/>
                  </a:lnTo>
                  <a:lnTo>
                    <a:pt x="34" y="195"/>
                  </a:lnTo>
                  <a:lnTo>
                    <a:pt x="15" y="181"/>
                  </a:lnTo>
                  <a:close/>
                </a:path>
              </a:pathLst>
            </a:custGeom>
            <a:solidFill>
              <a:srgbClr val="000000"/>
            </a:solidFill>
            <a:ln w="9525">
              <a:noFill/>
              <a:round/>
              <a:headEnd/>
              <a:tailEnd/>
            </a:ln>
            <a:effectLst>
              <a:prstShdw prst="shdw17" dist="17961" dir="2700000">
                <a:srgbClr val="000000"/>
              </a:prstShdw>
            </a:effectLst>
          </p:spPr>
          <p:txBody>
            <a:bodyPr/>
            <a:lstStyle/>
            <a:p>
              <a:endParaRPr lang="it-IT"/>
            </a:p>
          </p:txBody>
        </p:sp>
        <p:sp>
          <p:nvSpPr>
            <p:cNvPr id="271374" name="Oval 10"/>
            <p:cNvSpPr>
              <a:spLocks noChangeArrowheads="1"/>
            </p:cNvSpPr>
            <p:nvPr/>
          </p:nvSpPr>
          <p:spPr bwMode="auto">
            <a:xfrm>
              <a:off x="4663" y="2315"/>
              <a:ext cx="17" cy="18"/>
            </a:xfrm>
            <a:prstGeom prst="ellipse">
              <a:avLst/>
            </a:prstGeom>
            <a:solidFill>
              <a:srgbClr val="005F7F"/>
            </a:solidFill>
            <a:ln w="9525">
              <a:noFill/>
              <a:round/>
              <a:headEnd/>
              <a:tailEnd/>
            </a:ln>
            <a:effectLst>
              <a:prstShdw prst="shdw17" dist="17961" dir="2700000">
                <a:srgbClr val="00394C"/>
              </a:prstShdw>
            </a:effectLst>
          </p:spPr>
          <p:txBody>
            <a:bodyPr/>
            <a:lstStyle/>
            <a:p>
              <a:endParaRPr lang="it-IT"/>
            </a:p>
          </p:txBody>
        </p:sp>
        <p:sp>
          <p:nvSpPr>
            <p:cNvPr id="271375" name="Oval 11"/>
            <p:cNvSpPr>
              <a:spLocks noChangeArrowheads="1"/>
            </p:cNvSpPr>
            <p:nvPr/>
          </p:nvSpPr>
          <p:spPr bwMode="auto">
            <a:xfrm>
              <a:off x="4787" y="2318"/>
              <a:ext cx="18" cy="18"/>
            </a:xfrm>
            <a:prstGeom prst="ellipse">
              <a:avLst/>
            </a:prstGeom>
            <a:solidFill>
              <a:srgbClr val="005F7F"/>
            </a:solidFill>
            <a:ln w="9525">
              <a:noFill/>
              <a:round/>
              <a:headEnd/>
              <a:tailEnd/>
            </a:ln>
            <a:effectLst>
              <a:prstShdw prst="shdw17" dist="17961" dir="2700000">
                <a:srgbClr val="00394C"/>
              </a:prstShdw>
            </a:effectLst>
          </p:spPr>
          <p:txBody>
            <a:bodyPr/>
            <a:lstStyle/>
            <a:p>
              <a:endParaRPr lang="it-IT"/>
            </a:p>
          </p:txBody>
        </p:sp>
        <p:sp>
          <p:nvSpPr>
            <p:cNvPr id="271376" name="Freeform 12"/>
            <p:cNvSpPr>
              <a:spLocks/>
            </p:cNvSpPr>
            <p:nvPr/>
          </p:nvSpPr>
          <p:spPr bwMode="auto">
            <a:xfrm>
              <a:off x="4634" y="3118"/>
              <a:ext cx="173" cy="394"/>
            </a:xfrm>
            <a:custGeom>
              <a:avLst/>
              <a:gdLst>
                <a:gd name="T0" fmla="*/ 23 w 198"/>
                <a:gd name="T1" fmla="*/ 0 h 585"/>
                <a:gd name="T2" fmla="*/ 21 w 198"/>
                <a:gd name="T3" fmla="*/ 9 h 585"/>
                <a:gd name="T4" fmla="*/ 18 w 198"/>
                <a:gd name="T5" fmla="*/ 20 h 585"/>
                <a:gd name="T6" fmla="*/ 18 w 198"/>
                <a:gd name="T7" fmla="*/ 31 h 585"/>
                <a:gd name="T8" fmla="*/ 21 w 198"/>
                <a:gd name="T9" fmla="*/ 41 h 585"/>
                <a:gd name="T10" fmla="*/ 21 w 198"/>
                <a:gd name="T11" fmla="*/ 49 h 585"/>
                <a:gd name="T12" fmla="*/ 21 w 198"/>
                <a:gd name="T13" fmla="*/ 59 h 585"/>
                <a:gd name="T14" fmla="*/ 19 w 198"/>
                <a:gd name="T15" fmla="*/ 64 h 585"/>
                <a:gd name="T16" fmla="*/ 5 w 198"/>
                <a:gd name="T17" fmla="*/ 76 h 585"/>
                <a:gd name="T18" fmla="*/ 0 w 198"/>
                <a:gd name="T19" fmla="*/ 81 h 585"/>
                <a:gd name="T20" fmla="*/ 22 w 198"/>
                <a:gd name="T21" fmla="*/ 81 h 585"/>
                <a:gd name="T22" fmla="*/ 31 w 198"/>
                <a:gd name="T23" fmla="*/ 75 h 585"/>
                <a:gd name="T24" fmla="*/ 39 w 198"/>
                <a:gd name="T25" fmla="*/ 69 h 585"/>
                <a:gd name="T26" fmla="*/ 42 w 198"/>
                <a:gd name="T27" fmla="*/ 59 h 585"/>
                <a:gd name="T28" fmla="*/ 54 w 198"/>
                <a:gd name="T29" fmla="*/ 31 h 585"/>
                <a:gd name="T30" fmla="*/ 59 w 198"/>
                <a:gd name="T31" fmla="*/ 24 h 585"/>
                <a:gd name="T32" fmla="*/ 56 w 198"/>
                <a:gd name="T33" fmla="*/ 38 h 585"/>
                <a:gd name="T34" fmla="*/ 59 w 198"/>
                <a:gd name="T35" fmla="*/ 48 h 585"/>
                <a:gd name="T36" fmla="*/ 61 w 198"/>
                <a:gd name="T37" fmla="*/ 57 h 585"/>
                <a:gd name="T38" fmla="*/ 58 w 198"/>
                <a:gd name="T39" fmla="*/ 64 h 585"/>
                <a:gd name="T40" fmla="*/ 60 w 198"/>
                <a:gd name="T41" fmla="*/ 68 h 585"/>
                <a:gd name="T42" fmla="*/ 74 w 198"/>
                <a:gd name="T43" fmla="*/ 80 h 585"/>
                <a:gd name="T44" fmla="*/ 87 w 198"/>
                <a:gd name="T45" fmla="*/ 80 h 585"/>
                <a:gd name="T46" fmla="*/ 93 w 198"/>
                <a:gd name="T47" fmla="*/ 80 h 585"/>
                <a:gd name="T48" fmla="*/ 100 w 198"/>
                <a:gd name="T49" fmla="*/ 77 h 585"/>
                <a:gd name="T50" fmla="*/ 81 w 198"/>
                <a:gd name="T51" fmla="*/ 64 h 585"/>
                <a:gd name="T52" fmla="*/ 91 w 198"/>
                <a:gd name="T53" fmla="*/ 36 h 585"/>
                <a:gd name="T54" fmla="*/ 94 w 198"/>
                <a:gd name="T55" fmla="*/ 23 h 585"/>
                <a:gd name="T56" fmla="*/ 94 w 198"/>
                <a:gd name="T57" fmla="*/ 1 h 585"/>
                <a:gd name="T58" fmla="*/ 23 w 198"/>
                <a:gd name="T59" fmla="*/ 0 h 5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98"/>
                <a:gd name="T91" fmla="*/ 0 h 585"/>
                <a:gd name="T92" fmla="*/ 198 w 198"/>
                <a:gd name="T93" fmla="*/ 585 h 5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98" h="585">
                  <a:moveTo>
                    <a:pt x="45" y="0"/>
                  </a:moveTo>
                  <a:lnTo>
                    <a:pt x="40" y="69"/>
                  </a:lnTo>
                  <a:lnTo>
                    <a:pt x="36" y="147"/>
                  </a:lnTo>
                  <a:lnTo>
                    <a:pt x="36" y="225"/>
                  </a:lnTo>
                  <a:lnTo>
                    <a:pt x="40" y="298"/>
                  </a:lnTo>
                  <a:lnTo>
                    <a:pt x="41" y="356"/>
                  </a:lnTo>
                  <a:lnTo>
                    <a:pt x="41" y="429"/>
                  </a:lnTo>
                  <a:lnTo>
                    <a:pt x="38" y="460"/>
                  </a:lnTo>
                  <a:lnTo>
                    <a:pt x="10" y="550"/>
                  </a:lnTo>
                  <a:lnTo>
                    <a:pt x="0" y="584"/>
                  </a:lnTo>
                  <a:lnTo>
                    <a:pt x="44" y="585"/>
                  </a:lnTo>
                  <a:lnTo>
                    <a:pt x="62" y="545"/>
                  </a:lnTo>
                  <a:lnTo>
                    <a:pt x="75" y="499"/>
                  </a:lnTo>
                  <a:lnTo>
                    <a:pt x="82" y="425"/>
                  </a:lnTo>
                  <a:lnTo>
                    <a:pt x="107" y="225"/>
                  </a:lnTo>
                  <a:lnTo>
                    <a:pt x="116" y="169"/>
                  </a:lnTo>
                  <a:lnTo>
                    <a:pt x="109" y="278"/>
                  </a:lnTo>
                  <a:lnTo>
                    <a:pt x="117" y="344"/>
                  </a:lnTo>
                  <a:lnTo>
                    <a:pt x="119" y="406"/>
                  </a:lnTo>
                  <a:lnTo>
                    <a:pt x="114" y="463"/>
                  </a:lnTo>
                  <a:lnTo>
                    <a:pt x="118" y="490"/>
                  </a:lnTo>
                  <a:lnTo>
                    <a:pt x="145" y="575"/>
                  </a:lnTo>
                  <a:lnTo>
                    <a:pt x="170" y="576"/>
                  </a:lnTo>
                  <a:lnTo>
                    <a:pt x="183" y="576"/>
                  </a:lnTo>
                  <a:lnTo>
                    <a:pt x="198" y="559"/>
                  </a:lnTo>
                  <a:lnTo>
                    <a:pt x="160" y="463"/>
                  </a:lnTo>
                  <a:lnTo>
                    <a:pt x="179" y="259"/>
                  </a:lnTo>
                  <a:lnTo>
                    <a:pt x="186" y="164"/>
                  </a:lnTo>
                  <a:lnTo>
                    <a:pt x="186" y="3"/>
                  </a:lnTo>
                  <a:lnTo>
                    <a:pt x="45" y="0"/>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377" name="Freeform 13"/>
            <p:cNvSpPr>
              <a:spLocks/>
            </p:cNvSpPr>
            <p:nvPr/>
          </p:nvSpPr>
          <p:spPr bwMode="auto">
            <a:xfrm>
              <a:off x="4571" y="2639"/>
              <a:ext cx="87" cy="382"/>
            </a:xfrm>
            <a:custGeom>
              <a:avLst/>
              <a:gdLst>
                <a:gd name="T0" fmla="*/ 3 w 100"/>
                <a:gd name="T1" fmla="*/ 0 h 566"/>
                <a:gd name="T2" fmla="*/ 0 w 100"/>
                <a:gd name="T3" fmla="*/ 18 h 566"/>
                <a:gd name="T4" fmla="*/ 8 w 100"/>
                <a:gd name="T5" fmla="*/ 43 h 566"/>
                <a:gd name="T6" fmla="*/ 15 w 100"/>
                <a:gd name="T7" fmla="*/ 63 h 566"/>
                <a:gd name="T8" fmla="*/ 28 w 100"/>
                <a:gd name="T9" fmla="*/ 77 h 566"/>
                <a:gd name="T10" fmla="*/ 33 w 100"/>
                <a:gd name="T11" fmla="*/ 79 h 566"/>
                <a:gd name="T12" fmla="*/ 37 w 100"/>
                <a:gd name="T13" fmla="*/ 76 h 566"/>
                <a:gd name="T14" fmla="*/ 38 w 100"/>
                <a:gd name="T15" fmla="*/ 67 h 566"/>
                <a:gd name="T16" fmla="*/ 50 w 100"/>
                <a:gd name="T17" fmla="*/ 64 h 566"/>
                <a:gd name="T18" fmla="*/ 35 w 100"/>
                <a:gd name="T19" fmla="*/ 57 h 566"/>
                <a:gd name="T20" fmla="*/ 25 w 100"/>
                <a:gd name="T21" fmla="*/ 53 h 566"/>
                <a:gd name="T22" fmla="*/ 26 w 100"/>
                <a:gd name="T23" fmla="*/ 16 h 566"/>
                <a:gd name="T24" fmla="*/ 31 w 100"/>
                <a:gd name="T25" fmla="*/ 1 h 566"/>
                <a:gd name="T26" fmla="*/ 3 w 100"/>
                <a:gd name="T27" fmla="*/ 0 h 5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0"/>
                <a:gd name="T43" fmla="*/ 0 h 566"/>
                <a:gd name="T44" fmla="*/ 100 w 100"/>
                <a:gd name="T45" fmla="*/ 566 h 5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0" h="566">
                  <a:moveTo>
                    <a:pt x="5" y="0"/>
                  </a:moveTo>
                  <a:lnTo>
                    <a:pt x="0" y="128"/>
                  </a:lnTo>
                  <a:lnTo>
                    <a:pt x="16" y="304"/>
                  </a:lnTo>
                  <a:lnTo>
                    <a:pt x="30" y="456"/>
                  </a:lnTo>
                  <a:lnTo>
                    <a:pt x="55" y="549"/>
                  </a:lnTo>
                  <a:lnTo>
                    <a:pt x="66" y="566"/>
                  </a:lnTo>
                  <a:lnTo>
                    <a:pt x="74" y="540"/>
                  </a:lnTo>
                  <a:lnTo>
                    <a:pt x="77" y="475"/>
                  </a:lnTo>
                  <a:lnTo>
                    <a:pt x="100" y="458"/>
                  </a:lnTo>
                  <a:lnTo>
                    <a:pt x="70" y="406"/>
                  </a:lnTo>
                  <a:lnTo>
                    <a:pt x="50" y="376"/>
                  </a:lnTo>
                  <a:lnTo>
                    <a:pt x="52" y="115"/>
                  </a:lnTo>
                  <a:lnTo>
                    <a:pt x="62" y="10"/>
                  </a:lnTo>
                  <a:lnTo>
                    <a:pt x="5" y="0"/>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378" name="Freeform 14"/>
            <p:cNvSpPr>
              <a:spLocks/>
            </p:cNvSpPr>
            <p:nvPr/>
          </p:nvSpPr>
          <p:spPr bwMode="auto">
            <a:xfrm>
              <a:off x="4814" y="2628"/>
              <a:ext cx="76" cy="357"/>
            </a:xfrm>
            <a:custGeom>
              <a:avLst/>
              <a:gdLst>
                <a:gd name="T0" fmla="*/ 13 w 87"/>
                <a:gd name="T1" fmla="*/ 2 h 529"/>
                <a:gd name="T2" fmla="*/ 18 w 87"/>
                <a:gd name="T3" fmla="*/ 16 h 529"/>
                <a:gd name="T4" fmla="*/ 18 w 87"/>
                <a:gd name="T5" fmla="*/ 47 h 529"/>
                <a:gd name="T6" fmla="*/ 0 w 87"/>
                <a:gd name="T7" fmla="*/ 60 h 529"/>
                <a:gd name="T8" fmla="*/ 4 w 87"/>
                <a:gd name="T9" fmla="*/ 61 h 529"/>
                <a:gd name="T10" fmla="*/ 0 w 87"/>
                <a:gd name="T11" fmla="*/ 68 h 529"/>
                <a:gd name="T12" fmla="*/ 3 w 87"/>
                <a:gd name="T13" fmla="*/ 74 h 529"/>
                <a:gd name="T14" fmla="*/ 18 w 87"/>
                <a:gd name="T15" fmla="*/ 65 h 529"/>
                <a:gd name="T16" fmla="*/ 31 w 87"/>
                <a:gd name="T17" fmla="*/ 49 h 529"/>
                <a:gd name="T18" fmla="*/ 45 w 87"/>
                <a:gd name="T19" fmla="*/ 12 h 529"/>
                <a:gd name="T20" fmla="*/ 39 w 87"/>
                <a:gd name="T21" fmla="*/ 0 h 529"/>
                <a:gd name="T22" fmla="*/ 13 w 87"/>
                <a:gd name="T23" fmla="*/ 2 h 5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529"/>
                <a:gd name="T38" fmla="*/ 87 w 87"/>
                <a:gd name="T39" fmla="*/ 529 h 5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529">
                  <a:moveTo>
                    <a:pt x="25" y="14"/>
                  </a:moveTo>
                  <a:lnTo>
                    <a:pt x="37" y="109"/>
                  </a:lnTo>
                  <a:lnTo>
                    <a:pt x="36" y="336"/>
                  </a:lnTo>
                  <a:lnTo>
                    <a:pt x="0" y="431"/>
                  </a:lnTo>
                  <a:lnTo>
                    <a:pt x="9" y="439"/>
                  </a:lnTo>
                  <a:lnTo>
                    <a:pt x="0" y="488"/>
                  </a:lnTo>
                  <a:lnTo>
                    <a:pt x="8" y="529"/>
                  </a:lnTo>
                  <a:lnTo>
                    <a:pt x="36" y="464"/>
                  </a:lnTo>
                  <a:lnTo>
                    <a:pt x="62" y="347"/>
                  </a:lnTo>
                  <a:lnTo>
                    <a:pt x="87" y="88"/>
                  </a:lnTo>
                  <a:lnTo>
                    <a:pt x="76" y="0"/>
                  </a:lnTo>
                  <a:lnTo>
                    <a:pt x="25" y="14"/>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379" name="Freeform 15"/>
            <p:cNvSpPr>
              <a:spLocks/>
            </p:cNvSpPr>
            <p:nvPr/>
          </p:nvSpPr>
          <p:spPr bwMode="auto">
            <a:xfrm>
              <a:off x="4625" y="3444"/>
              <a:ext cx="76" cy="108"/>
            </a:xfrm>
            <a:custGeom>
              <a:avLst/>
              <a:gdLst>
                <a:gd name="T0" fmla="*/ 8 w 87"/>
                <a:gd name="T1" fmla="*/ 11 h 160"/>
                <a:gd name="T2" fmla="*/ 3 w 87"/>
                <a:gd name="T3" fmla="*/ 15 h 160"/>
                <a:gd name="T4" fmla="*/ 0 w 87"/>
                <a:gd name="T5" fmla="*/ 18 h 160"/>
                <a:gd name="T6" fmla="*/ 0 w 87"/>
                <a:gd name="T7" fmla="*/ 19 h 160"/>
                <a:gd name="T8" fmla="*/ 3 w 87"/>
                <a:gd name="T9" fmla="*/ 20 h 160"/>
                <a:gd name="T10" fmla="*/ 4 w 87"/>
                <a:gd name="T11" fmla="*/ 22 h 160"/>
                <a:gd name="T12" fmla="*/ 10 w 87"/>
                <a:gd name="T13" fmla="*/ 22 h 160"/>
                <a:gd name="T14" fmla="*/ 18 w 87"/>
                <a:gd name="T15" fmla="*/ 22 h 160"/>
                <a:gd name="T16" fmla="*/ 25 w 87"/>
                <a:gd name="T17" fmla="*/ 22 h 160"/>
                <a:gd name="T18" fmla="*/ 31 w 87"/>
                <a:gd name="T19" fmla="*/ 19 h 160"/>
                <a:gd name="T20" fmla="*/ 36 w 87"/>
                <a:gd name="T21" fmla="*/ 16 h 160"/>
                <a:gd name="T22" fmla="*/ 39 w 87"/>
                <a:gd name="T23" fmla="*/ 10 h 160"/>
                <a:gd name="T24" fmla="*/ 45 w 87"/>
                <a:gd name="T25" fmla="*/ 4 h 160"/>
                <a:gd name="T26" fmla="*/ 45 w 87"/>
                <a:gd name="T27" fmla="*/ 0 h 160"/>
                <a:gd name="T28" fmla="*/ 34 w 87"/>
                <a:gd name="T29" fmla="*/ 9 h 160"/>
                <a:gd name="T30" fmla="*/ 27 w 87"/>
                <a:gd name="T31" fmla="*/ 14 h 160"/>
                <a:gd name="T32" fmla="*/ 16 w 87"/>
                <a:gd name="T33" fmla="*/ 14 h 160"/>
                <a:gd name="T34" fmla="*/ 7 w 87"/>
                <a:gd name="T35" fmla="*/ 14 h 160"/>
                <a:gd name="T36" fmla="*/ 8 w 87"/>
                <a:gd name="T37" fmla="*/ 11 h 1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160"/>
                <a:gd name="T59" fmla="*/ 87 w 87"/>
                <a:gd name="T60" fmla="*/ 160 h 1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160">
                  <a:moveTo>
                    <a:pt x="16" y="79"/>
                  </a:moveTo>
                  <a:lnTo>
                    <a:pt x="4" y="104"/>
                  </a:lnTo>
                  <a:lnTo>
                    <a:pt x="0" y="123"/>
                  </a:lnTo>
                  <a:lnTo>
                    <a:pt x="0" y="137"/>
                  </a:lnTo>
                  <a:lnTo>
                    <a:pt x="3" y="147"/>
                  </a:lnTo>
                  <a:lnTo>
                    <a:pt x="9" y="156"/>
                  </a:lnTo>
                  <a:lnTo>
                    <a:pt x="20" y="160"/>
                  </a:lnTo>
                  <a:lnTo>
                    <a:pt x="35" y="159"/>
                  </a:lnTo>
                  <a:lnTo>
                    <a:pt x="50" y="152"/>
                  </a:lnTo>
                  <a:lnTo>
                    <a:pt x="61" y="136"/>
                  </a:lnTo>
                  <a:lnTo>
                    <a:pt x="71" y="114"/>
                  </a:lnTo>
                  <a:lnTo>
                    <a:pt x="77" y="71"/>
                  </a:lnTo>
                  <a:lnTo>
                    <a:pt x="87" y="28"/>
                  </a:lnTo>
                  <a:lnTo>
                    <a:pt x="86" y="0"/>
                  </a:lnTo>
                  <a:lnTo>
                    <a:pt x="69" y="62"/>
                  </a:lnTo>
                  <a:lnTo>
                    <a:pt x="54" y="101"/>
                  </a:lnTo>
                  <a:lnTo>
                    <a:pt x="31" y="101"/>
                  </a:lnTo>
                  <a:lnTo>
                    <a:pt x="13" y="98"/>
                  </a:lnTo>
                  <a:lnTo>
                    <a:pt x="16" y="79"/>
                  </a:lnTo>
                  <a:close/>
                </a:path>
              </a:pathLst>
            </a:custGeom>
            <a:solidFill>
              <a:srgbClr val="663300"/>
            </a:solidFill>
            <a:ln w="9525">
              <a:noFill/>
              <a:round/>
              <a:headEnd/>
              <a:tailEnd/>
            </a:ln>
            <a:effectLst>
              <a:prstShdw prst="shdw17" dist="17961" dir="2700000">
                <a:srgbClr val="3D1F00"/>
              </a:prstShdw>
            </a:effectLst>
          </p:spPr>
          <p:txBody>
            <a:bodyPr/>
            <a:lstStyle/>
            <a:p>
              <a:endParaRPr lang="it-IT"/>
            </a:p>
          </p:txBody>
        </p:sp>
        <p:sp>
          <p:nvSpPr>
            <p:cNvPr id="271380" name="Freeform 16"/>
            <p:cNvSpPr>
              <a:spLocks/>
            </p:cNvSpPr>
            <p:nvPr/>
          </p:nvSpPr>
          <p:spPr bwMode="auto">
            <a:xfrm>
              <a:off x="4732" y="3433"/>
              <a:ext cx="86" cy="118"/>
            </a:xfrm>
            <a:custGeom>
              <a:avLst/>
              <a:gdLst>
                <a:gd name="T0" fmla="*/ 1 w 98"/>
                <a:gd name="T1" fmla="*/ 0 h 175"/>
                <a:gd name="T2" fmla="*/ 0 w 98"/>
                <a:gd name="T3" fmla="*/ 2 h 175"/>
                <a:gd name="T4" fmla="*/ 7 w 98"/>
                <a:gd name="T5" fmla="*/ 9 h 175"/>
                <a:gd name="T6" fmla="*/ 11 w 98"/>
                <a:gd name="T7" fmla="*/ 13 h 175"/>
                <a:gd name="T8" fmla="*/ 16 w 98"/>
                <a:gd name="T9" fmla="*/ 19 h 175"/>
                <a:gd name="T10" fmla="*/ 22 w 98"/>
                <a:gd name="T11" fmla="*/ 22 h 175"/>
                <a:gd name="T12" fmla="*/ 26 w 98"/>
                <a:gd name="T13" fmla="*/ 23 h 175"/>
                <a:gd name="T14" fmla="*/ 34 w 98"/>
                <a:gd name="T15" fmla="*/ 24 h 175"/>
                <a:gd name="T16" fmla="*/ 41 w 98"/>
                <a:gd name="T17" fmla="*/ 24 h 175"/>
                <a:gd name="T18" fmla="*/ 46 w 98"/>
                <a:gd name="T19" fmla="*/ 24 h 175"/>
                <a:gd name="T20" fmla="*/ 48 w 98"/>
                <a:gd name="T21" fmla="*/ 23 h 175"/>
                <a:gd name="T22" fmla="*/ 51 w 98"/>
                <a:gd name="T23" fmla="*/ 20 h 175"/>
                <a:gd name="T24" fmla="*/ 50 w 98"/>
                <a:gd name="T25" fmla="*/ 18 h 175"/>
                <a:gd name="T26" fmla="*/ 46 w 98"/>
                <a:gd name="T27" fmla="*/ 13 h 175"/>
                <a:gd name="T28" fmla="*/ 41 w 98"/>
                <a:gd name="T29" fmla="*/ 11 h 175"/>
                <a:gd name="T30" fmla="*/ 41 w 98"/>
                <a:gd name="T31" fmla="*/ 13 h 175"/>
                <a:gd name="T32" fmla="*/ 39 w 98"/>
                <a:gd name="T33" fmla="*/ 14 h 175"/>
                <a:gd name="T34" fmla="*/ 32 w 98"/>
                <a:gd name="T35" fmla="*/ 15 h 175"/>
                <a:gd name="T36" fmla="*/ 27 w 98"/>
                <a:gd name="T37" fmla="*/ 15 h 175"/>
                <a:gd name="T38" fmla="*/ 17 w 98"/>
                <a:gd name="T39" fmla="*/ 15 h 175"/>
                <a:gd name="T40" fmla="*/ 7 w 98"/>
                <a:gd name="T41" fmla="*/ 5 h 175"/>
                <a:gd name="T42" fmla="*/ 1 w 98"/>
                <a:gd name="T43" fmla="*/ 0 h 17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8"/>
                <a:gd name="T67" fmla="*/ 0 h 175"/>
                <a:gd name="T68" fmla="*/ 98 w 98"/>
                <a:gd name="T69" fmla="*/ 175 h 17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8" h="175">
                  <a:moveTo>
                    <a:pt x="1" y="0"/>
                  </a:moveTo>
                  <a:lnTo>
                    <a:pt x="0" y="18"/>
                  </a:lnTo>
                  <a:lnTo>
                    <a:pt x="13" y="62"/>
                  </a:lnTo>
                  <a:lnTo>
                    <a:pt x="21" y="98"/>
                  </a:lnTo>
                  <a:lnTo>
                    <a:pt x="31" y="133"/>
                  </a:lnTo>
                  <a:lnTo>
                    <a:pt x="41" y="152"/>
                  </a:lnTo>
                  <a:lnTo>
                    <a:pt x="51" y="166"/>
                  </a:lnTo>
                  <a:lnTo>
                    <a:pt x="65" y="172"/>
                  </a:lnTo>
                  <a:lnTo>
                    <a:pt x="80" y="175"/>
                  </a:lnTo>
                  <a:lnTo>
                    <a:pt x="87" y="169"/>
                  </a:lnTo>
                  <a:lnTo>
                    <a:pt x="94" y="165"/>
                  </a:lnTo>
                  <a:lnTo>
                    <a:pt x="98" y="147"/>
                  </a:lnTo>
                  <a:lnTo>
                    <a:pt x="96" y="124"/>
                  </a:lnTo>
                  <a:lnTo>
                    <a:pt x="87" y="97"/>
                  </a:lnTo>
                  <a:lnTo>
                    <a:pt x="81" y="82"/>
                  </a:lnTo>
                  <a:lnTo>
                    <a:pt x="78" y="95"/>
                  </a:lnTo>
                  <a:lnTo>
                    <a:pt x="75" y="101"/>
                  </a:lnTo>
                  <a:lnTo>
                    <a:pt x="62" y="106"/>
                  </a:lnTo>
                  <a:lnTo>
                    <a:pt x="52" y="107"/>
                  </a:lnTo>
                  <a:lnTo>
                    <a:pt x="32" y="103"/>
                  </a:lnTo>
                  <a:lnTo>
                    <a:pt x="13" y="35"/>
                  </a:lnTo>
                  <a:lnTo>
                    <a:pt x="1" y="0"/>
                  </a:lnTo>
                  <a:close/>
                </a:path>
              </a:pathLst>
            </a:custGeom>
            <a:solidFill>
              <a:srgbClr val="663300"/>
            </a:solidFill>
            <a:ln w="9525">
              <a:noFill/>
              <a:round/>
              <a:headEnd/>
              <a:tailEnd/>
            </a:ln>
            <a:effectLst>
              <a:prstShdw prst="shdw17" dist="17961" dir="2700000">
                <a:srgbClr val="3D1F00"/>
              </a:prstShdw>
            </a:effectLst>
          </p:spPr>
          <p:txBody>
            <a:bodyPr/>
            <a:lstStyle/>
            <a:p>
              <a:endParaRPr lang="it-IT"/>
            </a:p>
          </p:txBody>
        </p:sp>
        <p:sp>
          <p:nvSpPr>
            <p:cNvPr id="271381" name="Freeform 17" descr="Stuoia"/>
            <p:cNvSpPr>
              <a:spLocks/>
            </p:cNvSpPr>
            <p:nvPr/>
          </p:nvSpPr>
          <p:spPr bwMode="auto">
            <a:xfrm>
              <a:off x="4567" y="2404"/>
              <a:ext cx="329" cy="751"/>
            </a:xfrm>
            <a:custGeom>
              <a:avLst/>
              <a:gdLst>
                <a:gd name="T0" fmla="*/ 75 w 377"/>
                <a:gd name="T1" fmla="*/ 0 h 1115"/>
                <a:gd name="T2" fmla="*/ 30 w 377"/>
                <a:gd name="T3" fmla="*/ 8 h 1115"/>
                <a:gd name="T4" fmla="*/ 25 w 377"/>
                <a:gd name="T5" fmla="*/ 10 h 1115"/>
                <a:gd name="T6" fmla="*/ 0 w 377"/>
                <a:gd name="T7" fmla="*/ 49 h 1115"/>
                <a:gd name="T8" fmla="*/ 37 w 377"/>
                <a:gd name="T9" fmla="*/ 50 h 1115"/>
                <a:gd name="T10" fmla="*/ 42 w 377"/>
                <a:gd name="T11" fmla="*/ 41 h 1115"/>
                <a:gd name="T12" fmla="*/ 56 w 377"/>
                <a:gd name="T13" fmla="*/ 61 h 1115"/>
                <a:gd name="T14" fmla="*/ 33 w 377"/>
                <a:gd name="T15" fmla="*/ 87 h 1115"/>
                <a:gd name="T16" fmla="*/ 33 w 377"/>
                <a:gd name="T17" fmla="*/ 106 h 1115"/>
                <a:gd name="T18" fmla="*/ 37 w 377"/>
                <a:gd name="T19" fmla="*/ 119 h 1115"/>
                <a:gd name="T20" fmla="*/ 49 w 377"/>
                <a:gd name="T21" fmla="*/ 138 h 1115"/>
                <a:gd name="T22" fmla="*/ 59 w 377"/>
                <a:gd name="T23" fmla="*/ 152 h 1115"/>
                <a:gd name="T24" fmla="*/ 93 w 377"/>
                <a:gd name="T25" fmla="*/ 155 h 1115"/>
                <a:gd name="T26" fmla="*/ 98 w 377"/>
                <a:gd name="T27" fmla="*/ 152 h 1115"/>
                <a:gd name="T28" fmla="*/ 132 w 377"/>
                <a:gd name="T29" fmla="*/ 152 h 1115"/>
                <a:gd name="T30" fmla="*/ 143 w 377"/>
                <a:gd name="T31" fmla="*/ 134 h 1115"/>
                <a:gd name="T32" fmla="*/ 153 w 377"/>
                <a:gd name="T33" fmla="*/ 110 h 1115"/>
                <a:gd name="T34" fmla="*/ 161 w 377"/>
                <a:gd name="T35" fmla="*/ 86 h 1115"/>
                <a:gd name="T36" fmla="*/ 141 w 377"/>
                <a:gd name="T37" fmla="*/ 59 h 1115"/>
                <a:gd name="T38" fmla="*/ 148 w 377"/>
                <a:gd name="T39" fmla="*/ 44 h 1115"/>
                <a:gd name="T40" fmla="*/ 153 w 377"/>
                <a:gd name="T41" fmla="*/ 49 h 1115"/>
                <a:gd name="T42" fmla="*/ 190 w 377"/>
                <a:gd name="T43" fmla="*/ 46 h 1115"/>
                <a:gd name="T44" fmla="*/ 161 w 377"/>
                <a:gd name="T45" fmla="*/ 10 h 1115"/>
                <a:gd name="T46" fmla="*/ 113 w 377"/>
                <a:gd name="T47" fmla="*/ 0 h 1115"/>
                <a:gd name="T48" fmla="*/ 112 w 377"/>
                <a:gd name="T49" fmla="*/ 1 h 1115"/>
                <a:gd name="T50" fmla="*/ 106 w 377"/>
                <a:gd name="T51" fmla="*/ 3 h 1115"/>
                <a:gd name="T52" fmla="*/ 102 w 377"/>
                <a:gd name="T53" fmla="*/ 3 h 1115"/>
                <a:gd name="T54" fmla="*/ 97 w 377"/>
                <a:gd name="T55" fmla="*/ 3 h 1115"/>
                <a:gd name="T56" fmla="*/ 90 w 377"/>
                <a:gd name="T57" fmla="*/ 3 h 1115"/>
                <a:gd name="T58" fmla="*/ 85 w 377"/>
                <a:gd name="T59" fmla="*/ 2 h 1115"/>
                <a:gd name="T60" fmla="*/ 78 w 377"/>
                <a:gd name="T61" fmla="*/ 1 h 1115"/>
                <a:gd name="T62" fmla="*/ 75 w 377"/>
                <a:gd name="T63" fmla="*/ 0 h 1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7"/>
                <a:gd name="T97" fmla="*/ 0 h 1115"/>
                <a:gd name="T98" fmla="*/ 377 w 377"/>
                <a:gd name="T99" fmla="*/ 1115 h 111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7" h="1115">
                  <a:moveTo>
                    <a:pt x="149" y="0"/>
                  </a:moveTo>
                  <a:lnTo>
                    <a:pt x="60" y="58"/>
                  </a:lnTo>
                  <a:lnTo>
                    <a:pt x="49" y="76"/>
                  </a:lnTo>
                  <a:lnTo>
                    <a:pt x="0" y="352"/>
                  </a:lnTo>
                  <a:lnTo>
                    <a:pt x="72" y="363"/>
                  </a:lnTo>
                  <a:lnTo>
                    <a:pt x="82" y="294"/>
                  </a:lnTo>
                  <a:lnTo>
                    <a:pt x="110" y="439"/>
                  </a:lnTo>
                  <a:lnTo>
                    <a:pt x="64" y="627"/>
                  </a:lnTo>
                  <a:lnTo>
                    <a:pt x="64" y="762"/>
                  </a:lnTo>
                  <a:lnTo>
                    <a:pt x="72" y="857"/>
                  </a:lnTo>
                  <a:lnTo>
                    <a:pt x="96" y="996"/>
                  </a:lnTo>
                  <a:lnTo>
                    <a:pt x="117" y="1099"/>
                  </a:lnTo>
                  <a:lnTo>
                    <a:pt x="186" y="1115"/>
                  </a:lnTo>
                  <a:lnTo>
                    <a:pt x="194" y="1098"/>
                  </a:lnTo>
                  <a:lnTo>
                    <a:pt x="260" y="1095"/>
                  </a:lnTo>
                  <a:lnTo>
                    <a:pt x="282" y="965"/>
                  </a:lnTo>
                  <a:lnTo>
                    <a:pt x="303" y="794"/>
                  </a:lnTo>
                  <a:lnTo>
                    <a:pt x="319" y="621"/>
                  </a:lnTo>
                  <a:lnTo>
                    <a:pt x="277" y="424"/>
                  </a:lnTo>
                  <a:lnTo>
                    <a:pt x="293" y="314"/>
                  </a:lnTo>
                  <a:lnTo>
                    <a:pt x="303" y="354"/>
                  </a:lnTo>
                  <a:lnTo>
                    <a:pt x="377" y="331"/>
                  </a:lnTo>
                  <a:lnTo>
                    <a:pt x="320" y="73"/>
                  </a:lnTo>
                  <a:lnTo>
                    <a:pt x="225" y="0"/>
                  </a:lnTo>
                  <a:lnTo>
                    <a:pt x="222" y="9"/>
                  </a:lnTo>
                  <a:lnTo>
                    <a:pt x="210" y="19"/>
                  </a:lnTo>
                  <a:lnTo>
                    <a:pt x="200" y="22"/>
                  </a:lnTo>
                  <a:lnTo>
                    <a:pt x="190" y="22"/>
                  </a:lnTo>
                  <a:lnTo>
                    <a:pt x="178" y="20"/>
                  </a:lnTo>
                  <a:lnTo>
                    <a:pt x="167" y="17"/>
                  </a:lnTo>
                  <a:lnTo>
                    <a:pt x="154" y="9"/>
                  </a:lnTo>
                  <a:lnTo>
                    <a:pt x="149" y="0"/>
                  </a:lnTo>
                  <a:close/>
                </a:path>
              </a:pathLst>
            </a:custGeom>
            <a:blipFill dpi="0" rotWithShape="0">
              <a:blip r:embed="rId4"/>
              <a:srcRect/>
              <a:tile tx="0" ty="0" sx="100000" sy="100000" flip="none" algn="tl"/>
            </a:blipFill>
            <a:ln w="15875">
              <a:noFill/>
              <a:round/>
              <a:headEnd/>
              <a:tailEnd/>
            </a:ln>
            <a:effectLst>
              <a:prstShdw prst="shdw17" dist="17961" dir="2700000">
                <a:srgbClr val="997A3D"/>
              </a:prstShdw>
            </a:effectLst>
          </p:spPr>
          <p:txBody>
            <a:bodyPr/>
            <a:lstStyle/>
            <a:p>
              <a:endParaRPr lang="it-IT"/>
            </a:p>
          </p:txBody>
        </p:sp>
        <p:sp>
          <p:nvSpPr>
            <p:cNvPr id="271382" name="Freeform 18"/>
            <p:cNvSpPr>
              <a:spLocks/>
            </p:cNvSpPr>
            <p:nvPr/>
          </p:nvSpPr>
          <p:spPr bwMode="auto">
            <a:xfrm>
              <a:off x="2688" y="2213"/>
              <a:ext cx="427" cy="441"/>
            </a:xfrm>
            <a:custGeom>
              <a:avLst/>
              <a:gdLst>
                <a:gd name="T0" fmla="*/ 58 w 552"/>
                <a:gd name="T1" fmla="*/ 0 h 573"/>
                <a:gd name="T2" fmla="*/ 39 w 552"/>
                <a:gd name="T3" fmla="*/ 13 h 573"/>
                <a:gd name="T4" fmla="*/ 21 w 552"/>
                <a:gd name="T5" fmla="*/ 23 h 573"/>
                <a:gd name="T6" fmla="*/ 9 w 552"/>
                <a:gd name="T7" fmla="*/ 68 h 573"/>
                <a:gd name="T8" fmla="*/ 1 w 552"/>
                <a:gd name="T9" fmla="*/ 102 h 573"/>
                <a:gd name="T10" fmla="*/ 0 w 552"/>
                <a:gd name="T11" fmla="*/ 109 h 573"/>
                <a:gd name="T12" fmla="*/ 8 w 552"/>
                <a:gd name="T13" fmla="*/ 125 h 573"/>
                <a:gd name="T14" fmla="*/ 13 w 552"/>
                <a:gd name="T15" fmla="*/ 132 h 573"/>
                <a:gd name="T16" fmla="*/ 19 w 552"/>
                <a:gd name="T17" fmla="*/ 132 h 573"/>
                <a:gd name="T18" fmla="*/ 19 w 552"/>
                <a:gd name="T19" fmla="*/ 138 h 573"/>
                <a:gd name="T20" fmla="*/ 28 w 552"/>
                <a:gd name="T21" fmla="*/ 130 h 573"/>
                <a:gd name="T22" fmla="*/ 29 w 552"/>
                <a:gd name="T23" fmla="*/ 149 h 573"/>
                <a:gd name="T24" fmla="*/ 33 w 552"/>
                <a:gd name="T25" fmla="*/ 155 h 573"/>
                <a:gd name="T26" fmla="*/ 123 w 552"/>
                <a:gd name="T27" fmla="*/ 155 h 573"/>
                <a:gd name="T28" fmla="*/ 131 w 552"/>
                <a:gd name="T29" fmla="*/ 145 h 573"/>
                <a:gd name="T30" fmla="*/ 128 w 552"/>
                <a:gd name="T31" fmla="*/ 130 h 573"/>
                <a:gd name="T32" fmla="*/ 138 w 552"/>
                <a:gd name="T33" fmla="*/ 140 h 573"/>
                <a:gd name="T34" fmla="*/ 152 w 552"/>
                <a:gd name="T35" fmla="*/ 112 h 573"/>
                <a:gd name="T36" fmla="*/ 125 w 552"/>
                <a:gd name="T37" fmla="*/ 21 h 573"/>
                <a:gd name="T38" fmla="*/ 96 w 552"/>
                <a:gd name="T39" fmla="*/ 8 h 573"/>
                <a:gd name="T40" fmla="*/ 87 w 552"/>
                <a:gd name="T41" fmla="*/ 3 h 573"/>
                <a:gd name="T42" fmla="*/ 73 w 552"/>
                <a:gd name="T43" fmla="*/ 17 h 573"/>
                <a:gd name="T44" fmla="*/ 58 w 552"/>
                <a:gd name="T45" fmla="*/ 0 h 5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52"/>
                <a:gd name="T70" fmla="*/ 0 h 573"/>
                <a:gd name="T71" fmla="*/ 552 w 552"/>
                <a:gd name="T72" fmla="*/ 573 h 5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52" h="573">
                  <a:moveTo>
                    <a:pt x="208" y="0"/>
                  </a:moveTo>
                  <a:lnTo>
                    <a:pt x="142" y="47"/>
                  </a:lnTo>
                  <a:lnTo>
                    <a:pt x="75" y="86"/>
                  </a:lnTo>
                  <a:lnTo>
                    <a:pt x="34" y="250"/>
                  </a:lnTo>
                  <a:lnTo>
                    <a:pt x="1" y="377"/>
                  </a:lnTo>
                  <a:lnTo>
                    <a:pt x="0" y="403"/>
                  </a:lnTo>
                  <a:lnTo>
                    <a:pt x="29" y="465"/>
                  </a:lnTo>
                  <a:lnTo>
                    <a:pt x="49" y="487"/>
                  </a:lnTo>
                  <a:lnTo>
                    <a:pt x="67" y="491"/>
                  </a:lnTo>
                  <a:lnTo>
                    <a:pt x="68" y="508"/>
                  </a:lnTo>
                  <a:lnTo>
                    <a:pt x="100" y="482"/>
                  </a:lnTo>
                  <a:lnTo>
                    <a:pt x="104" y="550"/>
                  </a:lnTo>
                  <a:lnTo>
                    <a:pt x="122" y="573"/>
                  </a:lnTo>
                  <a:lnTo>
                    <a:pt x="444" y="573"/>
                  </a:lnTo>
                  <a:lnTo>
                    <a:pt x="472" y="541"/>
                  </a:lnTo>
                  <a:lnTo>
                    <a:pt x="466" y="482"/>
                  </a:lnTo>
                  <a:lnTo>
                    <a:pt x="502" y="520"/>
                  </a:lnTo>
                  <a:lnTo>
                    <a:pt x="552" y="412"/>
                  </a:lnTo>
                  <a:lnTo>
                    <a:pt x="451" y="75"/>
                  </a:lnTo>
                  <a:lnTo>
                    <a:pt x="346" y="31"/>
                  </a:lnTo>
                  <a:lnTo>
                    <a:pt x="313" y="10"/>
                  </a:lnTo>
                  <a:lnTo>
                    <a:pt x="264" y="65"/>
                  </a:lnTo>
                  <a:lnTo>
                    <a:pt x="208" y="0"/>
                  </a:lnTo>
                  <a:close/>
                </a:path>
              </a:pathLst>
            </a:custGeom>
            <a:solidFill>
              <a:srgbClr val="A3FFFF"/>
            </a:solidFill>
            <a:ln w="9525">
              <a:noFill/>
              <a:round/>
              <a:headEnd/>
              <a:tailEnd/>
            </a:ln>
            <a:effectLst>
              <a:prstShdw prst="shdw17" dist="17961" dir="2700000">
                <a:srgbClr val="629999"/>
              </a:prstShdw>
            </a:effectLst>
          </p:spPr>
          <p:txBody>
            <a:bodyPr/>
            <a:lstStyle/>
            <a:p>
              <a:endParaRPr lang="it-IT"/>
            </a:p>
          </p:txBody>
        </p:sp>
        <p:sp>
          <p:nvSpPr>
            <p:cNvPr id="271383" name="Freeform 19" descr="Diagonali larghe verso il basso"/>
            <p:cNvSpPr>
              <a:spLocks/>
            </p:cNvSpPr>
            <p:nvPr/>
          </p:nvSpPr>
          <p:spPr bwMode="auto">
            <a:xfrm>
              <a:off x="2865" y="2258"/>
              <a:ext cx="62" cy="395"/>
            </a:xfrm>
            <a:custGeom>
              <a:avLst/>
              <a:gdLst>
                <a:gd name="T0" fmla="*/ 6 w 80"/>
                <a:gd name="T1" fmla="*/ 0 h 513"/>
                <a:gd name="T2" fmla="*/ 2 w 80"/>
                <a:gd name="T3" fmla="*/ 9 h 513"/>
                <a:gd name="T4" fmla="*/ 6 w 80"/>
                <a:gd name="T5" fmla="*/ 14 h 513"/>
                <a:gd name="T6" fmla="*/ 0 w 80"/>
                <a:gd name="T7" fmla="*/ 111 h 513"/>
                <a:gd name="T8" fmla="*/ 2 w 80"/>
                <a:gd name="T9" fmla="*/ 128 h 513"/>
                <a:gd name="T10" fmla="*/ 12 w 80"/>
                <a:gd name="T11" fmla="*/ 139 h 513"/>
                <a:gd name="T12" fmla="*/ 22 w 80"/>
                <a:gd name="T13" fmla="*/ 128 h 513"/>
                <a:gd name="T14" fmla="*/ 22 w 80"/>
                <a:gd name="T15" fmla="*/ 107 h 513"/>
                <a:gd name="T16" fmla="*/ 13 w 80"/>
                <a:gd name="T17" fmla="*/ 15 h 513"/>
                <a:gd name="T18" fmla="*/ 17 w 80"/>
                <a:gd name="T19" fmla="*/ 9 h 513"/>
                <a:gd name="T20" fmla="*/ 13 w 80"/>
                <a:gd name="T21" fmla="*/ 1 h 513"/>
                <a:gd name="T22" fmla="*/ 10 w 80"/>
                <a:gd name="T23" fmla="*/ 4 h 513"/>
                <a:gd name="T24" fmla="*/ 6 w 80"/>
                <a:gd name="T25" fmla="*/ 0 h 5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
                <a:gd name="T40" fmla="*/ 0 h 513"/>
                <a:gd name="T41" fmla="*/ 80 w 80"/>
                <a:gd name="T42" fmla="*/ 513 h 5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 h="513">
                  <a:moveTo>
                    <a:pt x="22" y="0"/>
                  </a:moveTo>
                  <a:lnTo>
                    <a:pt x="7" y="34"/>
                  </a:lnTo>
                  <a:lnTo>
                    <a:pt x="22" y="52"/>
                  </a:lnTo>
                  <a:lnTo>
                    <a:pt x="0" y="410"/>
                  </a:lnTo>
                  <a:lnTo>
                    <a:pt x="2" y="474"/>
                  </a:lnTo>
                  <a:lnTo>
                    <a:pt x="43" y="513"/>
                  </a:lnTo>
                  <a:lnTo>
                    <a:pt x="80" y="470"/>
                  </a:lnTo>
                  <a:lnTo>
                    <a:pt x="80" y="396"/>
                  </a:lnTo>
                  <a:lnTo>
                    <a:pt x="47" y="55"/>
                  </a:lnTo>
                  <a:lnTo>
                    <a:pt x="62" y="34"/>
                  </a:lnTo>
                  <a:lnTo>
                    <a:pt x="48" y="1"/>
                  </a:lnTo>
                  <a:lnTo>
                    <a:pt x="36" y="13"/>
                  </a:lnTo>
                  <a:lnTo>
                    <a:pt x="22" y="0"/>
                  </a:lnTo>
                  <a:close/>
                </a:path>
              </a:pathLst>
            </a:custGeom>
            <a:pattFill prst="wdDnDiag">
              <a:fgClr>
                <a:srgbClr val="001F9F"/>
              </a:fgClr>
              <a:bgClr>
                <a:srgbClr val="FFCC00"/>
              </a:bgClr>
            </a:pattFill>
            <a:ln w="9525">
              <a:noFill/>
              <a:round/>
              <a:headEnd/>
              <a:tailEnd/>
            </a:ln>
            <a:effectLst>
              <a:prstShdw prst="shdw17" dist="17961" dir="2700000">
                <a:srgbClr val="00135F"/>
              </a:prstShdw>
            </a:effectLst>
          </p:spPr>
          <p:txBody>
            <a:bodyPr/>
            <a:lstStyle/>
            <a:p>
              <a:endParaRPr lang="it-IT"/>
            </a:p>
          </p:txBody>
        </p:sp>
        <p:sp>
          <p:nvSpPr>
            <p:cNvPr id="271384" name="Freeform 20"/>
            <p:cNvSpPr>
              <a:spLocks/>
            </p:cNvSpPr>
            <p:nvPr/>
          </p:nvSpPr>
          <p:spPr bwMode="auto">
            <a:xfrm>
              <a:off x="2835" y="2455"/>
              <a:ext cx="231" cy="85"/>
            </a:xfrm>
            <a:custGeom>
              <a:avLst/>
              <a:gdLst>
                <a:gd name="T0" fmla="*/ 7 w 299"/>
                <a:gd name="T1" fmla="*/ 18 h 111"/>
                <a:gd name="T2" fmla="*/ 63 w 299"/>
                <a:gd name="T3" fmla="*/ 0 h 111"/>
                <a:gd name="T4" fmla="*/ 83 w 299"/>
                <a:gd name="T5" fmla="*/ 2 h 111"/>
                <a:gd name="T6" fmla="*/ 14 w 299"/>
                <a:gd name="T7" fmla="*/ 29 h 111"/>
                <a:gd name="T8" fmla="*/ 0 w 299"/>
                <a:gd name="T9" fmla="*/ 21 h 111"/>
                <a:gd name="T10" fmla="*/ 7 w 299"/>
                <a:gd name="T11" fmla="*/ 18 h 111"/>
                <a:gd name="T12" fmla="*/ 0 60000 65536"/>
                <a:gd name="T13" fmla="*/ 0 60000 65536"/>
                <a:gd name="T14" fmla="*/ 0 60000 65536"/>
                <a:gd name="T15" fmla="*/ 0 60000 65536"/>
                <a:gd name="T16" fmla="*/ 0 60000 65536"/>
                <a:gd name="T17" fmla="*/ 0 60000 65536"/>
                <a:gd name="T18" fmla="*/ 0 w 299"/>
                <a:gd name="T19" fmla="*/ 0 h 111"/>
                <a:gd name="T20" fmla="*/ 299 w 299"/>
                <a:gd name="T21" fmla="*/ 111 h 111"/>
              </a:gdLst>
              <a:ahLst/>
              <a:cxnLst>
                <a:cxn ang="T12">
                  <a:pos x="T0" y="T1"/>
                </a:cxn>
                <a:cxn ang="T13">
                  <a:pos x="T2" y="T3"/>
                </a:cxn>
                <a:cxn ang="T14">
                  <a:pos x="T4" y="T5"/>
                </a:cxn>
                <a:cxn ang="T15">
                  <a:pos x="T6" y="T7"/>
                </a:cxn>
                <a:cxn ang="T16">
                  <a:pos x="T8" y="T9"/>
                </a:cxn>
                <a:cxn ang="T17">
                  <a:pos x="T10" y="T11"/>
                </a:cxn>
              </a:cxnLst>
              <a:rect l="T18" t="T19" r="T20" b="T21"/>
              <a:pathLst>
                <a:path w="299" h="111">
                  <a:moveTo>
                    <a:pt x="26" y="69"/>
                  </a:moveTo>
                  <a:lnTo>
                    <a:pt x="229" y="0"/>
                  </a:lnTo>
                  <a:lnTo>
                    <a:pt x="299" y="8"/>
                  </a:lnTo>
                  <a:lnTo>
                    <a:pt x="50" y="111"/>
                  </a:lnTo>
                  <a:lnTo>
                    <a:pt x="0" y="81"/>
                  </a:lnTo>
                  <a:lnTo>
                    <a:pt x="26" y="69"/>
                  </a:lnTo>
                  <a:close/>
                </a:path>
              </a:pathLst>
            </a:custGeom>
            <a:solidFill>
              <a:srgbClr val="000000"/>
            </a:solidFill>
            <a:ln w="9525">
              <a:noFill/>
              <a:round/>
              <a:headEnd/>
              <a:tailEnd/>
            </a:ln>
            <a:effectLst>
              <a:prstShdw prst="shdw17" dist="17961" dir="2700000">
                <a:srgbClr val="000000"/>
              </a:prstShdw>
            </a:effectLst>
          </p:spPr>
          <p:txBody>
            <a:bodyPr/>
            <a:lstStyle/>
            <a:p>
              <a:endParaRPr lang="it-IT"/>
            </a:p>
          </p:txBody>
        </p:sp>
        <p:sp>
          <p:nvSpPr>
            <p:cNvPr id="271385" name="Freeform 21"/>
            <p:cNvSpPr>
              <a:spLocks/>
            </p:cNvSpPr>
            <p:nvPr/>
          </p:nvSpPr>
          <p:spPr bwMode="auto">
            <a:xfrm>
              <a:off x="2938" y="2458"/>
              <a:ext cx="130" cy="98"/>
            </a:xfrm>
            <a:custGeom>
              <a:avLst/>
              <a:gdLst>
                <a:gd name="T0" fmla="*/ 24 w 168"/>
                <a:gd name="T1" fmla="*/ 0 h 128"/>
                <a:gd name="T2" fmla="*/ 5 w 168"/>
                <a:gd name="T3" fmla="*/ 5 h 128"/>
                <a:gd name="T4" fmla="*/ 4 w 168"/>
                <a:gd name="T5" fmla="*/ 12 h 128"/>
                <a:gd name="T6" fmla="*/ 0 w 168"/>
                <a:gd name="T7" fmla="*/ 18 h 128"/>
                <a:gd name="T8" fmla="*/ 8 w 168"/>
                <a:gd name="T9" fmla="*/ 27 h 128"/>
                <a:gd name="T10" fmla="*/ 18 w 168"/>
                <a:gd name="T11" fmla="*/ 33 h 128"/>
                <a:gd name="T12" fmla="*/ 33 w 168"/>
                <a:gd name="T13" fmla="*/ 34 h 128"/>
                <a:gd name="T14" fmla="*/ 46 w 168"/>
                <a:gd name="T15" fmla="*/ 19 h 128"/>
                <a:gd name="T16" fmla="*/ 45 w 168"/>
                <a:gd name="T17" fmla="*/ 2 h 128"/>
                <a:gd name="T18" fmla="*/ 33 w 168"/>
                <a:gd name="T19" fmla="*/ 10 h 128"/>
                <a:gd name="T20" fmla="*/ 24 w 168"/>
                <a:gd name="T21" fmla="*/ 0 h 1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
                <a:gd name="T34" fmla="*/ 0 h 128"/>
                <a:gd name="T35" fmla="*/ 168 w 168"/>
                <a:gd name="T36" fmla="*/ 128 h 1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 h="128">
                  <a:moveTo>
                    <a:pt x="87" y="0"/>
                  </a:moveTo>
                  <a:lnTo>
                    <a:pt x="20" y="20"/>
                  </a:lnTo>
                  <a:lnTo>
                    <a:pt x="16" y="46"/>
                  </a:lnTo>
                  <a:lnTo>
                    <a:pt x="0" y="68"/>
                  </a:lnTo>
                  <a:lnTo>
                    <a:pt x="28" y="102"/>
                  </a:lnTo>
                  <a:lnTo>
                    <a:pt x="65" y="124"/>
                  </a:lnTo>
                  <a:lnTo>
                    <a:pt x="119" y="128"/>
                  </a:lnTo>
                  <a:lnTo>
                    <a:pt x="168" y="72"/>
                  </a:lnTo>
                  <a:lnTo>
                    <a:pt x="162" y="4"/>
                  </a:lnTo>
                  <a:lnTo>
                    <a:pt x="119" y="38"/>
                  </a:lnTo>
                  <a:lnTo>
                    <a:pt x="87" y="0"/>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386" name="Freeform 22"/>
            <p:cNvSpPr>
              <a:spLocks/>
            </p:cNvSpPr>
            <p:nvPr/>
          </p:nvSpPr>
          <p:spPr bwMode="auto">
            <a:xfrm>
              <a:off x="2772" y="2427"/>
              <a:ext cx="104" cy="134"/>
            </a:xfrm>
            <a:custGeom>
              <a:avLst/>
              <a:gdLst>
                <a:gd name="T0" fmla="*/ 0 w 135"/>
                <a:gd name="T1" fmla="*/ 29 h 174"/>
                <a:gd name="T2" fmla="*/ 4 w 135"/>
                <a:gd name="T3" fmla="*/ 21 h 174"/>
                <a:gd name="T4" fmla="*/ 8 w 135"/>
                <a:gd name="T5" fmla="*/ 12 h 174"/>
                <a:gd name="T6" fmla="*/ 10 w 135"/>
                <a:gd name="T7" fmla="*/ 4 h 174"/>
                <a:gd name="T8" fmla="*/ 21 w 135"/>
                <a:gd name="T9" fmla="*/ 0 h 174"/>
                <a:gd name="T10" fmla="*/ 30 w 135"/>
                <a:gd name="T11" fmla="*/ 0 h 174"/>
                <a:gd name="T12" fmla="*/ 37 w 135"/>
                <a:gd name="T13" fmla="*/ 24 h 174"/>
                <a:gd name="T14" fmla="*/ 35 w 135"/>
                <a:gd name="T15" fmla="*/ 29 h 174"/>
                <a:gd name="T16" fmla="*/ 30 w 135"/>
                <a:gd name="T17" fmla="*/ 35 h 174"/>
                <a:gd name="T18" fmla="*/ 22 w 135"/>
                <a:gd name="T19" fmla="*/ 38 h 174"/>
                <a:gd name="T20" fmla="*/ 16 w 135"/>
                <a:gd name="T21" fmla="*/ 39 h 174"/>
                <a:gd name="T22" fmla="*/ 14 w 135"/>
                <a:gd name="T23" fmla="*/ 40 h 174"/>
                <a:gd name="T24" fmla="*/ 10 w 135"/>
                <a:gd name="T25" fmla="*/ 45 h 174"/>
                <a:gd name="T26" fmla="*/ 4 w 135"/>
                <a:gd name="T27" fmla="*/ 47 h 174"/>
                <a:gd name="T28" fmla="*/ 2 w 135"/>
                <a:gd name="T29" fmla="*/ 47 h 174"/>
                <a:gd name="T30" fmla="*/ 0 w 135"/>
                <a:gd name="T31" fmla="*/ 29 h 1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74"/>
                <a:gd name="T50" fmla="*/ 135 w 135"/>
                <a:gd name="T51" fmla="*/ 174 h 1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74">
                  <a:moveTo>
                    <a:pt x="0" y="108"/>
                  </a:moveTo>
                  <a:lnTo>
                    <a:pt x="16" y="78"/>
                  </a:lnTo>
                  <a:lnTo>
                    <a:pt x="29" y="44"/>
                  </a:lnTo>
                  <a:lnTo>
                    <a:pt x="37" y="13"/>
                  </a:lnTo>
                  <a:lnTo>
                    <a:pt x="78" y="0"/>
                  </a:lnTo>
                  <a:lnTo>
                    <a:pt x="109" y="0"/>
                  </a:lnTo>
                  <a:lnTo>
                    <a:pt x="135" y="88"/>
                  </a:lnTo>
                  <a:lnTo>
                    <a:pt x="126" y="108"/>
                  </a:lnTo>
                  <a:lnTo>
                    <a:pt x="109" y="129"/>
                  </a:lnTo>
                  <a:lnTo>
                    <a:pt x="81" y="140"/>
                  </a:lnTo>
                  <a:lnTo>
                    <a:pt x="60" y="142"/>
                  </a:lnTo>
                  <a:lnTo>
                    <a:pt x="52" y="148"/>
                  </a:lnTo>
                  <a:lnTo>
                    <a:pt x="38" y="166"/>
                  </a:lnTo>
                  <a:lnTo>
                    <a:pt x="16" y="174"/>
                  </a:lnTo>
                  <a:lnTo>
                    <a:pt x="4" y="174"/>
                  </a:lnTo>
                  <a:lnTo>
                    <a:pt x="0" y="108"/>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387" name="Freeform 23"/>
            <p:cNvSpPr>
              <a:spLocks/>
            </p:cNvSpPr>
            <p:nvPr/>
          </p:nvSpPr>
          <p:spPr bwMode="auto">
            <a:xfrm>
              <a:off x="2824" y="2000"/>
              <a:ext cx="136" cy="269"/>
            </a:xfrm>
            <a:custGeom>
              <a:avLst/>
              <a:gdLst>
                <a:gd name="T0" fmla="*/ 0 w 176"/>
                <a:gd name="T1" fmla="*/ 40 h 349"/>
                <a:gd name="T2" fmla="*/ 2 w 176"/>
                <a:gd name="T3" fmla="*/ 49 h 349"/>
                <a:gd name="T4" fmla="*/ 4 w 176"/>
                <a:gd name="T5" fmla="*/ 53 h 349"/>
                <a:gd name="T6" fmla="*/ 5 w 176"/>
                <a:gd name="T7" fmla="*/ 57 h 349"/>
                <a:gd name="T8" fmla="*/ 9 w 176"/>
                <a:gd name="T9" fmla="*/ 57 h 349"/>
                <a:gd name="T10" fmla="*/ 9 w 176"/>
                <a:gd name="T11" fmla="*/ 57 h 349"/>
                <a:gd name="T12" fmla="*/ 9 w 176"/>
                <a:gd name="T13" fmla="*/ 76 h 349"/>
                <a:gd name="T14" fmla="*/ 25 w 176"/>
                <a:gd name="T15" fmla="*/ 95 h 349"/>
                <a:gd name="T16" fmla="*/ 38 w 176"/>
                <a:gd name="T17" fmla="*/ 80 h 349"/>
                <a:gd name="T18" fmla="*/ 38 w 176"/>
                <a:gd name="T19" fmla="*/ 76 h 349"/>
                <a:gd name="T20" fmla="*/ 40 w 176"/>
                <a:gd name="T21" fmla="*/ 71 h 349"/>
                <a:gd name="T22" fmla="*/ 42 w 176"/>
                <a:gd name="T23" fmla="*/ 68 h 349"/>
                <a:gd name="T24" fmla="*/ 44 w 176"/>
                <a:gd name="T25" fmla="*/ 60 h 349"/>
                <a:gd name="T26" fmla="*/ 47 w 176"/>
                <a:gd name="T27" fmla="*/ 52 h 349"/>
                <a:gd name="T28" fmla="*/ 48 w 176"/>
                <a:gd name="T29" fmla="*/ 45 h 349"/>
                <a:gd name="T30" fmla="*/ 48 w 176"/>
                <a:gd name="T31" fmla="*/ 29 h 349"/>
                <a:gd name="T32" fmla="*/ 49 w 176"/>
                <a:gd name="T33" fmla="*/ 22 h 349"/>
                <a:gd name="T34" fmla="*/ 48 w 176"/>
                <a:gd name="T35" fmla="*/ 15 h 349"/>
                <a:gd name="T36" fmla="*/ 44 w 176"/>
                <a:gd name="T37" fmla="*/ 9 h 349"/>
                <a:gd name="T38" fmla="*/ 39 w 176"/>
                <a:gd name="T39" fmla="*/ 4 h 349"/>
                <a:gd name="T40" fmla="*/ 32 w 176"/>
                <a:gd name="T41" fmla="*/ 2 h 349"/>
                <a:gd name="T42" fmla="*/ 26 w 176"/>
                <a:gd name="T43" fmla="*/ 0 h 349"/>
                <a:gd name="T44" fmla="*/ 19 w 176"/>
                <a:gd name="T45" fmla="*/ 2 h 349"/>
                <a:gd name="T46" fmla="*/ 14 w 176"/>
                <a:gd name="T47" fmla="*/ 3 h 349"/>
                <a:gd name="T48" fmla="*/ 9 w 176"/>
                <a:gd name="T49" fmla="*/ 7 h 349"/>
                <a:gd name="T50" fmla="*/ 5 w 176"/>
                <a:gd name="T51" fmla="*/ 12 h 349"/>
                <a:gd name="T52" fmla="*/ 4 w 176"/>
                <a:gd name="T53" fmla="*/ 16 h 349"/>
                <a:gd name="T54" fmla="*/ 2 w 176"/>
                <a:gd name="T55" fmla="*/ 21 h 349"/>
                <a:gd name="T56" fmla="*/ 2 w 176"/>
                <a:gd name="T57" fmla="*/ 27 h 349"/>
                <a:gd name="T58" fmla="*/ 2 w 176"/>
                <a:gd name="T59" fmla="*/ 32 h 349"/>
                <a:gd name="T60" fmla="*/ 2 w 176"/>
                <a:gd name="T61" fmla="*/ 38 h 349"/>
                <a:gd name="T62" fmla="*/ 0 w 176"/>
                <a:gd name="T63" fmla="*/ 40 h 3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6"/>
                <a:gd name="T97" fmla="*/ 0 h 349"/>
                <a:gd name="T98" fmla="*/ 176 w 176"/>
                <a:gd name="T99" fmla="*/ 349 h 3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6" h="349">
                  <a:moveTo>
                    <a:pt x="0" y="148"/>
                  </a:moveTo>
                  <a:lnTo>
                    <a:pt x="7" y="179"/>
                  </a:lnTo>
                  <a:lnTo>
                    <a:pt x="13" y="196"/>
                  </a:lnTo>
                  <a:lnTo>
                    <a:pt x="20" y="210"/>
                  </a:lnTo>
                  <a:lnTo>
                    <a:pt x="30" y="209"/>
                  </a:lnTo>
                  <a:lnTo>
                    <a:pt x="32" y="209"/>
                  </a:lnTo>
                  <a:lnTo>
                    <a:pt x="32" y="278"/>
                  </a:lnTo>
                  <a:lnTo>
                    <a:pt x="88" y="349"/>
                  </a:lnTo>
                  <a:lnTo>
                    <a:pt x="137" y="295"/>
                  </a:lnTo>
                  <a:lnTo>
                    <a:pt x="140" y="278"/>
                  </a:lnTo>
                  <a:lnTo>
                    <a:pt x="146" y="264"/>
                  </a:lnTo>
                  <a:lnTo>
                    <a:pt x="154" y="249"/>
                  </a:lnTo>
                  <a:lnTo>
                    <a:pt x="160" y="221"/>
                  </a:lnTo>
                  <a:lnTo>
                    <a:pt x="171" y="190"/>
                  </a:lnTo>
                  <a:lnTo>
                    <a:pt x="173" y="163"/>
                  </a:lnTo>
                  <a:lnTo>
                    <a:pt x="175" y="104"/>
                  </a:lnTo>
                  <a:lnTo>
                    <a:pt x="176" y="79"/>
                  </a:lnTo>
                  <a:lnTo>
                    <a:pt x="172" y="53"/>
                  </a:lnTo>
                  <a:lnTo>
                    <a:pt x="161" y="32"/>
                  </a:lnTo>
                  <a:lnTo>
                    <a:pt x="141" y="13"/>
                  </a:lnTo>
                  <a:lnTo>
                    <a:pt x="119" y="4"/>
                  </a:lnTo>
                  <a:lnTo>
                    <a:pt x="94" y="0"/>
                  </a:lnTo>
                  <a:lnTo>
                    <a:pt x="69" y="3"/>
                  </a:lnTo>
                  <a:lnTo>
                    <a:pt x="51" y="12"/>
                  </a:lnTo>
                  <a:lnTo>
                    <a:pt x="33" y="26"/>
                  </a:lnTo>
                  <a:lnTo>
                    <a:pt x="21" y="42"/>
                  </a:lnTo>
                  <a:lnTo>
                    <a:pt x="13" y="58"/>
                  </a:lnTo>
                  <a:lnTo>
                    <a:pt x="6" y="78"/>
                  </a:lnTo>
                  <a:lnTo>
                    <a:pt x="3" y="97"/>
                  </a:lnTo>
                  <a:lnTo>
                    <a:pt x="2" y="121"/>
                  </a:lnTo>
                  <a:lnTo>
                    <a:pt x="5" y="138"/>
                  </a:lnTo>
                  <a:lnTo>
                    <a:pt x="0" y="148"/>
                  </a:lnTo>
                  <a:close/>
                </a:path>
              </a:pathLst>
            </a:custGeom>
            <a:solidFill>
              <a:srgbClr val="FF9F7F"/>
            </a:solidFill>
            <a:ln w="9525">
              <a:noFill/>
              <a:round/>
              <a:headEnd/>
              <a:tailEnd/>
            </a:ln>
            <a:effectLst>
              <a:prstShdw prst="shdw17" dist="17961" dir="2700000">
                <a:srgbClr val="995F4C"/>
              </a:prstShdw>
            </a:effectLst>
          </p:spPr>
          <p:txBody>
            <a:bodyPr/>
            <a:lstStyle/>
            <a:p>
              <a:endParaRPr lang="it-IT"/>
            </a:p>
          </p:txBody>
        </p:sp>
        <p:sp>
          <p:nvSpPr>
            <p:cNvPr id="271388" name="Freeform 24"/>
            <p:cNvSpPr>
              <a:spLocks/>
            </p:cNvSpPr>
            <p:nvPr/>
          </p:nvSpPr>
          <p:spPr bwMode="auto">
            <a:xfrm>
              <a:off x="2824" y="2020"/>
              <a:ext cx="96" cy="247"/>
            </a:xfrm>
            <a:custGeom>
              <a:avLst/>
              <a:gdLst>
                <a:gd name="T0" fmla="*/ 5 w 124"/>
                <a:gd name="T1" fmla="*/ 6 h 321"/>
                <a:gd name="T2" fmla="*/ 7 w 124"/>
                <a:gd name="T3" fmla="*/ 3 h 321"/>
                <a:gd name="T4" fmla="*/ 9 w 124"/>
                <a:gd name="T5" fmla="*/ 0 h 321"/>
                <a:gd name="T6" fmla="*/ 19 w 124"/>
                <a:gd name="T7" fmla="*/ 10 h 321"/>
                <a:gd name="T8" fmla="*/ 20 w 124"/>
                <a:gd name="T9" fmla="*/ 25 h 321"/>
                <a:gd name="T10" fmla="*/ 29 w 124"/>
                <a:gd name="T11" fmla="*/ 27 h 321"/>
                <a:gd name="T12" fmla="*/ 33 w 124"/>
                <a:gd name="T13" fmla="*/ 28 h 321"/>
                <a:gd name="T14" fmla="*/ 34 w 124"/>
                <a:gd name="T15" fmla="*/ 48 h 321"/>
                <a:gd name="T16" fmla="*/ 32 w 124"/>
                <a:gd name="T17" fmla="*/ 46 h 321"/>
                <a:gd name="T18" fmla="*/ 30 w 124"/>
                <a:gd name="T19" fmla="*/ 48 h 321"/>
                <a:gd name="T20" fmla="*/ 30 w 124"/>
                <a:gd name="T21" fmla="*/ 31 h 321"/>
                <a:gd name="T22" fmla="*/ 20 w 124"/>
                <a:gd name="T23" fmla="*/ 33 h 321"/>
                <a:gd name="T24" fmla="*/ 17 w 124"/>
                <a:gd name="T25" fmla="*/ 35 h 321"/>
                <a:gd name="T26" fmla="*/ 15 w 124"/>
                <a:gd name="T27" fmla="*/ 40 h 321"/>
                <a:gd name="T28" fmla="*/ 20 w 124"/>
                <a:gd name="T29" fmla="*/ 48 h 321"/>
                <a:gd name="T30" fmla="*/ 16 w 124"/>
                <a:gd name="T31" fmla="*/ 50 h 321"/>
                <a:gd name="T32" fmla="*/ 16 w 124"/>
                <a:gd name="T33" fmla="*/ 64 h 321"/>
                <a:gd name="T34" fmla="*/ 20 w 124"/>
                <a:gd name="T35" fmla="*/ 66 h 321"/>
                <a:gd name="T36" fmla="*/ 26 w 124"/>
                <a:gd name="T37" fmla="*/ 69 h 321"/>
                <a:gd name="T38" fmla="*/ 23 w 124"/>
                <a:gd name="T39" fmla="*/ 86 h 321"/>
                <a:gd name="T40" fmla="*/ 9 w 124"/>
                <a:gd name="T41" fmla="*/ 68 h 321"/>
                <a:gd name="T42" fmla="*/ 9 w 124"/>
                <a:gd name="T43" fmla="*/ 50 h 321"/>
                <a:gd name="T44" fmla="*/ 5 w 124"/>
                <a:gd name="T45" fmla="*/ 50 h 321"/>
                <a:gd name="T46" fmla="*/ 0 w 124"/>
                <a:gd name="T47" fmla="*/ 35 h 321"/>
                <a:gd name="T48" fmla="*/ 2 w 124"/>
                <a:gd name="T49" fmla="*/ 31 h 321"/>
                <a:gd name="T50" fmla="*/ 2 w 124"/>
                <a:gd name="T51" fmla="*/ 25 h 321"/>
                <a:gd name="T52" fmla="*/ 2 w 124"/>
                <a:gd name="T53" fmla="*/ 22 h 321"/>
                <a:gd name="T54" fmla="*/ 2 w 124"/>
                <a:gd name="T55" fmla="*/ 18 h 321"/>
                <a:gd name="T56" fmla="*/ 2 w 124"/>
                <a:gd name="T57" fmla="*/ 12 h 321"/>
                <a:gd name="T58" fmla="*/ 5 w 124"/>
                <a:gd name="T59" fmla="*/ 6 h 3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4"/>
                <a:gd name="T91" fmla="*/ 0 h 321"/>
                <a:gd name="T92" fmla="*/ 124 w 124"/>
                <a:gd name="T93" fmla="*/ 321 h 3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4" h="321">
                  <a:moveTo>
                    <a:pt x="18" y="24"/>
                  </a:moveTo>
                  <a:lnTo>
                    <a:pt x="26" y="11"/>
                  </a:lnTo>
                  <a:lnTo>
                    <a:pt x="34" y="0"/>
                  </a:lnTo>
                  <a:lnTo>
                    <a:pt x="69" y="38"/>
                  </a:lnTo>
                  <a:lnTo>
                    <a:pt x="70" y="92"/>
                  </a:lnTo>
                  <a:lnTo>
                    <a:pt x="105" y="102"/>
                  </a:lnTo>
                  <a:lnTo>
                    <a:pt x="119" y="103"/>
                  </a:lnTo>
                  <a:lnTo>
                    <a:pt x="124" y="175"/>
                  </a:lnTo>
                  <a:lnTo>
                    <a:pt x="114" y="171"/>
                  </a:lnTo>
                  <a:lnTo>
                    <a:pt x="108" y="180"/>
                  </a:lnTo>
                  <a:lnTo>
                    <a:pt x="108" y="115"/>
                  </a:lnTo>
                  <a:lnTo>
                    <a:pt x="73" y="123"/>
                  </a:lnTo>
                  <a:lnTo>
                    <a:pt x="63" y="131"/>
                  </a:lnTo>
                  <a:lnTo>
                    <a:pt x="56" y="148"/>
                  </a:lnTo>
                  <a:lnTo>
                    <a:pt x="70" y="175"/>
                  </a:lnTo>
                  <a:lnTo>
                    <a:pt x="58" y="187"/>
                  </a:lnTo>
                  <a:lnTo>
                    <a:pt x="58" y="236"/>
                  </a:lnTo>
                  <a:lnTo>
                    <a:pt x="74" y="246"/>
                  </a:lnTo>
                  <a:lnTo>
                    <a:pt x="95" y="257"/>
                  </a:lnTo>
                  <a:lnTo>
                    <a:pt x="85" y="321"/>
                  </a:lnTo>
                  <a:lnTo>
                    <a:pt x="32" y="255"/>
                  </a:lnTo>
                  <a:lnTo>
                    <a:pt x="32" y="184"/>
                  </a:lnTo>
                  <a:lnTo>
                    <a:pt x="18" y="184"/>
                  </a:lnTo>
                  <a:lnTo>
                    <a:pt x="0" y="126"/>
                  </a:lnTo>
                  <a:lnTo>
                    <a:pt x="3" y="116"/>
                  </a:lnTo>
                  <a:lnTo>
                    <a:pt x="2" y="95"/>
                  </a:lnTo>
                  <a:lnTo>
                    <a:pt x="3" y="82"/>
                  </a:lnTo>
                  <a:lnTo>
                    <a:pt x="3" y="66"/>
                  </a:lnTo>
                  <a:lnTo>
                    <a:pt x="8" y="44"/>
                  </a:lnTo>
                  <a:lnTo>
                    <a:pt x="18" y="24"/>
                  </a:lnTo>
                  <a:close/>
                </a:path>
              </a:pathLst>
            </a:custGeom>
            <a:solidFill>
              <a:srgbClr val="FF7F3F"/>
            </a:solidFill>
            <a:ln w="9525">
              <a:noFill/>
              <a:round/>
              <a:headEnd/>
              <a:tailEnd/>
            </a:ln>
            <a:effectLst>
              <a:prstShdw prst="shdw17" dist="17961" dir="2700000">
                <a:srgbClr val="994C26"/>
              </a:prstShdw>
            </a:effectLst>
          </p:spPr>
          <p:txBody>
            <a:bodyPr/>
            <a:lstStyle/>
            <a:p>
              <a:endParaRPr lang="it-IT"/>
            </a:p>
          </p:txBody>
        </p:sp>
        <p:sp>
          <p:nvSpPr>
            <p:cNvPr id="271389" name="Freeform 25"/>
            <p:cNvSpPr>
              <a:spLocks/>
            </p:cNvSpPr>
            <p:nvPr/>
          </p:nvSpPr>
          <p:spPr bwMode="auto">
            <a:xfrm>
              <a:off x="2821" y="1985"/>
              <a:ext cx="147" cy="146"/>
            </a:xfrm>
            <a:custGeom>
              <a:avLst/>
              <a:gdLst>
                <a:gd name="T0" fmla="*/ 1 w 190"/>
                <a:gd name="T1" fmla="*/ 41 h 190"/>
                <a:gd name="T2" fmla="*/ 0 w 190"/>
                <a:gd name="T3" fmla="*/ 35 h 190"/>
                <a:gd name="T4" fmla="*/ 2 w 190"/>
                <a:gd name="T5" fmla="*/ 27 h 190"/>
                <a:gd name="T6" fmla="*/ 2 w 190"/>
                <a:gd name="T7" fmla="*/ 19 h 190"/>
                <a:gd name="T8" fmla="*/ 4 w 190"/>
                <a:gd name="T9" fmla="*/ 14 h 190"/>
                <a:gd name="T10" fmla="*/ 7 w 190"/>
                <a:gd name="T11" fmla="*/ 9 h 190"/>
                <a:gd name="T12" fmla="*/ 12 w 190"/>
                <a:gd name="T13" fmla="*/ 7 h 190"/>
                <a:gd name="T14" fmla="*/ 14 w 190"/>
                <a:gd name="T15" fmla="*/ 5 h 190"/>
                <a:gd name="T16" fmla="*/ 19 w 190"/>
                <a:gd name="T17" fmla="*/ 2 h 190"/>
                <a:gd name="T18" fmla="*/ 24 w 190"/>
                <a:gd name="T19" fmla="*/ 0 h 190"/>
                <a:gd name="T20" fmla="*/ 30 w 190"/>
                <a:gd name="T21" fmla="*/ 0 h 190"/>
                <a:gd name="T22" fmla="*/ 36 w 190"/>
                <a:gd name="T23" fmla="*/ 2 h 190"/>
                <a:gd name="T24" fmla="*/ 40 w 190"/>
                <a:gd name="T25" fmla="*/ 4 h 190"/>
                <a:gd name="T26" fmla="*/ 43 w 190"/>
                <a:gd name="T27" fmla="*/ 6 h 190"/>
                <a:gd name="T28" fmla="*/ 47 w 190"/>
                <a:gd name="T29" fmla="*/ 11 h 190"/>
                <a:gd name="T30" fmla="*/ 50 w 190"/>
                <a:gd name="T31" fmla="*/ 15 h 190"/>
                <a:gd name="T32" fmla="*/ 53 w 190"/>
                <a:gd name="T33" fmla="*/ 16 h 190"/>
                <a:gd name="T34" fmla="*/ 50 w 190"/>
                <a:gd name="T35" fmla="*/ 17 h 190"/>
                <a:gd name="T36" fmla="*/ 50 w 190"/>
                <a:gd name="T37" fmla="*/ 18 h 190"/>
                <a:gd name="T38" fmla="*/ 50 w 190"/>
                <a:gd name="T39" fmla="*/ 21 h 190"/>
                <a:gd name="T40" fmla="*/ 50 w 190"/>
                <a:gd name="T41" fmla="*/ 25 h 190"/>
                <a:gd name="T42" fmla="*/ 52 w 190"/>
                <a:gd name="T43" fmla="*/ 30 h 190"/>
                <a:gd name="T44" fmla="*/ 52 w 190"/>
                <a:gd name="T45" fmla="*/ 36 h 190"/>
                <a:gd name="T46" fmla="*/ 49 w 190"/>
                <a:gd name="T47" fmla="*/ 43 h 190"/>
                <a:gd name="T48" fmla="*/ 49 w 190"/>
                <a:gd name="T49" fmla="*/ 34 h 190"/>
                <a:gd name="T50" fmla="*/ 49 w 190"/>
                <a:gd name="T51" fmla="*/ 27 h 190"/>
                <a:gd name="T52" fmla="*/ 47 w 190"/>
                <a:gd name="T53" fmla="*/ 24 h 190"/>
                <a:gd name="T54" fmla="*/ 46 w 190"/>
                <a:gd name="T55" fmla="*/ 22 h 190"/>
                <a:gd name="T56" fmla="*/ 44 w 190"/>
                <a:gd name="T57" fmla="*/ 21 h 190"/>
                <a:gd name="T58" fmla="*/ 43 w 190"/>
                <a:gd name="T59" fmla="*/ 21 h 190"/>
                <a:gd name="T60" fmla="*/ 39 w 190"/>
                <a:gd name="T61" fmla="*/ 22 h 190"/>
                <a:gd name="T62" fmla="*/ 36 w 190"/>
                <a:gd name="T63" fmla="*/ 22 h 190"/>
                <a:gd name="T64" fmla="*/ 32 w 190"/>
                <a:gd name="T65" fmla="*/ 22 h 190"/>
                <a:gd name="T66" fmla="*/ 28 w 190"/>
                <a:gd name="T67" fmla="*/ 22 h 190"/>
                <a:gd name="T68" fmla="*/ 26 w 190"/>
                <a:gd name="T69" fmla="*/ 22 h 190"/>
                <a:gd name="T70" fmla="*/ 28 w 190"/>
                <a:gd name="T71" fmla="*/ 23 h 190"/>
                <a:gd name="T72" fmla="*/ 30 w 190"/>
                <a:gd name="T73" fmla="*/ 24 h 190"/>
                <a:gd name="T74" fmla="*/ 28 w 190"/>
                <a:gd name="T75" fmla="*/ 25 h 190"/>
                <a:gd name="T76" fmla="*/ 24 w 190"/>
                <a:gd name="T77" fmla="*/ 24 h 190"/>
                <a:gd name="T78" fmla="*/ 20 w 190"/>
                <a:gd name="T79" fmla="*/ 24 h 190"/>
                <a:gd name="T80" fmla="*/ 15 w 190"/>
                <a:gd name="T81" fmla="*/ 23 h 190"/>
                <a:gd name="T82" fmla="*/ 13 w 190"/>
                <a:gd name="T83" fmla="*/ 23 h 190"/>
                <a:gd name="T84" fmla="*/ 12 w 190"/>
                <a:gd name="T85" fmla="*/ 23 h 190"/>
                <a:gd name="T86" fmla="*/ 12 w 190"/>
                <a:gd name="T87" fmla="*/ 24 h 190"/>
                <a:gd name="T88" fmla="*/ 13 w 190"/>
                <a:gd name="T89" fmla="*/ 26 h 190"/>
                <a:gd name="T90" fmla="*/ 13 w 190"/>
                <a:gd name="T91" fmla="*/ 29 h 190"/>
                <a:gd name="T92" fmla="*/ 13 w 190"/>
                <a:gd name="T93" fmla="*/ 32 h 190"/>
                <a:gd name="T94" fmla="*/ 10 w 190"/>
                <a:gd name="T95" fmla="*/ 35 h 190"/>
                <a:gd name="T96" fmla="*/ 9 w 190"/>
                <a:gd name="T97" fmla="*/ 39 h 190"/>
                <a:gd name="T98" fmla="*/ 9 w 190"/>
                <a:gd name="T99" fmla="*/ 44 h 190"/>
                <a:gd name="T100" fmla="*/ 9 w 190"/>
                <a:gd name="T101" fmla="*/ 48 h 190"/>
                <a:gd name="T102" fmla="*/ 10 w 190"/>
                <a:gd name="T103" fmla="*/ 51 h 190"/>
                <a:gd name="T104" fmla="*/ 7 w 190"/>
                <a:gd name="T105" fmla="*/ 47 h 190"/>
                <a:gd name="T106" fmla="*/ 3 w 190"/>
                <a:gd name="T107" fmla="*/ 43 h 190"/>
                <a:gd name="T108" fmla="*/ 2 w 190"/>
                <a:gd name="T109" fmla="*/ 44 h 190"/>
                <a:gd name="T110" fmla="*/ 2 w 190"/>
                <a:gd name="T111" fmla="*/ 47 h 190"/>
                <a:gd name="T112" fmla="*/ 1 w 190"/>
                <a:gd name="T113" fmla="*/ 41 h 1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0"/>
                <a:gd name="T172" fmla="*/ 0 h 190"/>
                <a:gd name="T173" fmla="*/ 190 w 190"/>
                <a:gd name="T174" fmla="*/ 190 h 19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0" h="190">
                  <a:moveTo>
                    <a:pt x="1" y="155"/>
                  </a:moveTo>
                  <a:lnTo>
                    <a:pt x="0" y="131"/>
                  </a:lnTo>
                  <a:lnTo>
                    <a:pt x="4" y="99"/>
                  </a:lnTo>
                  <a:lnTo>
                    <a:pt x="7" y="72"/>
                  </a:lnTo>
                  <a:lnTo>
                    <a:pt x="15" y="52"/>
                  </a:lnTo>
                  <a:lnTo>
                    <a:pt x="25" y="33"/>
                  </a:lnTo>
                  <a:lnTo>
                    <a:pt x="41" y="26"/>
                  </a:lnTo>
                  <a:lnTo>
                    <a:pt x="50" y="17"/>
                  </a:lnTo>
                  <a:lnTo>
                    <a:pt x="67" y="9"/>
                  </a:lnTo>
                  <a:lnTo>
                    <a:pt x="86" y="0"/>
                  </a:lnTo>
                  <a:lnTo>
                    <a:pt x="107" y="0"/>
                  </a:lnTo>
                  <a:lnTo>
                    <a:pt x="129" y="4"/>
                  </a:lnTo>
                  <a:lnTo>
                    <a:pt x="143" y="13"/>
                  </a:lnTo>
                  <a:lnTo>
                    <a:pt x="154" y="23"/>
                  </a:lnTo>
                  <a:lnTo>
                    <a:pt x="171" y="39"/>
                  </a:lnTo>
                  <a:lnTo>
                    <a:pt x="182" y="53"/>
                  </a:lnTo>
                  <a:lnTo>
                    <a:pt x="190" y="60"/>
                  </a:lnTo>
                  <a:lnTo>
                    <a:pt x="182" y="62"/>
                  </a:lnTo>
                  <a:lnTo>
                    <a:pt x="181" y="68"/>
                  </a:lnTo>
                  <a:lnTo>
                    <a:pt x="181" y="78"/>
                  </a:lnTo>
                  <a:lnTo>
                    <a:pt x="180" y="92"/>
                  </a:lnTo>
                  <a:lnTo>
                    <a:pt x="185" y="112"/>
                  </a:lnTo>
                  <a:lnTo>
                    <a:pt x="186" y="135"/>
                  </a:lnTo>
                  <a:lnTo>
                    <a:pt x="176" y="161"/>
                  </a:lnTo>
                  <a:lnTo>
                    <a:pt x="177" y="125"/>
                  </a:lnTo>
                  <a:lnTo>
                    <a:pt x="176" y="101"/>
                  </a:lnTo>
                  <a:lnTo>
                    <a:pt x="171" y="89"/>
                  </a:lnTo>
                  <a:lnTo>
                    <a:pt x="164" y="83"/>
                  </a:lnTo>
                  <a:lnTo>
                    <a:pt x="160" y="76"/>
                  </a:lnTo>
                  <a:lnTo>
                    <a:pt x="154" y="78"/>
                  </a:lnTo>
                  <a:lnTo>
                    <a:pt x="141" y="83"/>
                  </a:lnTo>
                  <a:lnTo>
                    <a:pt x="129" y="83"/>
                  </a:lnTo>
                  <a:lnTo>
                    <a:pt x="114" y="83"/>
                  </a:lnTo>
                  <a:lnTo>
                    <a:pt x="102" y="82"/>
                  </a:lnTo>
                  <a:lnTo>
                    <a:pt x="93" y="82"/>
                  </a:lnTo>
                  <a:lnTo>
                    <a:pt x="101" y="86"/>
                  </a:lnTo>
                  <a:lnTo>
                    <a:pt x="108" y="89"/>
                  </a:lnTo>
                  <a:lnTo>
                    <a:pt x="99" y="91"/>
                  </a:lnTo>
                  <a:lnTo>
                    <a:pt x="86" y="89"/>
                  </a:lnTo>
                  <a:lnTo>
                    <a:pt x="72" y="88"/>
                  </a:lnTo>
                  <a:lnTo>
                    <a:pt x="57" y="86"/>
                  </a:lnTo>
                  <a:lnTo>
                    <a:pt x="48" y="86"/>
                  </a:lnTo>
                  <a:lnTo>
                    <a:pt x="42" y="86"/>
                  </a:lnTo>
                  <a:lnTo>
                    <a:pt x="45" y="89"/>
                  </a:lnTo>
                  <a:lnTo>
                    <a:pt x="48" y="96"/>
                  </a:lnTo>
                  <a:lnTo>
                    <a:pt x="48" y="108"/>
                  </a:lnTo>
                  <a:lnTo>
                    <a:pt x="46" y="119"/>
                  </a:lnTo>
                  <a:lnTo>
                    <a:pt x="38" y="132"/>
                  </a:lnTo>
                  <a:lnTo>
                    <a:pt x="35" y="147"/>
                  </a:lnTo>
                  <a:lnTo>
                    <a:pt x="34" y="163"/>
                  </a:lnTo>
                  <a:lnTo>
                    <a:pt x="35" y="181"/>
                  </a:lnTo>
                  <a:lnTo>
                    <a:pt x="36" y="190"/>
                  </a:lnTo>
                  <a:lnTo>
                    <a:pt x="26" y="176"/>
                  </a:lnTo>
                  <a:lnTo>
                    <a:pt x="12" y="161"/>
                  </a:lnTo>
                  <a:lnTo>
                    <a:pt x="7" y="163"/>
                  </a:lnTo>
                  <a:lnTo>
                    <a:pt x="5" y="174"/>
                  </a:lnTo>
                  <a:lnTo>
                    <a:pt x="1" y="155"/>
                  </a:lnTo>
                  <a:close/>
                </a:path>
              </a:pathLst>
            </a:custGeom>
            <a:solidFill>
              <a:srgbClr val="000000"/>
            </a:solidFill>
            <a:ln w="9525">
              <a:noFill/>
              <a:round/>
              <a:headEnd/>
              <a:tailEnd/>
            </a:ln>
            <a:effectLst>
              <a:prstShdw prst="shdw17" dist="17961" dir="2700000">
                <a:srgbClr val="000000"/>
              </a:prstShdw>
            </a:effectLst>
          </p:spPr>
          <p:txBody>
            <a:bodyPr/>
            <a:lstStyle/>
            <a:p>
              <a:endParaRPr lang="it-IT"/>
            </a:p>
          </p:txBody>
        </p:sp>
        <p:sp>
          <p:nvSpPr>
            <p:cNvPr id="271390" name="Freeform 26"/>
            <p:cNvSpPr>
              <a:spLocks/>
            </p:cNvSpPr>
            <p:nvPr/>
          </p:nvSpPr>
          <p:spPr bwMode="auto">
            <a:xfrm>
              <a:off x="2697" y="3434"/>
              <a:ext cx="176" cy="118"/>
            </a:xfrm>
            <a:custGeom>
              <a:avLst/>
              <a:gdLst>
                <a:gd name="T0" fmla="*/ 30 w 227"/>
                <a:gd name="T1" fmla="*/ 6 h 154"/>
                <a:gd name="T2" fmla="*/ 22 w 227"/>
                <a:gd name="T3" fmla="*/ 12 h 154"/>
                <a:gd name="T4" fmla="*/ 12 w 227"/>
                <a:gd name="T5" fmla="*/ 20 h 154"/>
                <a:gd name="T6" fmla="*/ 5 w 227"/>
                <a:gd name="T7" fmla="*/ 25 h 154"/>
                <a:gd name="T8" fmla="*/ 2 w 227"/>
                <a:gd name="T9" fmla="*/ 28 h 154"/>
                <a:gd name="T10" fmla="*/ 0 w 227"/>
                <a:gd name="T11" fmla="*/ 36 h 154"/>
                <a:gd name="T12" fmla="*/ 4 w 227"/>
                <a:gd name="T13" fmla="*/ 39 h 154"/>
                <a:gd name="T14" fmla="*/ 13 w 227"/>
                <a:gd name="T15" fmla="*/ 40 h 154"/>
                <a:gd name="T16" fmla="*/ 22 w 227"/>
                <a:gd name="T17" fmla="*/ 41 h 154"/>
                <a:gd name="T18" fmla="*/ 30 w 227"/>
                <a:gd name="T19" fmla="*/ 40 h 154"/>
                <a:gd name="T20" fmla="*/ 36 w 227"/>
                <a:gd name="T21" fmla="*/ 36 h 154"/>
                <a:gd name="T22" fmla="*/ 47 w 227"/>
                <a:gd name="T23" fmla="*/ 30 h 154"/>
                <a:gd name="T24" fmla="*/ 63 w 227"/>
                <a:gd name="T25" fmla="*/ 26 h 154"/>
                <a:gd name="T26" fmla="*/ 63 w 227"/>
                <a:gd name="T27" fmla="*/ 11 h 154"/>
                <a:gd name="T28" fmla="*/ 62 w 227"/>
                <a:gd name="T29" fmla="*/ 0 h 154"/>
                <a:gd name="T30" fmla="*/ 30 w 227"/>
                <a:gd name="T31" fmla="*/ 6 h 1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7"/>
                <a:gd name="T49" fmla="*/ 0 h 154"/>
                <a:gd name="T50" fmla="*/ 227 w 227"/>
                <a:gd name="T51" fmla="*/ 154 h 15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7" h="154">
                  <a:moveTo>
                    <a:pt x="108" y="22"/>
                  </a:moveTo>
                  <a:lnTo>
                    <a:pt x="81" y="46"/>
                  </a:lnTo>
                  <a:lnTo>
                    <a:pt x="45" y="77"/>
                  </a:lnTo>
                  <a:lnTo>
                    <a:pt x="19" y="94"/>
                  </a:lnTo>
                  <a:lnTo>
                    <a:pt x="2" y="107"/>
                  </a:lnTo>
                  <a:lnTo>
                    <a:pt x="0" y="134"/>
                  </a:lnTo>
                  <a:lnTo>
                    <a:pt x="15" y="146"/>
                  </a:lnTo>
                  <a:lnTo>
                    <a:pt x="47" y="151"/>
                  </a:lnTo>
                  <a:lnTo>
                    <a:pt x="78" y="154"/>
                  </a:lnTo>
                  <a:lnTo>
                    <a:pt x="108" y="151"/>
                  </a:lnTo>
                  <a:lnTo>
                    <a:pt x="129" y="134"/>
                  </a:lnTo>
                  <a:lnTo>
                    <a:pt x="166" y="115"/>
                  </a:lnTo>
                  <a:lnTo>
                    <a:pt x="223" y="98"/>
                  </a:lnTo>
                  <a:lnTo>
                    <a:pt x="227" y="39"/>
                  </a:lnTo>
                  <a:lnTo>
                    <a:pt x="220" y="0"/>
                  </a:lnTo>
                  <a:lnTo>
                    <a:pt x="108" y="22"/>
                  </a:lnTo>
                  <a:close/>
                </a:path>
              </a:pathLst>
            </a:custGeom>
            <a:solidFill>
              <a:srgbClr val="3F1F00"/>
            </a:solidFill>
            <a:ln w="9525">
              <a:noFill/>
              <a:round/>
              <a:headEnd/>
              <a:tailEnd/>
            </a:ln>
            <a:effectLst>
              <a:prstShdw prst="shdw17" dist="17961" dir="2700000">
                <a:srgbClr val="261300"/>
              </a:prstShdw>
            </a:effectLst>
          </p:spPr>
          <p:txBody>
            <a:bodyPr/>
            <a:lstStyle/>
            <a:p>
              <a:endParaRPr lang="it-IT"/>
            </a:p>
          </p:txBody>
        </p:sp>
        <p:sp>
          <p:nvSpPr>
            <p:cNvPr id="271391" name="Freeform 27"/>
            <p:cNvSpPr>
              <a:spLocks/>
            </p:cNvSpPr>
            <p:nvPr/>
          </p:nvSpPr>
          <p:spPr bwMode="auto">
            <a:xfrm>
              <a:off x="2915" y="3443"/>
              <a:ext cx="184" cy="101"/>
            </a:xfrm>
            <a:custGeom>
              <a:avLst/>
              <a:gdLst>
                <a:gd name="T0" fmla="*/ 2 w 237"/>
                <a:gd name="T1" fmla="*/ 1 h 131"/>
                <a:gd name="T2" fmla="*/ 0 w 237"/>
                <a:gd name="T3" fmla="*/ 15 h 131"/>
                <a:gd name="T4" fmla="*/ 2 w 237"/>
                <a:gd name="T5" fmla="*/ 25 h 131"/>
                <a:gd name="T6" fmla="*/ 17 w 237"/>
                <a:gd name="T7" fmla="*/ 29 h 131"/>
                <a:gd name="T8" fmla="*/ 24 w 237"/>
                <a:gd name="T9" fmla="*/ 29 h 131"/>
                <a:gd name="T10" fmla="*/ 36 w 237"/>
                <a:gd name="T11" fmla="*/ 32 h 131"/>
                <a:gd name="T12" fmla="*/ 49 w 237"/>
                <a:gd name="T13" fmla="*/ 35 h 131"/>
                <a:gd name="T14" fmla="*/ 66 w 237"/>
                <a:gd name="T15" fmla="*/ 35 h 131"/>
                <a:gd name="T16" fmla="*/ 67 w 237"/>
                <a:gd name="T17" fmla="*/ 30 h 131"/>
                <a:gd name="T18" fmla="*/ 67 w 237"/>
                <a:gd name="T19" fmla="*/ 25 h 131"/>
                <a:gd name="T20" fmla="*/ 53 w 237"/>
                <a:gd name="T21" fmla="*/ 17 h 131"/>
                <a:gd name="T22" fmla="*/ 38 w 237"/>
                <a:gd name="T23" fmla="*/ 7 h 131"/>
                <a:gd name="T24" fmla="*/ 28 w 237"/>
                <a:gd name="T25" fmla="*/ 0 h 131"/>
                <a:gd name="T26" fmla="*/ 2 w 237"/>
                <a:gd name="T27" fmla="*/ 1 h 1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7"/>
                <a:gd name="T43" fmla="*/ 0 h 131"/>
                <a:gd name="T44" fmla="*/ 237 w 237"/>
                <a:gd name="T45" fmla="*/ 131 h 1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7" h="131">
                  <a:moveTo>
                    <a:pt x="5" y="1"/>
                  </a:moveTo>
                  <a:lnTo>
                    <a:pt x="0" y="52"/>
                  </a:lnTo>
                  <a:lnTo>
                    <a:pt x="5" y="90"/>
                  </a:lnTo>
                  <a:lnTo>
                    <a:pt x="59" y="105"/>
                  </a:lnTo>
                  <a:lnTo>
                    <a:pt x="86" y="105"/>
                  </a:lnTo>
                  <a:lnTo>
                    <a:pt x="126" y="118"/>
                  </a:lnTo>
                  <a:lnTo>
                    <a:pt x="172" y="126"/>
                  </a:lnTo>
                  <a:lnTo>
                    <a:pt x="235" y="131"/>
                  </a:lnTo>
                  <a:lnTo>
                    <a:pt x="237" y="112"/>
                  </a:lnTo>
                  <a:lnTo>
                    <a:pt x="237" y="92"/>
                  </a:lnTo>
                  <a:lnTo>
                    <a:pt x="187" y="62"/>
                  </a:lnTo>
                  <a:lnTo>
                    <a:pt x="134" y="27"/>
                  </a:lnTo>
                  <a:lnTo>
                    <a:pt x="101" y="0"/>
                  </a:lnTo>
                  <a:lnTo>
                    <a:pt x="5" y="1"/>
                  </a:lnTo>
                  <a:close/>
                </a:path>
              </a:pathLst>
            </a:custGeom>
            <a:solidFill>
              <a:srgbClr val="3F1F00"/>
            </a:solidFill>
            <a:ln w="9525">
              <a:noFill/>
              <a:round/>
              <a:headEnd/>
              <a:tailEnd/>
            </a:ln>
            <a:effectLst>
              <a:prstShdw prst="shdw17" dist="17961" dir="2700000">
                <a:srgbClr val="261300"/>
              </a:prstShdw>
            </a:effectLst>
          </p:spPr>
          <p:txBody>
            <a:bodyPr/>
            <a:lstStyle/>
            <a:p>
              <a:endParaRPr lang="it-IT"/>
            </a:p>
          </p:txBody>
        </p:sp>
        <p:sp>
          <p:nvSpPr>
            <p:cNvPr id="271392" name="Freeform 28"/>
            <p:cNvSpPr>
              <a:spLocks/>
            </p:cNvSpPr>
            <p:nvPr/>
          </p:nvSpPr>
          <p:spPr bwMode="auto">
            <a:xfrm>
              <a:off x="2767" y="2650"/>
              <a:ext cx="274" cy="826"/>
            </a:xfrm>
            <a:custGeom>
              <a:avLst/>
              <a:gdLst>
                <a:gd name="T0" fmla="*/ 3 w 353"/>
                <a:gd name="T1" fmla="*/ 0 h 1074"/>
                <a:gd name="T2" fmla="*/ 0 w 353"/>
                <a:gd name="T3" fmla="*/ 26 h 1074"/>
                <a:gd name="T4" fmla="*/ 0 w 353"/>
                <a:gd name="T5" fmla="*/ 65 h 1074"/>
                <a:gd name="T6" fmla="*/ 0 w 353"/>
                <a:gd name="T7" fmla="*/ 112 h 1074"/>
                <a:gd name="T8" fmla="*/ 3 w 353"/>
                <a:gd name="T9" fmla="*/ 140 h 1074"/>
                <a:gd name="T10" fmla="*/ 3 w 353"/>
                <a:gd name="T11" fmla="*/ 151 h 1074"/>
                <a:gd name="T12" fmla="*/ 2 w 353"/>
                <a:gd name="T13" fmla="*/ 196 h 1074"/>
                <a:gd name="T14" fmla="*/ 2 w 353"/>
                <a:gd name="T15" fmla="*/ 227 h 1074"/>
                <a:gd name="T16" fmla="*/ 4 w 353"/>
                <a:gd name="T17" fmla="*/ 271 h 1074"/>
                <a:gd name="T18" fmla="*/ 4 w 353"/>
                <a:gd name="T19" fmla="*/ 282 h 1074"/>
                <a:gd name="T20" fmla="*/ 11 w 353"/>
                <a:gd name="T21" fmla="*/ 288 h 1074"/>
                <a:gd name="T22" fmla="*/ 36 w 353"/>
                <a:gd name="T23" fmla="*/ 281 h 1074"/>
                <a:gd name="T24" fmla="*/ 43 w 353"/>
                <a:gd name="T25" fmla="*/ 188 h 1074"/>
                <a:gd name="T26" fmla="*/ 45 w 353"/>
                <a:gd name="T27" fmla="*/ 131 h 1074"/>
                <a:gd name="T28" fmla="*/ 48 w 353"/>
                <a:gd name="T29" fmla="*/ 79 h 1074"/>
                <a:gd name="T30" fmla="*/ 51 w 353"/>
                <a:gd name="T31" fmla="*/ 160 h 1074"/>
                <a:gd name="T32" fmla="*/ 54 w 353"/>
                <a:gd name="T33" fmla="*/ 280 h 1074"/>
                <a:gd name="T34" fmla="*/ 79 w 353"/>
                <a:gd name="T35" fmla="*/ 288 h 1074"/>
                <a:gd name="T36" fmla="*/ 85 w 353"/>
                <a:gd name="T37" fmla="*/ 282 h 1074"/>
                <a:gd name="T38" fmla="*/ 91 w 353"/>
                <a:gd name="T39" fmla="*/ 176 h 1074"/>
                <a:gd name="T40" fmla="*/ 92 w 353"/>
                <a:gd name="T41" fmla="*/ 125 h 1074"/>
                <a:gd name="T42" fmla="*/ 99 w 353"/>
                <a:gd name="T43" fmla="*/ 14 h 1074"/>
                <a:gd name="T44" fmla="*/ 98 w 353"/>
                <a:gd name="T45" fmla="*/ 2 h 1074"/>
                <a:gd name="T46" fmla="*/ 3 w 353"/>
                <a:gd name="T47" fmla="*/ 0 h 107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53"/>
                <a:gd name="T73" fmla="*/ 0 h 1074"/>
                <a:gd name="T74" fmla="*/ 353 w 353"/>
                <a:gd name="T75" fmla="*/ 1074 h 107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53" h="1074">
                  <a:moveTo>
                    <a:pt x="11" y="0"/>
                  </a:moveTo>
                  <a:lnTo>
                    <a:pt x="0" y="96"/>
                  </a:lnTo>
                  <a:lnTo>
                    <a:pt x="0" y="242"/>
                  </a:lnTo>
                  <a:lnTo>
                    <a:pt x="0" y="415"/>
                  </a:lnTo>
                  <a:lnTo>
                    <a:pt x="11" y="519"/>
                  </a:lnTo>
                  <a:lnTo>
                    <a:pt x="11" y="562"/>
                  </a:lnTo>
                  <a:lnTo>
                    <a:pt x="3" y="727"/>
                  </a:lnTo>
                  <a:lnTo>
                    <a:pt x="7" y="843"/>
                  </a:lnTo>
                  <a:lnTo>
                    <a:pt x="14" y="1005"/>
                  </a:lnTo>
                  <a:lnTo>
                    <a:pt x="14" y="1048"/>
                  </a:lnTo>
                  <a:lnTo>
                    <a:pt x="37" y="1070"/>
                  </a:lnTo>
                  <a:lnTo>
                    <a:pt x="126" y="1044"/>
                  </a:lnTo>
                  <a:lnTo>
                    <a:pt x="152" y="701"/>
                  </a:lnTo>
                  <a:lnTo>
                    <a:pt x="160" y="485"/>
                  </a:lnTo>
                  <a:lnTo>
                    <a:pt x="171" y="294"/>
                  </a:lnTo>
                  <a:lnTo>
                    <a:pt x="182" y="597"/>
                  </a:lnTo>
                  <a:lnTo>
                    <a:pt x="193" y="1039"/>
                  </a:lnTo>
                  <a:lnTo>
                    <a:pt x="282" y="1074"/>
                  </a:lnTo>
                  <a:lnTo>
                    <a:pt x="301" y="1048"/>
                  </a:lnTo>
                  <a:lnTo>
                    <a:pt x="323" y="657"/>
                  </a:lnTo>
                  <a:lnTo>
                    <a:pt x="327" y="467"/>
                  </a:lnTo>
                  <a:lnTo>
                    <a:pt x="353" y="52"/>
                  </a:lnTo>
                  <a:lnTo>
                    <a:pt x="346" y="5"/>
                  </a:lnTo>
                  <a:lnTo>
                    <a:pt x="11" y="0"/>
                  </a:lnTo>
                  <a:close/>
                </a:path>
              </a:pathLst>
            </a:custGeom>
            <a:solidFill>
              <a:srgbClr val="333333"/>
            </a:solidFill>
            <a:ln w="9525">
              <a:noFill/>
              <a:round/>
              <a:headEnd/>
              <a:tailEnd/>
            </a:ln>
            <a:effectLst>
              <a:prstShdw prst="shdw17" dist="17961" dir="2700000">
                <a:srgbClr val="1F1F1F"/>
              </a:prstShdw>
            </a:effectLst>
          </p:spPr>
          <p:txBody>
            <a:bodyPr/>
            <a:lstStyle/>
            <a:p>
              <a:endParaRPr lang="it-IT"/>
            </a:p>
          </p:txBody>
        </p:sp>
        <p:sp>
          <p:nvSpPr>
            <p:cNvPr id="271393" name="Freeform 29"/>
            <p:cNvSpPr>
              <a:spLocks/>
            </p:cNvSpPr>
            <p:nvPr/>
          </p:nvSpPr>
          <p:spPr bwMode="auto">
            <a:xfrm>
              <a:off x="1935" y="3252"/>
              <a:ext cx="127" cy="118"/>
            </a:xfrm>
            <a:custGeom>
              <a:avLst/>
              <a:gdLst>
                <a:gd name="T0" fmla="*/ 17 w 164"/>
                <a:gd name="T1" fmla="*/ 10 h 147"/>
                <a:gd name="T2" fmla="*/ 7 w 164"/>
                <a:gd name="T3" fmla="*/ 24 h 147"/>
                <a:gd name="T4" fmla="*/ 0 w 164"/>
                <a:gd name="T5" fmla="*/ 37 h 147"/>
                <a:gd name="T6" fmla="*/ 2 w 164"/>
                <a:gd name="T7" fmla="*/ 45 h 147"/>
                <a:gd name="T8" fmla="*/ 5 w 164"/>
                <a:gd name="T9" fmla="*/ 49 h 147"/>
                <a:gd name="T10" fmla="*/ 20 w 164"/>
                <a:gd name="T11" fmla="*/ 47 h 147"/>
                <a:gd name="T12" fmla="*/ 29 w 164"/>
                <a:gd name="T13" fmla="*/ 42 h 147"/>
                <a:gd name="T14" fmla="*/ 33 w 164"/>
                <a:gd name="T15" fmla="*/ 33 h 147"/>
                <a:gd name="T16" fmla="*/ 46 w 164"/>
                <a:gd name="T17" fmla="*/ 25 h 147"/>
                <a:gd name="T18" fmla="*/ 46 w 164"/>
                <a:gd name="T19" fmla="*/ 11 h 147"/>
                <a:gd name="T20" fmla="*/ 44 w 164"/>
                <a:gd name="T21" fmla="*/ 0 h 147"/>
                <a:gd name="T22" fmla="*/ 31 w 164"/>
                <a:gd name="T23" fmla="*/ 9 h 147"/>
                <a:gd name="T24" fmla="*/ 17 w 164"/>
                <a:gd name="T25" fmla="*/ 10 h 1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4"/>
                <a:gd name="T40" fmla="*/ 0 h 147"/>
                <a:gd name="T41" fmla="*/ 164 w 164"/>
                <a:gd name="T42" fmla="*/ 147 h 1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4" h="147">
                  <a:moveTo>
                    <a:pt x="62" y="31"/>
                  </a:moveTo>
                  <a:lnTo>
                    <a:pt x="26" y="71"/>
                  </a:lnTo>
                  <a:lnTo>
                    <a:pt x="0" y="110"/>
                  </a:lnTo>
                  <a:lnTo>
                    <a:pt x="3" y="136"/>
                  </a:lnTo>
                  <a:lnTo>
                    <a:pt x="21" y="147"/>
                  </a:lnTo>
                  <a:lnTo>
                    <a:pt x="73" y="143"/>
                  </a:lnTo>
                  <a:lnTo>
                    <a:pt x="103" y="126"/>
                  </a:lnTo>
                  <a:lnTo>
                    <a:pt x="118" y="97"/>
                  </a:lnTo>
                  <a:lnTo>
                    <a:pt x="163" y="74"/>
                  </a:lnTo>
                  <a:lnTo>
                    <a:pt x="164" y="35"/>
                  </a:lnTo>
                  <a:lnTo>
                    <a:pt x="156" y="0"/>
                  </a:lnTo>
                  <a:lnTo>
                    <a:pt x="112" y="26"/>
                  </a:lnTo>
                  <a:lnTo>
                    <a:pt x="62" y="31"/>
                  </a:lnTo>
                  <a:close/>
                </a:path>
              </a:pathLst>
            </a:custGeom>
            <a:solidFill>
              <a:srgbClr val="000000"/>
            </a:solidFill>
            <a:ln w="9525">
              <a:noFill/>
              <a:round/>
              <a:headEnd/>
              <a:tailEnd/>
            </a:ln>
            <a:effectLst>
              <a:prstShdw prst="shdw17" dist="17961" dir="2700000">
                <a:srgbClr val="000000"/>
              </a:prstShdw>
            </a:effectLst>
          </p:spPr>
          <p:txBody>
            <a:bodyPr/>
            <a:lstStyle/>
            <a:p>
              <a:endParaRPr lang="it-IT"/>
            </a:p>
          </p:txBody>
        </p:sp>
        <p:sp>
          <p:nvSpPr>
            <p:cNvPr id="271394" name="Freeform 30"/>
            <p:cNvSpPr>
              <a:spLocks/>
            </p:cNvSpPr>
            <p:nvPr/>
          </p:nvSpPr>
          <p:spPr bwMode="auto">
            <a:xfrm>
              <a:off x="2197" y="3221"/>
              <a:ext cx="141" cy="122"/>
            </a:xfrm>
            <a:custGeom>
              <a:avLst/>
              <a:gdLst>
                <a:gd name="T0" fmla="*/ 2 w 182"/>
                <a:gd name="T1" fmla="*/ 4 h 152"/>
                <a:gd name="T2" fmla="*/ 0 w 182"/>
                <a:gd name="T3" fmla="*/ 23 h 152"/>
                <a:gd name="T4" fmla="*/ 7 w 182"/>
                <a:gd name="T5" fmla="*/ 31 h 152"/>
                <a:gd name="T6" fmla="*/ 15 w 182"/>
                <a:gd name="T7" fmla="*/ 34 h 152"/>
                <a:gd name="T8" fmla="*/ 19 w 182"/>
                <a:gd name="T9" fmla="*/ 38 h 152"/>
                <a:gd name="T10" fmla="*/ 26 w 182"/>
                <a:gd name="T11" fmla="*/ 45 h 152"/>
                <a:gd name="T12" fmla="*/ 41 w 182"/>
                <a:gd name="T13" fmla="*/ 51 h 152"/>
                <a:gd name="T14" fmla="*/ 46 w 182"/>
                <a:gd name="T15" fmla="*/ 49 h 152"/>
                <a:gd name="T16" fmla="*/ 50 w 182"/>
                <a:gd name="T17" fmla="*/ 47 h 152"/>
                <a:gd name="T18" fmla="*/ 50 w 182"/>
                <a:gd name="T19" fmla="*/ 41 h 152"/>
                <a:gd name="T20" fmla="*/ 46 w 182"/>
                <a:gd name="T21" fmla="*/ 29 h 152"/>
                <a:gd name="T22" fmla="*/ 34 w 182"/>
                <a:gd name="T23" fmla="*/ 18 h 152"/>
                <a:gd name="T24" fmla="*/ 25 w 182"/>
                <a:gd name="T25" fmla="*/ 7 h 152"/>
                <a:gd name="T26" fmla="*/ 22 w 182"/>
                <a:gd name="T27" fmla="*/ 0 h 152"/>
                <a:gd name="T28" fmla="*/ 2 w 182"/>
                <a:gd name="T29" fmla="*/ 4 h 15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2"/>
                <a:gd name="T46" fmla="*/ 0 h 152"/>
                <a:gd name="T47" fmla="*/ 182 w 182"/>
                <a:gd name="T48" fmla="*/ 152 h 15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2" h="152">
                  <a:moveTo>
                    <a:pt x="2" y="11"/>
                  </a:moveTo>
                  <a:lnTo>
                    <a:pt x="0" y="70"/>
                  </a:lnTo>
                  <a:lnTo>
                    <a:pt x="24" y="93"/>
                  </a:lnTo>
                  <a:lnTo>
                    <a:pt x="51" y="101"/>
                  </a:lnTo>
                  <a:lnTo>
                    <a:pt x="67" y="114"/>
                  </a:lnTo>
                  <a:lnTo>
                    <a:pt x="96" y="136"/>
                  </a:lnTo>
                  <a:lnTo>
                    <a:pt x="149" y="152"/>
                  </a:lnTo>
                  <a:lnTo>
                    <a:pt x="167" y="147"/>
                  </a:lnTo>
                  <a:lnTo>
                    <a:pt x="182" y="139"/>
                  </a:lnTo>
                  <a:lnTo>
                    <a:pt x="182" y="121"/>
                  </a:lnTo>
                  <a:lnTo>
                    <a:pt x="163" y="87"/>
                  </a:lnTo>
                  <a:lnTo>
                    <a:pt x="121" y="52"/>
                  </a:lnTo>
                  <a:lnTo>
                    <a:pt x="89" y="22"/>
                  </a:lnTo>
                  <a:lnTo>
                    <a:pt x="78" y="0"/>
                  </a:lnTo>
                  <a:lnTo>
                    <a:pt x="2" y="11"/>
                  </a:lnTo>
                  <a:close/>
                </a:path>
              </a:pathLst>
            </a:custGeom>
            <a:solidFill>
              <a:srgbClr val="000000"/>
            </a:solidFill>
            <a:ln w="9525">
              <a:noFill/>
              <a:round/>
              <a:headEnd/>
              <a:tailEnd/>
            </a:ln>
            <a:effectLst>
              <a:prstShdw prst="shdw17" dist="17961" dir="2700000">
                <a:srgbClr val="000000"/>
              </a:prstShdw>
            </a:effectLst>
          </p:spPr>
          <p:txBody>
            <a:bodyPr/>
            <a:lstStyle/>
            <a:p>
              <a:endParaRPr lang="it-IT"/>
            </a:p>
          </p:txBody>
        </p:sp>
        <p:sp>
          <p:nvSpPr>
            <p:cNvPr id="271395" name="Freeform 31"/>
            <p:cNvSpPr>
              <a:spLocks/>
            </p:cNvSpPr>
            <p:nvPr/>
          </p:nvSpPr>
          <p:spPr bwMode="auto">
            <a:xfrm>
              <a:off x="1979" y="1963"/>
              <a:ext cx="287" cy="410"/>
            </a:xfrm>
            <a:custGeom>
              <a:avLst/>
              <a:gdLst>
                <a:gd name="T0" fmla="*/ 0 w 372"/>
                <a:gd name="T1" fmla="*/ 32 h 512"/>
                <a:gd name="T2" fmla="*/ 30 w 372"/>
                <a:gd name="T3" fmla="*/ 0 h 512"/>
                <a:gd name="T4" fmla="*/ 64 w 372"/>
                <a:gd name="T5" fmla="*/ 74 h 512"/>
                <a:gd name="T6" fmla="*/ 69 w 372"/>
                <a:gd name="T7" fmla="*/ 4 h 512"/>
                <a:gd name="T8" fmla="*/ 90 w 372"/>
                <a:gd name="T9" fmla="*/ 13 h 512"/>
                <a:gd name="T10" fmla="*/ 102 w 372"/>
                <a:gd name="T11" fmla="*/ 38 h 512"/>
                <a:gd name="T12" fmla="*/ 100 w 372"/>
                <a:gd name="T13" fmla="*/ 169 h 512"/>
                <a:gd name="T14" fmla="*/ 12 w 372"/>
                <a:gd name="T15" fmla="*/ 169 h 512"/>
                <a:gd name="T16" fmla="*/ 0 w 372"/>
                <a:gd name="T17" fmla="*/ 32 h 5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2"/>
                <a:gd name="T28" fmla="*/ 0 h 512"/>
                <a:gd name="T29" fmla="*/ 372 w 372"/>
                <a:gd name="T30" fmla="*/ 512 h 5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2" h="512">
                  <a:moveTo>
                    <a:pt x="0" y="98"/>
                  </a:moveTo>
                  <a:lnTo>
                    <a:pt x="112" y="0"/>
                  </a:lnTo>
                  <a:lnTo>
                    <a:pt x="234" y="225"/>
                  </a:lnTo>
                  <a:lnTo>
                    <a:pt x="255" y="12"/>
                  </a:lnTo>
                  <a:lnTo>
                    <a:pt x="331" y="39"/>
                  </a:lnTo>
                  <a:lnTo>
                    <a:pt x="372" y="117"/>
                  </a:lnTo>
                  <a:lnTo>
                    <a:pt x="365" y="512"/>
                  </a:lnTo>
                  <a:lnTo>
                    <a:pt x="41" y="512"/>
                  </a:lnTo>
                  <a:lnTo>
                    <a:pt x="0" y="98"/>
                  </a:lnTo>
                  <a:close/>
                </a:path>
              </a:pathLst>
            </a:custGeom>
            <a:solidFill>
              <a:srgbClr val="542A00"/>
            </a:solidFill>
            <a:ln w="9525">
              <a:noFill/>
              <a:round/>
              <a:headEnd/>
              <a:tailEnd/>
            </a:ln>
            <a:effectLst>
              <a:prstShdw prst="shdw17" dist="17961" dir="2700000">
                <a:srgbClr val="321900"/>
              </a:prstShdw>
            </a:effectLst>
          </p:spPr>
          <p:txBody>
            <a:bodyPr/>
            <a:lstStyle/>
            <a:p>
              <a:endParaRPr lang="it-IT"/>
            </a:p>
          </p:txBody>
        </p:sp>
        <p:sp>
          <p:nvSpPr>
            <p:cNvPr id="271396" name="Freeform 32"/>
            <p:cNvSpPr>
              <a:spLocks/>
            </p:cNvSpPr>
            <p:nvPr/>
          </p:nvSpPr>
          <p:spPr bwMode="auto">
            <a:xfrm>
              <a:off x="2062" y="1939"/>
              <a:ext cx="114" cy="240"/>
            </a:xfrm>
            <a:custGeom>
              <a:avLst/>
              <a:gdLst>
                <a:gd name="T0" fmla="*/ 0 w 148"/>
                <a:gd name="T1" fmla="*/ 10 h 300"/>
                <a:gd name="T2" fmla="*/ 3 w 148"/>
                <a:gd name="T3" fmla="*/ 0 h 300"/>
                <a:gd name="T4" fmla="*/ 29 w 148"/>
                <a:gd name="T5" fmla="*/ 18 h 300"/>
                <a:gd name="T6" fmla="*/ 35 w 148"/>
                <a:gd name="T7" fmla="*/ 6 h 300"/>
                <a:gd name="T8" fmla="*/ 39 w 148"/>
                <a:gd name="T9" fmla="*/ 10 h 300"/>
                <a:gd name="T10" fmla="*/ 40 w 148"/>
                <a:gd name="T11" fmla="*/ 68 h 300"/>
                <a:gd name="T12" fmla="*/ 39 w 148"/>
                <a:gd name="T13" fmla="*/ 98 h 300"/>
                <a:gd name="T14" fmla="*/ 0 w 148"/>
                <a:gd name="T15" fmla="*/ 10 h 300"/>
                <a:gd name="T16" fmla="*/ 0 60000 65536"/>
                <a:gd name="T17" fmla="*/ 0 60000 65536"/>
                <a:gd name="T18" fmla="*/ 0 60000 65536"/>
                <a:gd name="T19" fmla="*/ 0 60000 65536"/>
                <a:gd name="T20" fmla="*/ 0 60000 65536"/>
                <a:gd name="T21" fmla="*/ 0 60000 65536"/>
                <a:gd name="T22" fmla="*/ 0 60000 65536"/>
                <a:gd name="T23" fmla="*/ 0 60000 65536"/>
                <a:gd name="T24" fmla="*/ 0 w 148"/>
                <a:gd name="T25" fmla="*/ 0 h 300"/>
                <a:gd name="T26" fmla="*/ 148 w 148"/>
                <a:gd name="T27" fmla="*/ 300 h 3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8" h="300">
                  <a:moveTo>
                    <a:pt x="0" y="30"/>
                  </a:moveTo>
                  <a:lnTo>
                    <a:pt x="12" y="0"/>
                  </a:lnTo>
                  <a:lnTo>
                    <a:pt x="104" y="52"/>
                  </a:lnTo>
                  <a:lnTo>
                    <a:pt x="126" y="17"/>
                  </a:lnTo>
                  <a:lnTo>
                    <a:pt x="142" y="30"/>
                  </a:lnTo>
                  <a:lnTo>
                    <a:pt x="148" y="208"/>
                  </a:lnTo>
                  <a:lnTo>
                    <a:pt x="146" y="300"/>
                  </a:lnTo>
                  <a:lnTo>
                    <a:pt x="0" y="30"/>
                  </a:lnTo>
                  <a:close/>
                </a:path>
              </a:pathLst>
            </a:custGeom>
            <a:solidFill>
              <a:srgbClr val="CCFFFF"/>
            </a:solidFill>
            <a:ln w="9525">
              <a:noFill/>
              <a:round/>
              <a:headEnd/>
              <a:tailEnd/>
            </a:ln>
            <a:effectLst>
              <a:prstShdw prst="shdw17" dist="17961" dir="2700000">
                <a:srgbClr val="7A9999"/>
              </a:prstShdw>
            </a:effectLst>
          </p:spPr>
          <p:txBody>
            <a:bodyPr/>
            <a:lstStyle/>
            <a:p>
              <a:endParaRPr lang="it-IT"/>
            </a:p>
          </p:txBody>
        </p:sp>
        <p:sp>
          <p:nvSpPr>
            <p:cNvPr id="271397" name="Freeform 33"/>
            <p:cNvSpPr>
              <a:spLocks/>
            </p:cNvSpPr>
            <p:nvPr/>
          </p:nvSpPr>
          <p:spPr bwMode="auto">
            <a:xfrm>
              <a:off x="2099" y="1988"/>
              <a:ext cx="72" cy="47"/>
            </a:xfrm>
            <a:custGeom>
              <a:avLst/>
              <a:gdLst>
                <a:gd name="T0" fmla="*/ 0 w 94"/>
                <a:gd name="T1" fmla="*/ 18 h 59"/>
                <a:gd name="T2" fmla="*/ 14 w 94"/>
                <a:gd name="T3" fmla="*/ 0 h 59"/>
                <a:gd name="T4" fmla="*/ 25 w 94"/>
                <a:gd name="T5" fmla="*/ 14 h 59"/>
                <a:gd name="T6" fmla="*/ 0 60000 65536"/>
                <a:gd name="T7" fmla="*/ 0 60000 65536"/>
                <a:gd name="T8" fmla="*/ 0 60000 65536"/>
                <a:gd name="T9" fmla="*/ 0 w 94"/>
                <a:gd name="T10" fmla="*/ 0 h 59"/>
                <a:gd name="T11" fmla="*/ 94 w 94"/>
                <a:gd name="T12" fmla="*/ 59 h 59"/>
              </a:gdLst>
              <a:ahLst/>
              <a:cxnLst>
                <a:cxn ang="T6">
                  <a:pos x="T0" y="T1"/>
                </a:cxn>
                <a:cxn ang="T7">
                  <a:pos x="T2" y="T3"/>
                </a:cxn>
                <a:cxn ang="T8">
                  <a:pos x="T4" y="T5"/>
                </a:cxn>
              </a:cxnLst>
              <a:rect l="T9" t="T10" r="T11" b="T12"/>
              <a:pathLst>
                <a:path w="94" h="59">
                  <a:moveTo>
                    <a:pt x="0" y="59"/>
                  </a:moveTo>
                  <a:lnTo>
                    <a:pt x="53" y="0"/>
                  </a:lnTo>
                  <a:lnTo>
                    <a:pt x="94" y="47"/>
                  </a:lnTo>
                </a:path>
              </a:pathLst>
            </a:custGeom>
            <a:noFill/>
            <a:ln w="15875">
              <a:solidFill>
                <a:srgbClr val="996633"/>
              </a:solidFill>
              <a:round/>
              <a:headEnd/>
              <a:tailEnd/>
            </a:ln>
            <a:effectLst>
              <a:prstShdw prst="shdw17" dist="17961" dir="2700000">
                <a:srgbClr val="5C3D1F"/>
              </a:prstShdw>
            </a:effectLst>
          </p:spPr>
          <p:txBody>
            <a:bodyPr/>
            <a:lstStyle/>
            <a:p>
              <a:endParaRPr lang="it-IT"/>
            </a:p>
          </p:txBody>
        </p:sp>
        <p:sp>
          <p:nvSpPr>
            <p:cNvPr id="271398" name="Freeform 34"/>
            <p:cNvSpPr>
              <a:spLocks/>
            </p:cNvSpPr>
            <p:nvPr/>
          </p:nvSpPr>
          <p:spPr bwMode="auto">
            <a:xfrm>
              <a:off x="1920" y="1960"/>
              <a:ext cx="455" cy="1329"/>
            </a:xfrm>
            <a:custGeom>
              <a:avLst/>
              <a:gdLst>
                <a:gd name="T0" fmla="*/ 51 w 589"/>
                <a:gd name="T1" fmla="*/ 0 h 1661"/>
                <a:gd name="T2" fmla="*/ 12 w 589"/>
                <a:gd name="T3" fmla="*/ 40 h 1661"/>
                <a:gd name="T4" fmla="*/ 0 w 589"/>
                <a:gd name="T5" fmla="*/ 168 h 1661"/>
                <a:gd name="T6" fmla="*/ 30 w 589"/>
                <a:gd name="T7" fmla="*/ 254 h 1661"/>
                <a:gd name="T8" fmla="*/ 31 w 589"/>
                <a:gd name="T9" fmla="*/ 270 h 1661"/>
                <a:gd name="T10" fmla="*/ 32 w 589"/>
                <a:gd name="T11" fmla="*/ 290 h 1661"/>
                <a:gd name="T12" fmla="*/ 37 w 589"/>
                <a:gd name="T13" fmla="*/ 302 h 1661"/>
                <a:gd name="T14" fmla="*/ 32 w 589"/>
                <a:gd name="T15" fmla="*/ 395 h 1661"/>
                <a:gd name="T16" fmla="*/ 22 w 589"/>
                <a:gd name="T17" fmla="*/ 543 h 1661"/>
                <a:gd name="T18" fmla="*/ 32 w 589"/>
                <a:gd name="T19" fmla="*/ 545 h 1661"/>
                <a:gd name="T20" fmla="*/ 49 w 589"/>
                <a:gd name="T21" fmla="*/ 537 h 1661"/>
                <a:gd name="T22" fmla="*/ 62 w 589"/>
                <a:gd name="T23" fmla="*/ 437 h 1661"/>
                <a:gd name="T24" fmla="*/ 68 w 589"/>
                <a:gd name="T25" fmla="*/ 401 h 1661"/>
                <a:gd name="T26" fmla="*/ 86 w 589"/>
                <a:gd name="T27" fmla="*/ 304 h 1661"/>
                <a:gd name="T28" fmla="*/ 88 w 589"/>
                <a:gd name="T29" fmla="*/ 405 h 1661"/>
                <a:gd name="T30" fmla="*/ 98 w 589"/>
                <a:gd name="T31" fmla="*/ 528 h 1661"/>
                <a:gd name="T32" fmla="*/ 124 w 589"/>
                <a:gd name="T33" fmla="*/ 530 h 1661"/>
                <a:gd name="T34" fmla="*/ 127 w 589"/>
                <a:gd name="T35" fmla="*/ 398 h 1661"/>
                <a:gd name="T36" fmla="*/ 124 w 589"/>
                <a:gd name="T37" fmla="*/ 265 h 1661"/>
                <a:gd name="T38" fmla="*/ 124 w 589"/>
                <a:gd name="T39" fmla="*/ 199 h 1661"/>
                <a:gd name="T40" fmla="*/ 130 w 589"/>
                <a:gd name="T41" fmla="*/ 178 h 1661"/>
                <a:gd name="T42" fmla="*/ 132 w 589"/>
                <a:gd name="T43" fmla="*/ 179 h 1661"/>
                <a:gd name="T44" fmla="*/ 160 w 589"/>
                <a:gd name="T45" fmla="*/ 158 h 1661"/>
                <a:gd name="T46" fmla="*/ 161 w 589"/>
                <a:gd name="T47" fmla="*/ 116 h 1661"/>
                <a:gd name="T48" fmla="*/ 119 w 589"/>
                <a:gd name="T49" fmla="*/ 14 h 1661"/>
                <a:gd name="T50" fmla="*/ 88 w 589"/>
                <a:gd name="T51" fmla="*/ 0 h 1661"/>
                <a:gd name="T52" fmla="*/ 94 w 589"/>
                <a:gd name="T53" fmla="*/ 68 h 1661"/>
                <a:gd name="T54" fmla="*/ 87 w 589"/>
                <a:gd name="T55" fmla="*/ 134 h 1661"/>
                <a:gd name="T56" fmla="*/ 75 w 589"/>
                <a:gd name="T57" fmla="*/ 73 h 1661"/>
                <a:gd name="T58" fmla="*/ 51 w 589"/>
                <a:gd name="T59" fmla="*/ 0 h 166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9"/>
                <a:gd name="T91" fmla="*/ 0 h 1661"/>
                <a:gd name="T92" fmla="*/ 589 w 589"/>
                <a:gd name="T93" fmla="*/ 1661 h 166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9" h="1661">
                  <a:moveTo>
                    <a:pt x="186" y="0"/>
                  </a:moveTo>
                  <a:lnTo>
                    <a:pt x="45" y="121"/>
                  </a:lnTo>
                  <a:lnTo>
                    <a:pt x="0" y="514"/>
                  </a:lnTo>
                  <a:lnTo>
                    <a:pt x="111" y="774"/>
                  </a:lnTo>
                  <a:lnTo>
                    <a:pt x="112" y="823"/>
                  </a:lnTo>
                  <a:lnTo>
                    <a:pt x="119" y="883"/>
                  </a:lnTo>
                  <a:lnTo>
                    <a:pt x="133" y="922"/>
                  </a:lnTo>
                  <a:lnTo>
                    <a:pt x="116" y="1205"/>
                  </a:lnTo>
                  <a:lnTo>
                    <a:pt x="77" y="1656"/>
                  </a:lnTo>
                  <a:lnTo>
                    <a:pt x="117" y="1661"/>
                  </a:lnTo>
                  <a:lnTo>
                    <a:pt x="179" y="1637"/>
                  </a:lnTo>
                  <a:lnTo>
                    <a:pt x="223" y="1333"/>
                  </a:lnTo>
                  <a:lnTo>
                    <a:pt x="246" y="1221"/>
                  </a:lnTo>
                  <a:lnTo>
                    <a:pt x="312" y="927"/>
                  </a:lnTo>
                  <a:lnTo>
                    <a:pt x="320" y="1236"/>
                  </a:lnTo>
                  <a:lnTo>
                    <a:pt x="355" y="1611"/>
                  </a:lnTo>
                  <a:lnTo>
                    <a:pt x="449" y="1615"/>
                  </a:lnTo>
                  <a:lnTo>
                    <a:pt x="459" y="1212"/>
                  </a:lnTo>
                  <a:lnTo>
                    <a:pt x="450" y="810"/>
                  </a:lnTo>
                  <a:lnTo>
                    <a:pt x="454" y="607"/>
                  </a:lnTo>
                  <a:lnTo>
                    <a:pt x="473" y="542"/>
                  </a:lnTo>
                  <a:lnTo>
                    <a:pt x="483" y="548"/>
                  </a:lnTo>
                  <a:lnTo>
                    <a:pt x="581" y="480"/>
                  </a:lnTo>
                  <a:lnTo>
                    <a:pt x="589" y="352"/>
                  </a:lnTo>
                  <a:lnTo>
                    <a:pt x="432" y="43"/>
                  </a:lnTo>
                  <a:lnTo>
                    <a:pt x="320" y="0"/>
                  </a:lnTo>
                  <a:lnTo>
                    <a:pt x="344" y="208"/>
                  </a:lnTo>
                  <a:lnTo>
                    <a:pt x="317" y="411"/>
                  </a:lnTo>
                  <a:lnTo>
                    <a:pt x="273" y="221"/>
                  </a:lnTo>
                  <a:lnTo>
                    <a:pt x="186" y="0"/>
                  </a:lnTo>
                  <a:close/>
                </a:path>
              </a:pathLst>
            </a:custGeom>
            <a:solidFill>
              <a:srgbClr val="5F3F1F"/>
            </a:solidFill>
            <a:ln w="9525">
              <a:noFill/>
              <a:round/>
              <a:headEnd/>
              <a:tailEnd/>
            </a:ln>
            <a:effectLst>
              <a:prstShdw prst="shdw17" dist="17961" dir="2700000">
                <a:srgbClr val="392613"/>
              </a:prstShdw>
            </a:effectLst>
          </p:spPr>
          <p:txBody>
            <a:bodyPr/>
            <a:lstStyle/>
            <a:p>
              <a:endParaRPr lang="it-IT"/>
            </a:p>
          </p:txBody>
        </p:sp>
        <p:sp>
          <p:nvSpPr>
            <p:cNvPr id="271399" name="Freeform 35"/>
            <p:cNvSpPr>
              <a:spLocks/>
            </p:cNvSpPr>
            <p:nvPr/>
          </p:nvSpPr>
          <p:spPr bwMode="auto">
            <a:xfrm>
              <a:off x="1945" y="2104"/>
              <a:ext cx="115" cy="346"/>
            </a:xfrm>
            <a:custGeom>
              <a:avLst/>
              <a:gdLst>
                <a:gd name="T0" fmla="*/ 21 w 149"/>
                <a:gd name="T1" fmla="*/ 0 h 432"/>
                <a:gd name="T2" fmla="*/ 25 w 149"/>
                <a:gd name="T3" fmla="*/ 34 h 432"/>
                <a:gd name="T4" fmla="*/ 22 w 149"/>
                <a:gd name="T5" fmla="*/ 86 h 432"/>
                <a:gd name="T6" fmla="*/ 0 w 149"/>
                <a:gd name="T7" fmla="*/ 95 h 432"/>
                <a:gd name="T8" fmla="*/ 22 w 149"/>
                <a:gd name="T9" fmla="*/ 97 h 432"/>
                <a:gd name="T10" fmla="*/ 29 w 149"/>
                <a:gd name="T11" fmla="*/ 128 h 432"/>
                <a:gd name="T12" fmla="*/ 41 w 149"/>
                <a:gd name="T13" fmla="*/ 143 h 432"/>
                <a:gd name="T14" fmla="*/ 36 w 149"/>
                <a:gd name="T15" fmla="*/ 117 h 432"/>
                <a:gd name="T16" fmla="*/ 33 w 149"/>
                <a:gd name="T17" fmla="*/ 102 h 432"/>
                <a:gd name="T18" fmla="*/ 30 w 149"/>
                <a:gd name="T19" fmla="*/ 69 h 432"/>
                <a:gd name="T20" fmla="*/ 21 w 149"/>
                <a:gd name="T21" fmla="*/ 0 h 4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432"/>
                <a:gd name="T35" fmla="*/ 149 w 149"/>
                <a:gd name="T36" fmla="*/ 432 h 43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432">
                  <a:moveTo>
                    <a:pt x="75" y="0"/>
                  </a:moveTo>
                  <a:lnTo>
                    <a:pt x="90" y="104"/>
                  </a:lnTo>
                  <a:lnTo>
                    <a:pt x="82" y="260"/>
                  </a:lnTo>
                  <a:lnTo>
                    <a:pt x="0" y="286"/>
                  </a:lnTo>
                  <a:lnTo>
                    <a:pt x="82" y="294"/>
                  </a:lnTo>
                  <a:lnTo>
                    <a:pt x="105" y="389"/>
                  </a:lnTo>
                  <a:lnTo>
                    <a:pt x="149" y="432"/>
                  </a:lnTo>
                  <a:lnTo>
                    <a:pt x="134" y="355"/>
                  </a:lnTo>
                  <a:lnTo>
                    <a:pt x="120" y="311"/>
                  </a:lnTo>
                  <a:lnTo>
                    <a:pt x="112" y="208"/>
                  </a:lnTo>
                  <a:lnTo>
                    <a:pt x="75" y="0"/>
                  </a:lnTo>
                  <a:close/>
                </a:path>
              </a:pathLst>
            </a:custGeom>
            <a:solidFill>
              <a:srgbClr val="3F1F00"/>
            </a:solidFill>
            <a:ln w="9525">
              <a:noFill/>
              <a:round/>
              <a:headEnd/>
              <a:tailEnd/>
            </a:ln>
            <a:effectLst>
              <a:prstShdw prst="shdw17" dist="17961" dir="2700000">
                <a:srgbClr val="261300"/>
              </a:prstShdw>
            </a:effectLst>
          </p:spPr>
          <p:txBody>
            <a:bodyPr/>
            <a:lstStyle/>
            <a:p>
              <a:endParaRPr lang="it-IT"/>
            </a:p>
          </p:txBody>
        </p:sp>
        <p:sp>
          <p:nvSpPr>
            <p:cNvPr id="271400" name="Freeform 36"/>
            <p:cNvSpPr>
              <a:spLocks/>
            </p:cNvSpPr>
            <p:nvPr/>
          </p:nvSpPr>
          <p:spPr bwMode="auto">
            <a:xfrm>
              <a:off x="2050" y="2124"/>
              <a:ext cx="40" cy="47"/>
            </a:xfrm>
            <a:custGeom>
              <a:avLst/>
              <a:gdLst>
                <a:gd name="T0" fmla="*/ 0 w 52"/>
                <a:gd name="T1" fmla="*/ 18 h 59"/>
                <a:gd name="T2" fmla="*/ 3 w 52"/>
                <a:gd name="T3" fmla="*/ 0 h 59"/>
                <a:gd name="T4" fmla="*/ 14 w 52"/>
                <a:gd name="T5" fmla="*/ 16 h 59"/>
                <a:gd name="T6" fmla="*/ 0 w 52"/>
                <a:gd name="T7" fmla="*/ 18 h 59"/>
                <a:gd name="T8" fmla="*/ 0 60000 65536"/>
                <a:gd name="T9" fmla="*/ 0 60000 65536"/>
                <a:gd name="T10" fmla="*/ 0 60000 65536"/>
                <a:gd name="T11" fmla="*/ 0 60000 65536"/>
                <a:gd name="T12" fmla="*/ 0 w 52"/>
                <a:gd name="T13" fmla="*/ 0 h 59"/>
                <a:gd name="T14" fmla="*/ 52 w 52"/>
                <a:gd name="T15" fmla="*/ 59 h 59"/>
              </a:gdLst>
              <a:ahLst/>
              <a:cxnLst>
                <a:cxn ang="T8">
                  <a:pos x="T0" y="T1"/>
                </a:cxn>
                <a:cxn ang="T9">
                  <a:pos x="T2" y="T3"/>
                </a:cxn>
                <a:cxn ang="T10">
                  <a:pos x="T4" y="T5"/>
                </a:cxn>
                <a:cxn ang="T11">
                  <a:pos x="T6" y="T7"/>
                </a:cxn>
              </a:cxnLst>
              <a:rect l="T12" t="T13" r="T14" b="T15"/>
              <a:pathLst>
                <a:path w="52" h="59">
                  <a:moveTo>
                    <a:pt x="0" y="59"/>
                  </a:moveTo>
                  <a:lnTo>
                    <a:pt x="11" y="0"/>
                  </a:lnTo>
                  <a:lnTo>
                    <a:pt x="52" y="50"/>
                  </a:lnTo>
                  <a:lnTo>
                    <a:pt x="0" y="59"/>
                  </a:lnTo>
                  <a:close/>
                </a:path>
              </a:pathLst>
            </a:custGeom>
            <a:solidFill>
              <a:srgbClr val="FFDFBF"/>
            </a:solidFill>
            <a:ln w="9525">
              <a:noFill/>
              <a:round/>
              <a:headEnd/>
              <a:tailEnd/>
            </a:ln>
            <a:effectLst>
              <a:prstShdw prst="shdw17" dist="17961" dir="2700000">
                <a:srgbClr val="998673"/>
              </a:prstShdw>
            </a:effectLst>
          </p:spPr>
          <p:txBody>
            <a:bodyPr/>
            <a:lstStyle/>
            <a:p>
              <a:endParaRPr lang="it-IT"/>
            </a:p>
          </p:txBody>
        </p:sp>
        <p:sp>
          <p:nvSpPr>
            <p:cNvPr id="271401" name="Freeform 37"/>
            <p:cNvSpPr>
              <a:spLocks/>
            </p:cNvSpPr>
            <p:nvPr/>
          </p:nvSpPr>
          <p:spPr bwMode="auto">
            <a:xfrm>
              <a:off x="2052" y="1732"/>
              <a:ext cx="128" cy="256"/>
            </a:xfrm>
            <a:custGeom>
              <a:avLst/>
              <a:gdLst>
                <a:gd name="T0" fmla="*/ 46 w 165"/>
                <a:gd name="T1" fmla="*/ 18 h 320"/>
                <a:gd name="T2" fmla="*/ 47 w 165"/>
                <a:gd name="T3" fmla="*/ 34 h 320"/>
                <a:gd name="T4" fmla="*/ 44 w 165"/>
                <a:gd name="T5" fmla="*/ 40 h 320"/>
                <a:gd name="T6" fmla="*/ 47 w 165"/>
                <a:gd name="T7" fmla="*/ 46 h 320"/>
                <a:gd name="T8" fmla="*/ 47 w 165"/>
                <a:gd name="T9" fmla="*/ 53 h 320"/>
                <a:gd name="T10" fmla="*/ 46 w 165"/>
                <a:gd name="T11" fmla="*/ 61 h 320"/>
                <a:gd name="T12" fmla="*/ 44 w 165"/>
                <a:gd name="T13" fmla="*/ 70 h 320"/>
                <a:gd name="T14" fmla="*/ 44 w 165"/>
                <a:gd name="T15" fmla="*/ 78 h 320"/>
                <a:gd name="T16" fmla="*/ 42 w 165"/>
                <a:gd name="T17" fmla="*/ 84 h 320"/>
                <a:gd name="T18" fmla="*/ 39 w 165"/>
                <a:gd name="T19" fmla="*/ 88 h 320"/>
                <a:gd name="T20" fmla="*/ 40 w 165"/>
                <a:gd name="T21" fmla="*/ 94 h 320"/>
                <a:gd name="T22" fmla="*/ 32 w 165"/>
                <a:gd name="T23" fmla="*/ 105 h 320"/>
                <a:gd name="T24" fmla="*/ 7 w 165"/>
                <a:gd name="T25" fmla="*/ 87 h 320"/>
                <a:gd name="T26" fmla="*/ 5 w 165"/>
                <a:gd name="T27" fmla="*/ 65 h 320"/>
                <a:gd name="T28" fmla="*/ 5 w 165"/>
                <a:gd name="T29" fmla="*/ 62 h 320"/>
                <a:gd name="T30" fmla="*/ 4 w 165"/>
                <a:gd name="T31" fmla="*/ 58 h 320"/>
                <a:gd name="T32" fmla="*/ 2 w 165"/>
                <a:gd name="T33" fmla="*/ 52 h 320"/>
                <a:gd name="T34" fmla="*/ 0 w 165"/>
                <a:gd name="T35" fmla="*/ 39 h 320"/>
                <a:gd name="T36" fmla="*/ 3 w 165"/>
                <a:gd name="T37" fmla="*/ 37 h 320"/>
                <a:gd name="T38" fmla="*/ 2 w 165"/>
                <a:gd name="T39" fmla="*/ 34 h 320"/>
                <a:gd name="T40" fmla="*/ 2 w 165"/>
                <a:gd name="T41" fmla="*/ 25 h 320"/>
                <a:gd name="T42" fmla="*/ 2 w 165"/>
                <a:gd name="T43" fmla="*/ 19 h 320"/>
                <a:gd name="T44" fmla="*/ 5 w 165"/>
                <a:gd name="T45" fmla="*/ 12 h 320"/>
                <a:gd name="T46" fmla="*/ 7 w 165"/>
                <a:gd name="T47" fmla="*/ 7 h 320"/>
                <a:gd name="T48" fmla="*/ 12 w 165"/>
                <a:gd name="T49" fmla="*/ 2 h 320"/>
                <a:gd name="T50" fmla="*/ 17 w 165"/>
                <a:gd name="T51" fmla="*/ 2 h 320"/>
                <a:gd name="T52" fmla="*/ 22 w 165"/>
                <a:gd name="T53" fmla="*/ 0 h 320"/>
                <a:gd name="T54" fmla="*/ 26 w 165"/>
                <a:gd name="T55" fmla="*/ 0 h 320"/>
                <a:gd name="T56" fmla="*/ 33 w 165"/>
                <a:gd name="T57" fmla="*/ 1 h 320"/>
                <a:gd name="T58" fmla="*/ 36 w 165"/>
                <a:gd name="T59" fmla="*/ 2 h 320"/>
                <a:gd name="T60" fmla="*/ 41 w 165"/>
                <a:gd name="T61" fmla="*/ 4 h 320"/>
                <a:gd name="T62" fmla="*/ 43 w 165"/>
                <a:gd name="T63" fmla="*/ 8 h 320"/>
                <a:gd name="T64" fmla="*/ 44 w 165"/>
                <a:gd name="T65" fmla="*/ 11 h 320"/>
                <a:gd name="T66" fmla="*/ 46 w 165"/>
                <a:gd name="T67" fmla="*/ 18 h 32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
                <a:gd name="T103" fmla="*/ 0 h 320"/>
                <a:gd name="T104" fmla="*/ 165 w 165"/>
                <a:gd name="T105" fmla="*/ 320 h 32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 h="320">
                  <a:moveTo>
                    <a:pt x="163" y="53"/>
                  </a:moveTo>
                  <a:lnTo>
                    <a:pt x="165" y="105"/>
                  </a:lnTo>
                  <a:lnTo>
                    <a:pt x="159" y="124"/>
                  </a:lnTo>
                  <a:lnTo>
                    <a:pt x="165" y="141"/>
                  </a:lnTo>
                  <a:lnTo>
                    <a:pt x="164" y="160"/>
                  </a:lnTo>
                  <a:lnTo>
                    <a:pt x="162" y="186"/>
                  </a:lnTo>
                  <a:lnTo>
                    <a:pt x="159" y="212"/>
                  </a:lnTo>
                  <a:lnTo>
                    <a:pt x="160" y="239"/>
                  </a:lnTo>
                  <a:lnTo>
                    <a:pt x="150" y="256"/>
                  </a:lnTo>
                  <a:lnTo>
                    <a:pt x="136" y="268"/>
                  </a:lnTo>
                  <a:lnTo>
                    <a:pt x="141" y="284"/>
                  </a:lnTo>
                  <a:lnTo>
                    <a:pt x="113" y="320"/>
                  </a:lnTo>
                  <a:lnTo>
                    <a:pt x="24" y="266"/>
                  </a:lnTo>
                  <a:lnTo>
                    <a:pt x="20" y="196"/>
                  </a:lnTo>
                  <a:lnTo>
                    <a:pt x="17" y="187"/>
                  </a:lnTo>
                  <a:lnTo>
                    <a:pt x="13" y="176"/>
                  </a:lnTo>
                  <a:lnTo>
                    <a:pt x="5" y="157"/>
                  </a:lnTo>
                  <a:lnTo>
                    <a:pt x="0" y="119"/>
                  </a:lnTo>
                  <a:lnTo>
                    <a:pt x="10" y="114"/>
                  </a:lnTo>
                  <a:lnTo>
                    <a:pt x="8" y="101"/>
                  </a:lnTo>
                  <a:lnTo>
                    <a:pt x="8" y="76"/>
                  </a:lnTo>
                  <a:lnTo>
                    <a:pt x="9" y="57"/>
                  </a:lnTo>
                  <a:lnTo>
                    <a:pt x="17" y="37"/>
                  </a:lnTo>
                  <a:lnTo>
                    <a:pt x="25" y="23"/>
                  </a:lnTo>
                  <a:lnTo>
                    <a:pt x="41" y="8"/>
                  </a:lnTo>
                  <a:lnTo>
                    <a:pt x="59" y="3"/>
                  </a:lnTo>
                  <a:lnTo>
                    <a:pt x="77" y="0"/>
                  </a:lnTo>
                  <a:lnTo>
                    <a:pt x="96" y="0"/>
                  </a:lnTo>
                  <a:lnTo>
                    <a:pt x="115" y="1"/>
                  </a:lnTo>
                  <a:lnTo>
                    <a:pt x="129" y="4"/>
                  </a:lnTo>
                  <a:lnTo>
                    <a:pt x="146" y="13"/>
                  </a:lnTo>
                  <a:lnTo>
                    <a:pt x="154" y="24"/>
                  </a:lnTo>
                  <a:lnTo>
                    <a:pt x="158" y="34"/>
                  </a:lnTo>
                  <a:lnTo>
                    <a:pt x="163" y="53"/>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402" name="Freeform 38"/>
            <p:cNvSpPr>
              <a:spLocks/>
            </p:cNvSpPr>
            <p:nvPr/>
          </p:nvSpPr>
          <p:spPr bwMode="auto">
            <a:xfrm>
              <a:off x="2106" y="1818"/>
              <a:ext cx="45" cy="23"/>
            </a:xfrm>
            <a:custGeom>
              <a:avLst/>
              <a:gdLst>
                <a:gd name="T0" fmla="*/ 0 w 59"/>
                <a:gd name="T1" fmla="*/ 2 h 29"/>
                <a:gd name="T2" fmla="*/ 7 w 59"/>
                <a:gd name="T3" fmla="*/ 0 h 29"/>
                <a:gd name="T4" fmla="*/ 12 w 59"/>
                <a:gd name="T5" fmla="*/ 2 h 29"/>
                <a:gd name="T6" fmla="*/ 14 w 59"/>
                <a:gd name="T7" fmla="*/ 2 h 29"/>
                <a:gd name="T8" fmla="*/ 15 w 59"/>
                <a:gd name="T9" fmla="*/ 3 h 29"/>
                <a:gd name="T10" fmla="*/ 14 w 59"/>
                <a:gd name="T11" fmla="*/ 5 h 29"/>
                <a:gd name="T12" fmla="*/ 13 w 59"/>
                <a:gd name="T13" fmla="*/ 7 h 29"/>
                <a:gd name="T14" fmla="*/ 14 w 59"/>
                <a:gd name="T15" fmla="*/ 9 h 29"/>
                <a:gd name="T16" fmla="*/ 8 w 59"/>
                <a:gd name="T17" fmla="*/ 8 h 29"/>
                <a:gd name="T18" fmla="*/ 4 w 59"/>
                <a:gd name="T19" fmla="*/ 8 h 29"/>
                <a:gd name="T20" fmla="*/ 6 w 59"/>
                <a:gd name="T21" fmla="*/ 6 h 29"/>
                <a:gd name="T22" fmla="*/ 4 w 59"/>
                <a:gd name="T23" fmla="*/ 5 h 29"/>
                <a:gd name="T24" fmla="*/ 0 w 59"/>
                <a:gd name="T25" fmla="*/ 2 h 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29"/>
                <a:gd name="T41" fmla="*/ 59 w 59"/>
                <a:gd name="T42" fmla="*/ 29 h 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29">
                  <a:moveTo>
                    <a:pt x="0" y="4"/>
                  </a:moveTo>
                  <a:lnTo>
                    <a:pt x="27" y="0"/>
                  </a:lnTo>
                  <a:lnTo>
                    <a:pt x="46" y="3"/>
                  </a:lnTo>
                  <a:lnTo>
                    <a:pt x="53" y="7"/>
                  </a:lnTo>
                  <a:lnTo>
                    <a:pt x="59" y="9"/>
                  </a:lnTo>
                  <a:lnTo>
                    <a:pt x="55" y="16"/>
                  </a:lnTo>
                  <a:lnTo>
                    <a:pt x="50" y="23"/>
                  </a:lnTo>
                  <a:lnTo>
                    <a:pt x="53" y="29"/>
                  </a:lnTo>
                  <a:lnTo>
                    <a:pt x="34" y="24"/>
                  </a:lnTo>
                  <a:lnTo>
                    <a:pt x="14" y="26"/>
                  </a:lnTo>
                  <a:lnTo>
                    <a:pt x="24" y="21"/>
                  </a:lnTo>
                  <a:lnTo>
                    <a:pt x="13" y="16"/>
                  </a:lnTo>
                  <a:lnTo>
                    <a:pt x="0" y="4"/>
                  </a:lnTo>
                  <a:close/>
                </a:path>
              </a:pathLst>
            </a:custGeom>
            <a:solidFill>
              <a:srgbClr val="7F5F3F"/>
            </a:solidFill>
            <a:ln w="9525">
              <a:noFill/>
              <a:round/>
              <a:headEnd/>
              <a:tailEnd/>
            </a:ln>
            <a:effectLst>
              <a:prstShdw prst="shdw17" dist="17961" dir="2700000">
                <a:srgbClr val="4C3926"/>
              </a:prstShdw>
            </a:effectLst>
          </p:spPr>
          <p:txBody>
            <a:bodyPr/>
            <a:lstStyle/>
            <a:p>
              <a:endParaRPr lang="it-IT"/>
            </a:p>
          </p:txBody>
        </p:sp>
        <p:sp>
          <p:nvSpPr>
            <p:cNvPr id="271403" name="Freeform 39"/>
            <p:cNvSpPr>
              <a:spLocks/>
            </p:cNvSpPr>
            <p:nvPr/>
          </p:nvSpPr>
          <p:spPr bwMode="auto">
            <a:xfrm>
              <a:off x="2163" y="1876"/>
              <a:ext cx="13" cy="12"/>
            </a:xfrm>
            <a:custGeom>
              <a:avLst/>
              <a:gdLst>
                <a:gd name="T0" fmla="*/ 0 w 17"/>
                <a:gd name="T1" fmla="*/ 0 h 16"/>
                <a:gd name="T2" fmla="*/ 5 w 17"/>
                <a:gd name="T3" fmla="*/ 0 h 16"/>
                <a:gd name="T4" fmla="*/ 4 w 17"/>
                <a:gd name="T5" fmla="*/ 4 h 16"/>
                <a:gd name="T6" fmla="*/ 0 w 17"/>
                <a:gd name="T7" fmla="*/ 0 h 16"/>
                <a:gd name="T8" fmla="*/ 0 60000 65536"/>
                <a:gd name="T9" fmla="*/ 0 60000 65536"/>
                <a:gd name="T10" fmla="*/ 0 60000 65536"/>
                <a:gd name="T11" fmla="*/ 0 60000 65536"/>
                <a:gd name="T12" fmla="*/ 0 w 17"/>
                <a:gd name="T13" fmla="*/ 0 h 16"/>
                <a:gd name="T14" fmla="*/ 17 w 17"/>
                <a:gd name="T15" fmla="*/ 16 h 16"/>
              </a:gdLst>
              <a:ahLst/>
              <a:cxnLst>
                <a:cxn ang="T8">
                  <a:pos x="T0" y="T1"/>
                </a:cxn>
                <a:cxn ang="T9">
                  <a:pos x="T2" y="T3"/>
                </a:cxn>
                <a:cxn ang="T10">
                  <a:pos x="T4" y="T5"/>
                </a:cxn>
                <a:cxn ang="T11">
                  <a:pos x="T6" y="T7"/>
                </a:cxn>
              </a:cxnLst>
              <a:rect l="T12" t="T13" r="T14" b="T15"/>
              <a:pathLst>
                <a:path w="17" h="16">
                  <a:moveTo>
                    <a:pt x="0" y="0"/>
                  </a:moveTo>
                  <a:lnTo>
                    <a:pt x="17" y="0"/>
                  </a:lnTo>
                  <a:lnTo>
                    <a:pt x="15" y="16"/>
                  </a:lnTo>
                  <a:lnTo>
                    <a:pt x="0" y="0"/>
                  </a:lnTo>
                  <a:close/>
                </a:path>
              </a:pathLst>
            </a:custGeom>
            <a:solidFill>
              <a:srgbClr val="7F5F3F"/>
            </a:solidFill>
            <a:ln w="9525">
              <a:noFill/>
              <a:round/>
              <a:headEnd/>
              <a:tailEnd/>
            </a:ln>
            <a:effectLst>
              <a:prstShdw prst="shdw17" dist="17961" dir="2700000">
                <a:srgbClr val="4C3926"/>
              </a:prstShdw>
            </a:effectLst>
          </p:spPr>
          <p:txBody>
            <a:bodyPr/>
            <a:lstStyle/>
            <a:p>
              <a:endParaRPr lang="it-IT"/>
            </a:p>
          </p:txBody>
        </p:sp>
        <p:sp>
          <p:nvSpPr>
            <p:cNvPr id="271404" name="Freeform 40"/>
            <p:cNvSpPr>
              <a:spLocks/>
            </p:cNvSpPr>
            <p:nvPr/>
          </p:nvSpPr>
          <p:spPr bwMode="auto">
            <a:xfrm>
              <a:off x="2066" y="1878"/>
              <a:ext cx="70" cy="64"/>
            </a:xfrm>
            <a:custGeom>
              <a:avLst/>
              <a:gdLst>
                <a:gd name="T0" fmla="*/ 2 w 90"/>
                <a:gd name="T1" fmla="*/ 2 h 80"/>
                <a:gd name="T2" fmla="*/ 5 w 90"/>
                <a:gd name="T3" fmla="*/ 2 h 80"/>
                <a:gd name="T4" fmla="*/ 11 w 90"/>
                <a:gd name="T5" fmla="*/ 18 h 80"/>
                <a:gd name="T6" fmla="*/ 26 w 90"/>
                <a:gd name="T7" fmla="*/ 26 h 80"/>
                <a:gd name="T8" fmla="*/ 11 w 90"/>
                <a:gd name="T9" fmla="*/ 19 h 80"/>
                <a:gd name="T10" fmla="*/ 4 w 90"/>
                <a:gd name="T11" fmla="*/ 11 h 80"/>
                <a:gd name="T12" fmla="*/ 2 w 90"/>
                <a:gd name="T13" fmla="*/ 15 h 80"/>
                <a:gd name="T14" fmla="*/ 0 w 90"/>
                <a:gd name="T15" fmla="*/ 0 h 80"/>
                <a:gd name="T16" fmla="*/ 2 w 90"/>
                <a:gd name="T17" fmla="*/ 2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
                <a:gd name="T28" fmla="*/ 0 h 80"/>
                <a:gd name="T29" fmla="*/ 90 w 90"/>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 h="80">
                  <a:moveTo>
                    <a:pt x="7" y="8"/>
                  </a:moveTo>
                  <a:lnTo>
                    <a:pt x="17" y="7"/>
                  </a:lnTo>
                  <a:lnTo>
                    <a:pt x="38" y="52"/>
                  </a:lnTo>
                  <a:lnTo>
                    <a:pt x="90" y="80"/>
                  </a:lnTo>
                  <a:lnTo>
                    <a:pt x="37" y="60"/>
                  </a:lnTo>
                  <a:lnTo>
                    <a:pt x="16" y="36"/>
                  </a:lnTo>
                  <a:lnTo>
                    <a:pt x="5" y="46"/>
                  </a:lnTo>
                  <a:lnTo>
                    <a:pt x="0" y="0"/>
                  </a:lnTo>
                  <a:lnTo>
                    <a:pt x="7" y="8"/>
                  </a:lnTo>
                  <a:close/>
                </a:path>
              </a:pathLst>
            </a:custGeom>
            <a:solidFill>
              <a:srgbClr val="7F5F3F"/>
            </a:solidFill>
            <a:ln w="9525">
              <a:noFill/>
              <a:round/>
              <a:headEnd/>
              <a:tailEnd/>
            </a:ln>
            <a:effectLst>
              <a:prstShdw prst="shdw17" dist="17961" dir="2700000">
                <a:srgbClr val="4C3926"/>
              </a:prstShdw>
            </a:effectLst>
          </p:spPr>
          <p:txBody>
            <a:bodyPr/>
            <a:lstStyle/>
            <a:p>
              <a:endParaRPr lang="it-IT"/>
            </a:p>
          </p:txBody>
        </p:sp>
        <p:sp>
          <p:nvSpPr>
            <p:cNvPr id="271405" name="Freeform 41"/>
            <p:cNvSpPr>
              <a:spLocks/>
            </p:cNvSpPr>
            <p:nvPr/>
          </p:nvSpPr>
          <p:spPr bwMode="auto">
            <a:xfrm>
              <a:off x="2047" y="1728"/>
              <a:ext cx="145" cy="166"/>
            </a:xfrm>
            <a:custGeom>
              <a:avLst/>
              <a:gdLst>
                <a:gd name="T0" fmla="*/ 7 w 187"/>
                <a:gd name="T1" fmla="*/ 69 h 207"/>
                <a:gd name="T2" fmla="*/ 4 w 187"/>
                <a:gd name="T3" fmla="*/ 61 h 207"/>
                <a:gd name="T4" fmla="*/ 2 w 187"/>
                <a:gd name="T5" fmla="*/ 51 h 207"/>
                <a:gd name="T6" fmla="*/ 0 w 187"/>
                <a:gd name="T7" fmla="*/ 37 h 207"/>
                <a:gd name="T8" fmla="*/ 0 w 187"/>
                <a:gd name="T9" fmla="*/ 22 h 207"/>
                <a:gd name="T10" fmla="*/ 2 w 187"/>
                <a:gd name="T11" fmla="*/ 11 h 207"/>
                <a:gd name="T12" fmla="*/ 7 w 187"/>
                <a:gd name="T13" fmla="*/ 5 h 207"/>
                <a:gd name="T14" fmla="*/ 12 w 187"/>
                <a:gd name="T15" fmla="*/ 2 h 207"/>
                <a:gd name="T16" fmla="*/ 23 w 187"/>
                <a:gd name="T17" fmla="*/ 0 h 207"/>
                <a:gd name="T18" fmla="*/ 36 w 187"/>
                <a:gd name="T19" fmla="*/ 2 h 207"/>
                <a:gd name="T20" fmla="*/ 44 w 187"/>
                <a:gd name="T21" fmla="*/ 5 h 207"/>
                <a:gd name="T22" fmla="*/ 50 w 187"/>
                <a:gd name="T23" fmla="*/ 6 h 207"/>
                <a:gd name="T24" fmla="*/ 52 w 187"/>
                <a:gd name="T25" fmla="*/ 6 h 207"/>
                <a:gd name="T26" fmla="*/ 49 w 187"/>
                <a:gd name="T27" fmla="*/ 11 h 207"/>
                <a:gd name="T28" fmla="*/ 47 w 187"/>
                <a:gd name="T29" fmla="*/ 18 h 207"/>
                <a:gd name="T30" fmla="*/ 47 w 187"/>
                <a:gd name="T31" fmla="*/ 21 h 207"/>
                <a:gd name="T32" fmla="*/ 43 w 187"/>
                <a:gd name="T33" fmla="*/ 16 h 207"/>
                <a:gd name="T34" fmla="*/ 36 w 187"/>
                <a:gd name="T35" fmla="*/ 15 h 207"/>
                <a:gd name="T36" fmla="*/ 29 w 187"/>
                <a:gd name="T37" fmla="*/ 14 h 207"/>
                <a:gd name="T38" fmla="*/ 24 w 187"/>
                <a:gd name="T39" fmla="*/ 14 h 207"/>
                <a:gd name="T40" fmla="*/ 17 w 187"/>
                <a:gd name="T41" fmla="*/ 14 h 207"/>
                <a:gd name="T42" fmla="*/ 20 w 187"/>
                <a:gd name="T43" fmla="*/ 17 h 207"/>
                <a:gd name="T44" fmla="*/ 20 w 187"/>
                <a:gd name="T45" fmla="*/ 21 h 207"/>
                <a:gd name="T46" fmla="*/ 19 w 187"/>
                <a:gd name="T47" fmla="*/ 26 h 207"/>
                <a:gd name="T48" fmla="*/ 16 w 187"/>
                <a:gd name="T49" fmla="*/ 33 h 207"/>
                <a:gd name="T50" fmla="*/ 14 w 187"/>
                <a:gd name="T51" fmla="*/ 41 h 207"/>
                <a:gd name="T52" fmla="*/ 14 w 187"/>
                <a:gd name="T53" fmla="*/ 51 h 207"/>
                <a:gd name="T54" fmla="*/ 9 w 187"/>
                <a:gd name="T55" fmla="*/ 45 h 207"/>
                <a:gd name="T56" fmla="*/ 9 w 187"/>
                <a:gd name="T57" fmla="*/ 41 h 207"/>
                <a:gd name="T58" fmla="*/ 7 w 187"/>
                <a:gd name="T59" fmla="*/ 39 h 207"/>
                <a:gd name="T60" fmla="*/ 3 w 187"/>
                <a:gd name="T61" fmla="*/ 40 h 207"/>
                <a:gd name="T62" fmla="*/ 2 w 187"/>
                <a:gd name="T63" fmla="*/ 43 h 207"/>
                <a:gd name="T64" fmla="*/ 4 w 187"/>
                <a:gd name="T65" fmla="*/ 55 h 207"/>
                <a:gd name="T66" fmla="*/ 5 w 187"/>
                <a:gd name="T67" fmla="*/ 61 h 207"/>
                <a:gd name="T68" fmla="*/ 7 w 187"/>
                <a:gd name="T69" fmla="*/ 69 h 2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07"/>
                <a:gd name="T107" fmla="*/ 187 w 187"/>
                <a:gd name="T108" fmla="*/ 207 h 20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07">
                  <a:moveTo>
                    <a:pt x="27" y="207"/>
                  </a:moveTo>
                  <a:lnTo>
                    <a:pt x="13" y="183"/>
                  </a:lnTo>
                  <a:lnTo>
                    <a:pt x="5" y="153"/>
                  </a:lnTo>
                  <a:lnTo>
                    <a:pt x="0" y="110"/>
                  </a:lnTo>
                  <a:lnTo>
                    <a:pt x="0" y="68"/>
                  </a:lnTo>
                  <a:lnTo>
                    <a:pt x="6" y="36"/>
                  </a:lnTo>
                  <a:lnTo>
                    <a:pt x="25" y="15"/>
                  </a:lnTo>
                  <a:lnTo>
                    <a:pt x="45" y="5"/>
                  </a:lnTo>
                  <a:lnTo>
                    <a:pt x="82" y="0"/>
                  </a:lnTo>
                  <a:lnTo>
                    <a:pt x="130" y="3"/>
                  </a:lnTo>
                  <a:lnTo>
                    <a:pt x="160" y="15"/>
                  </a:lnTo>
                  <a:lnTo>
                    <a:pt x="179" y="19"/>
                  </a:lnTo>
                  <a:lnTo>
                    <a:pt x="187" y="19"/>
                  </a:lnTo>
                  <a:lnTo>
                    <a:pt x="176" y="32"/>
                  </a:lnTo>
                  <a:lnTo>
                    <a:pt x="169" y="54"/>
                  </a:lnTo>
                  <a:lnTo>
                    <a:pt x="169" y="62"/>
                  </a:lnTo>
                  <a:lnTo>
                    <a:pt x="153" y="49"/>
                  </a:lnTo>
                  <a:lnTo>
                    <a:pt x="130" y="48"/>
                  </a:lnTo>
                  <a:lnTo>
                    <a:pt x="103" y="45"/>
                  </a:lnTo>
                  <a:lnTo>
                    <a:pt x="85" y="45"/>
                  </a:lnTo>
                  <a:lnTo>
                    <a:pt x="63" y="45"/>
                  </a:lnTo>
                  <a:lnTo>
                    <a:pt x="73" y="51"/>
                  </a:lnTo>
                  <a:lnTo>
                    <a:pt x="73" y="64"/>
                  </a:lnTo>
                  <a:lnTo>
                    <a:pt x="67" y="80"/>
                  </a:lnTo>
                  <a:lnTo>
                    <a:pt x="56" y="100"/>
                  </a:lnTo>
                  <a:lnTo>
                    <a:pt x="50" y="124"/>
                  </a:lnTo>
                  <a:lnTo>
                    <a:pt x="50" y="153"/>
                  </a:lnTo>
                  <a:lnTo>
                    <a:pt x="34" y="136"/>
                  </a:lnTo>
                  <a:lnTo>
                    <a:pt x="32" y="123"/>
                  </a:lnTo>
                  <a:lnTo>
                    <a:pt x="23" y="119"/>
                  </a:lnTo>
                  <a:lnTo>
                    <a:pt x="11" y="120"/>
                  </a:lnTo>
                  <a:lnTo>
                    <a:pt x="9" y="127"/>
                  </a:lnTo>
                  <a:lnTo>
                    <a:pt x="13" y="166"/>
                  </a:lnTo>
                  <a:lnTo>
                    <a:pt x="21" y="183"/>
                  </a:lnTo>
                  <a:lnTo>
                    <a:pt x="27" y="207"/>
                  </a:lnTo>
                  <a:close/>
                </a:path>
              </a:pathLst>
            </a:custGeom>
            <a:solidFill>
              <a:srgbClr val="BF7F1F"/>
            </a:solidFill>
            <a:ln w="9525">
              <a:noFill/>
              <a:round/>
              <a:headEnd/>
              <a:tailEnd/>
            </a:ln>
            <a:effectLst>
              <a:prstShdw prst="shdw17" dist="17961" dir="2700000">
                <a:srgbClr val="734C13"/>
              </a:prstShdw>
            </a:effectLst>
          </p:spPr>
          <p:txBody>
            <a:bodyPr/>
            <a:lstStyle/>
            <a:p>
              <a:endParaRPr lang="it-IT"/>
            </a:p>
          </p:txBody>
        </p:sp>
        <p:sp>
          <p:nvSpPr>
            <p:cNvPr id="271406" name="Freeform 42"/>
            <p:cNvSpPr>
              <a:spLocks/>
            </p:cNvSpPr>
            <p:nvPr/>
          </p:nvSpPr>
          <p:spPr bwMode="auto">
            <a:xfrm>
              <a:off x="2167" y="2314"/>
              <a:ext cx="125" cy="83"/>
            </a:xfrm>
            <a:custGeom>
              <a:avLst/>
              <a:gdLst>
                <a:gd name="T0" fmla="*/ 45 w 161"/>
                <a:gd name="T1" fmla="*/ 30 h 104"/>
                <a:gd name="T2" fmla="*/ 35 w 161"/>
                <a:gd name="T3" fmla="*/ 34 h 104"/>
                <a:gd name="T4" fmla="*/ 20 w 161"/>
                <a:gd name="T5" fmla="*/ 31 h 104"/>
                <a:gd name="T6" fmla="*/ 7 w 161"/>
                <a:gd name="T7" fmla="*/ 26 h 104"/>
                <a:gd name="T8" fmla="*/ 0 w 161"/>
                <a:gd name="T9" fmla="*/ 6 h 104"/>
                <a:gd name="T10" fmla="*/ 21 w 161"/>
                <a:gd name="T11" fmla="*/ 9 h 104"/>
                <a:gd name="T12" fmla="*/ 19 w 161"/>
                <a:gd name="T13" fmla="*/ 0 h 104"/>
                <a:gd name="T14" fmla="*/ 28 w 161"/>
                <a:gd name="T15" fmla="*/ 2 h 104"/>
                <a:gd name="T16" fmla="*/ 39 w 161"/>
                <a:gd name="T17" fmla="*/ 9 h 104"/>
                <a:gd name="T18" fmla="*/ 42 w 161"/>
                <a:gd name="T19" fmla="*/ 11 h 104"/>
                <a:gd name="T20" fmla="*/ 45 w 161"/>
                <a:gd name="T21" fmla="*/ 30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1"/>
                <a:gd name="T34" fmla="*/ 0 h 104"/>
                <a:gd name="T35" fmla="*/ 161 w 161"/>
                <a:gd name="T36" fmla="*/ 104 h 10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1" h="104">
                  <a:moveTo>
                    <a:pt x="161" y="93"/>
                  </a:moveTo>
                  <a:lnTo>
                    <a:pt x="124" y="104"/>
                  </a:lnTo>
                  <a:lnTo>
                    <a:pt x="71" y="96"/>
                  </a:lnTo>
                  <a:lnTo>
                    <a:pt x="26" y="80"/>
                  </a:lnTo>
                  <a:lnTo>
                    <a:pt x="0" y="19"/>
                  </a:lnTo>
                  <a:lnTo>
                    <a:pt x="75" y="26"/>
                  </a:lnTo>
                  <a:lnTo>
                    <a:pt x="68" y="0"/>
                  </a:lnTo>
                  <a:lnTo>
                    <a:pt x="102" y="6"/>
                  </a:lnTo>
                  <a:lnTo>
                    <a:pt x="135" y="26"/>
                  </a:lnTo>
                  <a:lnTo>
                    <a:pt x="149" y="35"/>
                  </a:lnTo>
                  <a:lnTo>
                    <a:pt x="161" y="93"/>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407" name="Freeform 43"/>
            <p:cNvSpPr>
              <a:spLocks/>
            </p:cNvSpPr>
            <p:nvPr/>
          </p:nvSpPr>
          <p:spPr bwMode="auto">
            <a:xfrm>
              <a:off x="1300" y="2408"/>
              <a:ext cx="87" cy="436"/>
            </a:xfrm>
            <a:custGeom>
              <a:avLst/>
              <a:gdLst>
                <a:gd name="T0" fmla="*/ 3 w 100"/>
                <a:gd name="T1" fmla="*/ 0 h 566"/>
                <a:gd name="T2" fmla="*/ 0 w 100"/>
                <a:gd name="T3" fmla="*/ 35 h 566"/>
                <a:gd name="T4" fmla="*/ 8 w 100"/>
                <a:gd name="T5" fmla="*/ 82 h 566"/>
                <a:gd name="T6" fmla="*/ 15 w 100"/>
                <a:gd name="T7" fmla="*/ 124 h 566"/>
                <a:gd name="T8" fmla="*/ 28 w 100"/>
                <a:gd name="T9" fmla="*/ 149 h 566"/>
                <a:gd name="T10" fmla="*/ 33 w 100"/>
                <a:gd name="T11" fmla="*/ 154 h 566"/>
                <a:gd name="T12" fmla="*/ 37 w 100"/>
                <a:gd name="T13" fmla="*/ 146 h 566"/>
                <a:gd name="T14" fmla="*/ 38 w 100"/>
                <a:gd name="T15" fmla="*/ 129 h 566"/>
                <a:gd name="T16" fmla="*/ 50 w 100"/>
                <a:gd name="T17" fmla="*/ 125 h 566"/>
                <a:gd name="T18" fmla="*/ 35 w 100"/>
                <a:gd name="T19" fmla="*/ 110 h 566"/>
                <a:gd name="T20" fmla="*/ 25 w 100"/>
                <a:gd name="T21" fmla="*/ 102 h 566"/>
                <a:gd name="T22" fmla="*/ 26 w 100"/>
                <a:gd name="T23" fmla="*/ 32 h 566"/>
                <a:gd name="T24" fmla="*/ 31 w 100"/>
                <a:gd name="T25" fmla="*/ 3 h 566"/>
                <a:gd name="T26" fmla="*/ 3 w 100"/>
                <a:gd name="T27" fmla="*/ 0 h 5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0"/>
                <a:gd name="T43" fmla="*/ 0 h 566"/>
                <a:gd name="T44" fmla="*/ 100 w 100"/>
                <a:gd name="T45" fmla="*/ 566 h 5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0" h="566">
                  <a:moveTo>
                    <a:pt x="5" y="0"/>
                  </a:moveTo>
                  <a:lnTo>
                    <a:pt x="0" y="128"/>
                  </a:lnTo>
                  <a:lnTo>
                    <a:pt x="16" y="304"/>
                  </a:lnTo>
                  <a:lnTo>
                    <a:pt x="30" y="457"/>
                  </a:lnTo>
                  <a:lnTo>
                    <a:pt x="55" y="549"/>
                  </a:lnTo>
                  <a:lnTo>
                    <a:pt x="66" y="566"/>
                  </a:lnTo>
                  <a:lnTo>
                    <a:pt x="74" y="540"/>
                  </a:lnTo>
                  <a:lnTo>
                    <a:pt x="77" y="475"/>
                  </a:lnTo>
                  <a:lnTo>
                    <a:pt x="100" y="458"/>
                  </a:lnTo>
                  <a:lnTo>
                    <a:pt x="70" y="406"/>
                  </a:lnTo>
                  <a:lnTo>
                    <a:pt x="50" y="376"/>
                  </a:lnTo>
                  <a:lnTo>
                    <a:pt x="52" y="115"/>
                  </a:lnTo>
                  <a:lnTo>
                    <a:pt x="62" y="10"/>
                  </a:lnTo>
                  <a:lnTo>
                    <a:pt x="5" y="0"/>
                  </a:lnTo>
                  <a:close/>
                </a:path>
              </a:pathLst>
            </a:custGeom>
            <a:solidFill>
              <a:srgbClr val="FFBF7F"/>
            </a:solidFill>
            <a:ln w="9525">
              <a:noFill/>
              <a:round/>
              <a:headEnd/>
              <a:tailEnd/>
            </a:ln>
            <a:effectLst>
              <a:prstShdw prst="shdw17" dist="17961" dir="2700000">
                <a:srgbClr val="99734C"/>
              </a:prstShdw>
            </a:effectLst>
          </p:spPr>
          <p:txBody>
            <a:bodyPr/>
            <a:lstStyle/>
            <a:p>
              <a:endParaRPr lang="it-IT"/>
            </a:p>
          </p:txBody>
        </p:sp>
        <p:sp>
          <p:nvSpPr>
            <p:cNvPr id="271408" name="Freeform 44"/>
            <p:cNvSpPr>
              <a:spLocks/>
            </p:cNvSpPr>
            <p:nvPr/>
          </p:nvSpPr>
          <p:spPr bwMode="auto">
            <a:xfrm>
              <a:off x="1543" y="2396"/>
              <a:ext cx="76" cy="407"/>
            </a:xfrm>
            <a:custGeom>
              <a:avLst/>
              <a:gdLst>
                <a:gd name="T0" fmla="*/ 13 w 87"/>
                <a:gd name="T1" fmla="*/ 4 h 529"/>
                <a:gd name="T2" fmla="*/ 18 w 87"/>
                <a:gd name="T3" fmla="*/ 29 h 529"/>
                <a:gd name="T4" fmla="*/ 18 w 87"/>
                <a:gd name="T5" fmla="*/ 91 h 529"/>
                <a:gd name="T6" fmla="*/ 0 w 87"/>
                <a:gd name="T7" fmla="*/ 116 h 529"/>
                <a:gd name="T8" fmla="*/ 4 w 87"/>
                <a:gd name="T9" fmla="*/ 118 h 529"/>
                <a:gd name="T10" fmla="*/ 0 w 87"/>
                <a:gd name="T11" fmla="*/ 132 h 529"/>
                <a:gd name="T12" fmla="*/ 3 w 87"/>
                <a:gd name="T13" fmla="*/ 142 h 529"/>
                <a:gd name="T14" fmla="*/ 18 w 87"/>
                <a:gd name="T15" fmla="*/ 125 h 529"/>
                <a:gd name="T16" fmla="*/ 31 w 87"/>
                <a:gd name="T17" fmla="*/ 94 h 529"/>
                <a:gd name="T18" fmla="*/ 45 w 87"/>
                <a:gd name="T19" fmla="*/ 24 h 529"/>
                <a:gd name="T20" fmla="*/ 39 w 87"/>
                <a:gd name="T21" fmla="*/ 0 h 529"/>
                <a:gd name="T22" fmla="*/ 13 w 87"/>
                <a:gd name="T23" fmla="*/ 4 h 5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529"/>
                <a:gd name="T38" fmla="*/ 87 w 87"/>
                <a:gd name="T39" fmla="*/ 529 h 52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529">
                  <a:moveTo>
                    <a:pt x="25" y="14"/>
                  </a:moveTo>
                  <a:lnTo>
                    <a:pt x="37" y="109"/>
                  </a:lnTo>
                  <a:lnTo>
                    <a:pt x="36" y="336"/>
                  </a:lnTo>
                  <a:lnTo>
                    <a:pt x="0" y="431"/>
                  </a:lnTo>
                  <a:lnTo>
                    <a:pt x="9" y="439"/>
                  </a:lnTo>
                  <a:lnTo>
                    <a:pt x="0" y="488"/>
                  </a:lnTo>
                  <a:lnTo>
                    <a:pt x="8" y="529"/>
                  </a:lnTo>
                  <a:lnTo>
                    <a:pt x="36" y="464"/>
                  </a:lnTo>
                  <a:lnTo>
                    <a:pt x="62" y="347"/>
                  </a:lnTo>
                  <a:lnTo>
                    <a:pt x="87" y="88"/>
                  </a:lnTo>
                  <a:lnTo>
                    <a:pt x="76" y="0"/>
                  </a:lnTo>
                  <a:lnTo>
                    <a:pt x="25" y="14"/>
                  </a:lnTo>
                  <a:close/>
                </a:path>
              </a:pathLst>
            </a:custGeom>
            <a:solidFill>
              <a:srgbClr val="FFBF7F"/>
            </a:solidFill>
            <a:ln w="9525">
              <a:noFill/>
              <a:round/>
              <a:headEnd/>
              <a:tailEnd/>
            </a:ln>
            <a:effectLst>
              <a:prstShdw prst="shdw17" dist="17961" dir="2700000">
                <a:srgbClr val="99734C"/>
              </a:prstShdw>
            </a:effectLst>
          </p:spPr>
          <p:txBody>
            <a:bodyPr/>
            <a:lstStyle/>
            <a:p>
              <a:endParaRPr lang="it-IT"/>
            </a:p>
          </p:txBody>
        </p:sp>
        <p:sp>
          <p:nvSpPr>
            <p:cNvPr id="271409" name="Freeform 45" descr="Granito"/>
            <p:cNvSpPr>
              <a:spLocks/>
            </p:cNvSpPr>
            <p:nvPr/>
          </p:nvSpPr>
          <p:spPr bwMode="auto">
            <a:xfrm>
              <a:off x="1296" y="2139"/>
              <a:ext cx="329" cy="660"/>
            </a:xfrm>
            <a:custGeom>
              <a:avLst/>
              <a:gdLst>
                <a:gd name="T0" fmla="*/ 78 w 377"/>
                <a:gd name="T1" fmla="*/ 0 h 857"/>
                <a:gd name="T2" fmla="*/ 30 w 377"/>
                <a:gd name="T3" fmla="*/ 16 h 857"/>
                <a:gd name="T4" fmla="*/ 25 w 377"/>
                <a:gd name="T5" fmla="*/ 21 h 857"/>
                <a:gd name="T6" fmla="*/ 0 w 377"/>
                <a:gd name="T7" fmla="*/ 95 h 857"/>
                <a:gd name="T8" fmla="*/ 3 w 377"/>
                <a:gd name="T9" fmla="*/ 174 h 857"/>
                <a:gd name="T10" fmla="*/ 34 w 377"/>
                <a:gd name="T11" fmla="*/ 168 h 857"/>
                <a:gd name="T12" fmla="*/ 37 w 377"/>
                <a:gd name="T13" fmla="*/ 99 h 857"/>
                <a:gd name="T14" fmla="*/ 42 w 377"/>
                <a:gd name="T15" fmla="*/ 79 h 857"/>
                <a:gd name="T16" fmla="*/ 43 w 377"/>
                <a:gd name="T17" fmla="*/ 120 h 857"/>
                <a:gd name="T18" fmla="*/ 34 w 377"/>
                <a:gd name="T19" fmla="*/ 192 h 857"/>
                <a:gd name="T20" fmla="*/ 48 w 377"/>
                <a:gd name="T21" fmla="*/ 192 h 857"/>
                <a:gd name="T22" fmla="*/ 46 w 377"/>
                <a:gd name="T23" fmla="*/ 216 h 857"/>
                <a:gd name="T24" fmla="*/ 48 w 377"/>
                <a:gd name="T25" fmla="*/ 230 h 857"/>
                <a:gd name="T26" fmla="*/ 98 w 377"/>
                <a:gd name="T27" fmla="*/ 232 h 857"/>
                <a:gd name="T28" fmla="*/ 138 w 377"/>
                <a:gd name="T29" fmla="*/ 226 h 857"/>
                <a:gd name="T30" fmla="*/ 161 w 377"/>
                <a:gd name="T31" fmla="*/ 226 h 857"/>
                <a:gd name="T32" fmla="*/ 159 w 377"/>
                <a:gd name="T33" fmla="*/ 187 h 857"/>
                <a:gd name="T34" fmla="*/ 161 w 377"/>
                <a:gd name="T35" fmla="*/ 168 h 857"/>
                <a:gd name="T36" fmla="*/ 149 w 377"/>
                <a:gd name="T37" fmla="*/ 114 h 857"/>
                <a:gd name="T38" fmla="*/ 148 w 377"/>
                <a:gd name="T39" fmla="*/ 85 h 857"/>
                <a:gd name="T40" fmla="*/ 153 w 377"/>
                <a:gd name="T41" fmla="*/ 96 h 857"/>
                <a:gd name="T42" fmla="*/ 159 w 377"/>
                <a:gd name="T43" fmla="*/ 159 h 857"/>
                <a:gd name="T44" fmla="*/ 182 w 377"/>
                <a:gd name="T45" fmla="*/ 162 h 857"/>
                <a:gd name="T46" fmla="*/ 190 w 377"/>
                <a:gd name="T47" fmla="*/ 90 h 857"/>
                <a:gd name="T48" fmla="*/ 161 w 377"/>
                <a:gd name="T49" fmla="*/ 20 h 857"/>
                <a:gd name="T50" fmla="*/ 113 w 377"/>
                <a:gd name="T51" fmla="*/ 0 h 857"/>
                <a:gd name="T52" fmla="*/ 78 w 377"/>
                <a:gd name="T53" fmla="*/ 0 h 85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77"/>
                <a:gd name="T82" fmla="*/ 0 h 857"/>
                <a:gd name="T83" fmla="*/ 377 w 377"/>
                <a:gd name="T84" fmla="*/ 857 h 85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77" h="857">
                  <a:moveTo>
                    <a:pt x="153" y="0"/>
                  </a:moveTo>
                  <a:lnTo>
                    <a:pt x="60" y="58"/>
                  </a:lnTo>
                  <a:lnTo>
                    <a:pt x="49" y="78"/>
                  </a:lnTo>
                  <a:lnTo>
                    <a:pt x="0" y="352"/>
                  </a:lnTo>
                  <a:lnTo>
                    <a:pt x="8" y="643"/>
                  </a:lnTo>
                  <a:lnTo>
                    <a:pt x="67" y="621"/>
                  </a:lnTo>
                  <a:lnTo>
                    <a:pt x="72" y="363"/>
                  </a:lnTo>
                  <a:lnTo>
                    <a:pt x="82" y="294"/>
                  </a:lnTo>
                  <a:lnTo>
                    <a:pt x="84" y="444"/>
                  </a:lnTo>
                  <a:lnTo>
                    <a:pt x="67" y="706"/>
                  </a:lnTo>
                  <a:lnTo>
                    <a:pt x="95" y="708"/>
                  </a:lnTo>
                  <a:lnTo>
                    <a:pt x="92" y="797"/>
                  </a:lnTo>
                  <a:lnTo>
                    <a:pt x="95" y="849"/>
                  </a:lnTo>
                  <a:lnTo>
                    <a:pt x="193" y="857"/>
                  </a:lnTo>
                  <a:lnTo>
                    <a:pt x="272" y="836"/>
                  </a:lnTo>
                  <a:lnTo>
                    <a:pt x="318" y="833"/>
                  </a:lnTo>
                  <a:lnTo>
                    <a:pt x="313" y="690"/>
                  </a:lnTo>
                  <a:lnTo>
                    <a:pt x="319" y="621"/>
                  </a:lnTo>
                  <a:lnTo>
                    <a:pt x="296" y="419"/>
                  </a:lnTo>
                  <a:lnTo>
                    <a:pt x="293" y="314"/>
                  </a:lnTo>
                  <a:lnTo>
                    <a:pt x="303" y="355"/>
                  </a:lnTo>
                  <a:lnTo>
                    <a:pt x="313" y="587"/>
                  </a:lnTo>
                  <a:lnTo>
                    <a:pt x="361" y="600"/>
                  </a:lnTo>
                  <a:lnTo>
                    <a:pt x="377" y="332"/>
                  </a:lnTo>
                  <a:lnTo>
                    <a:pt x="320" y="74"/>
                  </a:lnTo>
                  <a:lnTo>
                    <a:pt x="225" y="0"/>
                  </a:lnTo>
                  <a:lnTo>
                    <a:pt x="153" y="0"/>
                  </a:lnTo>
                  <a:close/>
                </a:path>
              </a:pathLst>
            </a:custGeom>
            <a:blipFill dpi="0" rotWithShape="0">
              <a:blip r:embed="rId5"/>
              <a:srcRect/>
              <a:tile tx="0" ty="0" sx="100000" sy="100000" flip="none" algn="tl"/>
            </a:blipFill>
            <a:ln w="15875">
              <a:noFill/>
              <a:round/>
              <a:headEnd/>
              <a:tailEnd/>
            </a:ln>
            <a:effectLst>
              <a:prstShdw prst="shdw17" dist="17961" dir="2700000">
                <a:srgbClr val="858585"/>
              </a:prstShdw>
            </a:effectLst>
          </p:spPr>
          <p:txBody>
            <a:bodyPr/>
            <a:lstStyle/>
            <a:p>
              <a:endParaRPr lang="it-IT"/>
            </a:p>
          </p:txBody>
        </p:sp>
        <p:sp>
          <p:nvSpPr>
            <p:cNvPr id="271410" name="Freeform 46"/>
            <p:cNvSpPr>
              <a:spLocks/>
            </p:cNvSpPr>
            <p:nvPr/>
          </p:nvSpPr>
          <p:spPr bwMode="auto">
            <a:xfrm>
              <a:off x="1363" y="2778"/>
              <a:ext cx="192" cy="627"/>
            </a:xfrm>
            <a:custGeom>
              <a:avLst/>
              <a:gdLst>
                <a:gd name="T0" fmla="*/ 15 w 220"/>
                <a:gd name="T1" fmla="*/ 4 h 814"/>
                <a:gd name="T2" fmla="*/ 21 w 220"/>
                <a:gd name="T3" fmla="*/ 81 h 814"/>
                <a:gd name="T4" fmla="*/ 18 w 220"/>
                <a:gd name="T5" fmla="*/ 102 h 814"/>
                <a:gd name="T6" fmla="*/ 18 w 220"/>
                <a:gd name="T7" fmla="*/ 123 h 814"/>
                <a:gd name="T8" fmla="*/ 21 w 220"/>
                <a:gd name="T9" fmla="*/ 143 h 814"/>
                <a:gd name="T10" fmla="*/ 21 w 220"/>
                <a:gd name="T11" fmla="*/ 159 h 814"/>
                <a:gd name="T12" fmla="*/ 21 w 220"/>
                <a:gd name="T13" fmla="*/ 179 h 814"/>
                <a:gd name="T14" fmla="*/ 19 w 220"/>
                <a:gd name="T15" fmla="*/ 187 h 814"/>
                <a:gd name="T16" fmla="*/ 5 w 220"/>
                <a:gd name="T17" fmla="*/ 212 h 814"/>
                <a:gd name="T18" fmla="*/ 0 w 220"/>
                <a:gd name="T19" fmla="*/ 220 h 814"/>
                <a:gd name="T20" fmla="*/ 22 w 220"/>
                <a:gd name="T21" fmla="*/ 221 h 814"/>
                <a:gd name="T22" fmla="*/ 31 w 220"/>
                <a:gd name="T23" fmla="*/ 210 h 814"/>
                <a:gd name="T24" fmla="*/ 38 w 220"/>
                <a:gd name="T25" fmla="*/ 198 h 814"/>
                <a:gd name="T26" fmla="*/ 42 w 220"/>
                <a:gd name="T27" fmla="*/ 177 h 814"/>
                <a:gd name="T28" fmla="*/ 54 w 220"/>
                <a:gd name="T29" fmla="*/ 123 h 814"/>
                <a:gd name="T30" fmla="*/ 58 w 220"/>
                <a:gd name="T31" fmla="*/ 108 h 814"/>
                <a:gd name="T32" fmla="*/ 55 w 220"/>
                <a:gd name="T33" fmla="*/ 138 h 814"/>
                <a:gd name="T34" fmla="*/ 59 w 220"/>
                <a:gd name="T35" fmla="*/ 156 h 814"/>
                <a:gd name="T36" fmla="*/ 60 w 220"/>
                <a:gd name="T37" fmla="*/ 172 h 814"/>
                <a:gd name="T38" fmla="*/ 57 w 220"/>
                <a:gd name="T39" fmla="*/ 188 h 814"/>
                <a:gd name="T40" fmla="*/ 60 w 220"/>
                <a:gd name="T41" fmla="*/ 195 h 814"/>
                <a:gd name="T42" fmla="*/ 74 w 220"/>
                <a:gd name="T43" fmla="*/ 218 h 814"/>
                <a:gd name="T44" fmla="*/ 86 w 220"/>
                <a:gd name="T45" fmla="*/ 218 h 814"/>
                <a:gd name="T46" fmla="*/ 93 w 220"/>
                <a:gd name="T47" fmla="*/ 218 h 814"/>
                <a:gd name="T48" fmla="*/ 100 w 220"/>
                <a:gd name="T49" fmla="*/ 213 h 814"/>
                <a:gd name="T50" fmla="*/ 81 w 220"/>
                <a:gd name="T51" fmla="*/ 188 h 814"/>
                <a:gd name="T52" fmla="*/ 91 w 220"/>
                <a:gd name="T53" fmla="*/ 132 h 814"/>
                <a:gd name="T54" fmla="*/ 93 w 220"/>
                <a:gd name="T55" fmla="*/ 106 h 814"/>
                <a:gd name="T56" fmla="*/ 112 w 220"/>
                <a:gd name="T57" fmla="*/ 0 h 814"/>
                <a:gd name="T58" fmla="*/ 15 w 220"/>
                <a:gd name="T59" fmla="*/ 4 h 81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20"/>
                <a:gd name="T91" fmla="*/ 0 h 814"/>
                <a:gd name="T92" fmla="*/ 220 w 220"/>
                <a:gd name="T93" fmla="*/ 814 h 81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20" h="814">
                  <a:moveTo>
                    <a:pt x="30" y="13"/>
                  </a:moveTo>
                  <a:lnTo>
                    <a:pt x="40" y="298"/>
                  </a:lnTo>
                  <a:lnTo>
                    <a:pt x="36" y="376"/>
                  </a:lnTo>
                  <a:lnTo>
                    <a:pt x="36" y="455"/>
                  </a:lnTo>
                  <a:lnTo>
                    <a:pt x="40" y="527"/>
                  </a:lnTo>
                  <a:lnTo>
                    <a:pt x="41" y="585"/>
                  </a:lnTo>
                  <a:lnTo>
                    <a:pt x="41" y="659"/>
                  </a:lnTo>
                  <a:lnTo>
                    <a:pt x="38" y="689"/>
                  </a:lnTo>
                  <a:lnTo>
                    <a:pt x="10" y="780"/>
                  </a:lnTo>
                  <a:lnTo>
                    <a:pt x="0" y="813"/>
                  </a:lnTo>
                  <a:lnTo>
                    <a:pt x="44" y="814"/>
                  </a:lnTo>
                  <a:lnTo>
                    <a:pt x="62" y="774"/>
                  </a:lnTo>
                  <a:lnTo>
                    <a:pt x="75" y="728"/>
                  </a:lnTo>
                  <a:lnTo>
                    <a:pt x="82" y="654"/>
                  </a:lnTo>
                  <a:lnTo>
                    <a:pt x="107" y="455"/>
                  </a:lnTo>
                  <a:lnTo>
                    <a:pt x="116" y="399"/>
                  </a:lnTo>
                  <a:lnTo>
                    <a:pt x="109" y="507"/>
                  </a:lnTo>
                  <a:lnTo>
                    <a:pt x="117" y="574"/>
                  </a:lnTo>
                  <a:lnTo>
                    <a:pt x="119" y="636"/>
                  </a:lnTo>
                  <a:lnTo>
                    <a:pt x="114" y="692"/>
                  </a:lnTo>
                  <a:lnTo>
                    <a:pt x="118" y="719"/>
                  </a:lnTo>
                  <a:lnTo>
                    <a:pt x="145" y="804"/>
                  </a:lnTo>
                  <a:lnTo>
                    <a:pt x="170" y="806"/>
                  </a:lnTo>
                  <a:lnTo>
                    <a:pt x="183" y="806"/>
                  </a:lnTo>
                  <a:lnTo>
                    <a:pt x="198" y="788"/>
                  </a:lnTo>
                  <a:lnTo>
                    <a:pt x="160" y="692"/>
                  </a:lnTo>
                  <a:lnTo>
                    <a:pt x="179" y="490"/>
                  </a:lnTo>
                  <a:lnTo>
                    <a:pt x="186" y="393"/>
                  </a:lnTo>
                  <a:lnTo>
                    <a:pt x="220" y="0"/>
                  </a:lnTo>
                  <a:lnTo>
                    <a:pt x="30" y="13"/>
                  </a:lnTo>
                  <a:close/>
                </a:path>
              </a:pathLst>
            </a:custGeom>
            <a:solidFill>
              <a:srgbClr val="FFBF7F"/>
            </a:solidFill>
            <a:ln w="9525">
              <a:noFill/>
              <a:round/>
              <a:headEnd/>
              <a:tailEnd/>
            </a:ln>
            <a:effectLst>
              <a:prstShdw prst="shdw17" dist="17961" dir="2700000">
                <a:srgbClr val="99734C"/>
              </a:prstShdw>
            </a:effectLst>
          </p:spPr>
          <p:txBody>
            <a:bodyPr/>
            <a:lstStyle/>
            <a:p>
              <a:endParaRPr lang="it-IT"/>
            </a:p>
          </p:txBody>
        </p:sp>
        <p:sp>
          <p:nvSpPr>
            <p:cNvPr id="271411" name="Freeform 47"/>
            <p:cNvSpPr>
              <a:spLocks/>
            </p:cNvSpPr>
            <p:nvPr/>
          </p:nvSpPr>
          <p:spPr bwMode="auto">
            <a:xfrm>
              <a:off x="1425" y="2142"/>
              <a:ext cx="74" cy="38"/>
            </a:xfrm>
            <a:custGeom>
              <a:avLst/>
              <a:gdLst>
                <a:gd name="T0" fmla="*/ 0 w 84"/>
                <a:gd name="T1" fmla="*/ 2 h 50"/>
                <a:gd name="T2" fmla="*/ 10 w 84"/>
                <a:gd name="T3" fmla="*/ 13 h 50"/>
                <a:gd name="T4" fmla="*/ 23 w 84"/>
                <a:gd name="T5" fmla="*/ 0 h 50"/>
                <a:gd name="T6" fmla="*/ 36 w 84"/>
                <a:gd name="T7" fmla="*/ 13 h 50"/>
                <a:gd name="T8" fmla="*/ 44 w 84"/>
                <a:gd name="T9" fmla="*/ 2 h 50"/>
                <a:gd name="T10" fmla="*/ 0 60000 65536"/>
                <a:gd name="T11" fmla="*/ 0 60000 65536"/>
                <a:gd name="T12" fmla="*/ 0 60000 65536"/>
                <a:gd name="T13" fmla="*/ 0 60000 65536"/>
                <a:gd name="T14" fmla="*/ 0 60000 65536"/>
                <a:gd name="T15" fmla="*/ 0 w 84"/>
                <a:gd name="T16" fmla="*/ 0 h 50"/>
                <a:gd name="T17" fmla="*/ 84 w 84"/>
                <a:gd name="T18" fmla="*/ 50 h 50"/>
              </a:gdLst>
              <a:ahLst/>
              <a:cxnLst>
                <a:cxn ang="T10">
                  <a:pos x="T0" y="T1"/>
                </a:cxn>
                <a:cxn ang="T11">
                  <a:pos x="T2" y="T3"/>
                </a:cxn>
                <a:cxn ang="T12">
                  <a:pos x="T4" y="T5"/>
                </a:cxn>
                <a:cxn ang="T13">
                  <a:pos x="T6" y="T7"/>
                </a:cxn>
                <a:cxn ang="T14">
                  <a:pos x="T8" y="T9"/>
                </a:cxn>
              </a:cxnLst>
              <a:rect l="T15" t="T16" r="T17" b="T18"/>
              <a:pathLst>
                <a:path w="84" h="50">
                  <a:moveTo>
                    <a:pt x="0" y="4"/>
                  </a:moveTo>
                  <a:lnTo>
                    <a:pt x="19" y="50"/>
                  </a:lnTo>
                  <a:lnTo>
                    <a:pt x="43" y="0"/>
                  </a:lnTo>
                  <a:lnTo>
                    <a:pt x="68" y="50"/>
                  </a:lnTo>
                  <a:lnTo>
                    <a:pt x="84" y="6"/>
                  </a:lnTo>
                </a:path>
              </a:pathLst>
            </a:custGeom>
            <a:noFill/>
            <a:ln w="15875">
              <a:solidFill>
                <a:srgbClr val="000000"/>
              </a:solidFill>
              <a:round/>
              <a:headEnd/>
              <a:tailEnd/>
            </a:ln>
            <a:effectLst>
              <a:prstShdw prst="shdw17" dist="17961" dir="2700000">
                <a:srgbClr val="000000"/>
              </a:prstShdw>
            </a:effectLst>
          </p:spPr>
          <p:txBody>
            <a:bodyPr/>
            <a:lstStyle/>
            <a:p>
              <a:endParaRPr lang="it-IT"/>
            </a:p>
          </p:txBody>
        </p:sp>
        <p:sp>
          <p:nvSpPr>
            <p:cNvPr id="271412" name="Freeform 48"/>
            <p:cNvSpPr>
              <a:spLocks/>
            </p:cNvSpPr>
            <p:nvPr/>
          </p:nvSpPr>
          <p:spPr bwMode="auto">
            <a:xfrm>
              <a:off x="1463" y="2151"/>
              <a:ext cx="6" cy="323"/>
            </a:xfrm>
            <a:custGeom>
              <a:avLst/>
              <a:gdLst>
                <a:gd name="T0" fmla="*/ 0 w 7"/>
                <a:gd name="T1" fmla="*/ 0 h 420"/>
                <a:gd name="T2" fmla="*/ 3 w 7"/>
                <a:gd name="T3" fmla="*/ 47 h 420"/>
                <a:gd name="T4" fmla="*/ 3 w 7"/>
                <a:gd name="T5" fmla="*/ 113 h 420"/>
                <a:gd name="T6" fmla="*/ 0 60000 65536"/>
                <a:gd name="T7" fmla="*/ 0 60000 65536"/>
                <a:gd name="T8" fmla="*/ 0 60000 65536"/>
                <a:gd name="T9" fmla="*/ 0 w 7"/>
                <a:gd name="T10" fmla="*/ 0 h 420"/>
                <a:gd name="T11" fmla="*/ 7 w 7"/>
                <a:gd name="T12" fmla="*/ 420 h 420"/>
              </a:gdLst>
              <a:ahLst/>
              <a:cxnLst>
                <a:cxn ang="T6">
                  <a:pos x="T0" y="T1"/>
                </a:cxn>
                <a:cxn ang="T7">
                  <a:pos x="T2" y="T3"/>
                </a:cxn>
                <a:cxn ang="T8">
                  <a:pos x="T4" y="T5"/>
                </a:cxn>
              </a:cxnLst>
              <a:rect l="T9" t="T10" r="T11" b="T12"/>
              <a:pathLst>
                <a:path w="7" h="420">
                  <a:moveTo>
                    <a:pt x="0" y="0"/>
                  </a:moveTo>
                  <a:lnTo>
                    <a:pt x="7" y="174"/>
                  </a:lnTo>
                  <a:lnTo>
                    <a:pt x="7" y="420"/>
                  </a:lnTo>
                </a:path>
              </a:pathLst>
            </a:custGeom>
            <a:noFill/>
            <a:ln w="15875">
              <a:solidFill>
                <a:srgbClr val="000000"/>
              </a:solidFill>
              <a:round/>
              <a:headEnd/>
              <a:tailEnd/>
            </a:ln>
            <a:effectLst>
              <a:prstShdw prst="shdw17" dist="17961" dir="2700000">
                <a:srgbClr val="000000"/>
              </a:prstShdw>
            </a:effectLst>
          </p:spPr>
          <p:txBody>
            <a:bodyPr/>
            <a:lstStyle/>
            <a:p>
              <a:endParaRPr lang="it-IT"/>
            </a:p>
          </p:txBody>
        </p:sp>
        <p:sp>
          <p:nvSpPr>
            <p:cNvPr id="271413" name="Freeform 49"/>
            <p:cNvSpPr>
              <a:spLocks/>
            </p:cNvSpPr>
            <p:nvPr/>
          </p:nvSpPr>
          <p:spPr bwMode="auto">
            <a:xfrm>
              <a:off x="1393" y="2472"/>
              <a:ext cx="143" cy="6"/>
            </a:xfrm>
            <a:custGeom>
              <a:avLst/>
              <a:gdLst>
                <a:gd name="T0" fmla="*/ 0 w 164"/>
                <a:gd name="T1" fmla="*/ 2 h 8"/>
                <a:gd name="T2" fmla="*/ 44 w 164"/>
                <a:gd name="T3" fmla="*/ 0 h 8"/>
                <a:gd name="T4" fmla="*/ 83 w 164"/>
                <a:gd name="T5" fmla="*/ 2 h 8"/>
                <a:gd name="T6" fmla="*/ 0 60000 65536"/>
                <a:gd name="T7" fmla="*/ 0 60000 65536"/>
                <a:gd name="T8" fmla="*/ 0 60000 65536"/>
                <a:gd name="T9" fmla="*/ 0 w 164"/>
                <a:gd name="T10" fmla="*/ 0 h 8"/>
                <a:gd name="T11" fmla="*/ 164 w 164"/>
                <a:gd name="T12" fmla="*/ 8 h 8"/>
              </a:gdLst>
              <a:ahLst/>
              <a:cxnLst>
                <a:cxn ang="T6">
                  <a:pos x="T0" y="T1"/>
                </a:cxn>
                <a:cxn ang="T7">
                  <a:pos x="T2" y="T3"/>
                </a:cxn>
                <a:cxn ang="T8">
                  <a:pos x="T4" y="T5"/>
                </a:cxn>
              </a:cxnLst>
              <a:rect l="T9" t="T10" r="T11" b="T12"/>
              <a:pathLst>
                <a:path w="164" h="8">
                  <a:moveTo>
                    <a:pt x="0" y="8"/>
                  </a:moveTo>
                  <a:lnTo>
                    <a:pt x="89" y="0"/>
                  </a:lnTo>
                  <a:lnTo>
                    <a:pt x="164" y="3"/>
                  </a:lnTo>
                </a:path>
              </a:pathLst>
            </a:custGeom>
            <a:noFill/>
            <a:ln w="15875">
              <a:solidFill>
                <a:srgbClr val="000000"/>
              </a:solidFill>
              <a:round/>
              <a:headEnd/>
              <a:tailEnd/>
            </a:ln>
            <a:effectLst>
              <a:prstShdw prst="shdw17" dist="17961" dir="2700000">
                <a:srgbClr val="000000"/>
              </a:prstShdw>
            </a:effectLst>
          </p:spPr>
          <p:txBody>
            <a:bodyPr/>
            <a:lstStyle/>
            <a:p>
              <a:endParaRPr lang="it-IT"/>
            </a:p>
          </p:txBody>
        </p:sp>
        <p:sp>
          <p:nvSpPr>
            <p:cNvPr id="271414" name="Freeform 50"/>
            <p:cNvSpPr>
              <a:spLocks/>
            </p:cNvSpPr>
            <p:nvPr/>
          </p:nvSpPr>
          <p:spPr bwMode="auto">
            <a:xfrm>
              <a:off x="1354" y="3327"/>
              <a:ext cx="76" cy="123"/>
            </a:xfrm>
            <a:custGeom>
              <a:avLst/>
              <a:gdLst>
                <a:gd name="T0" fmla="*/ 9 w 87"/>
                <a:gd name="T1" fmla="*/ 22 h 160"/>
                <a:gd name="T2" fmla="*/ 3 w 87"/>
                <a:gd name="T3" fmla="*/ 28 h 160"/>
                <a:gd name="T4" fmla="*/ 0 w 87"/>
                <a:gd name="T5" fmla="*/ 33 h 160"/>
                <a:gd name="T6" fmla="*/ 0 w 87"/>
                <a:gd name="T7" fmla="*/ 37 h 160"/>
                <a:gd name="T8" fmla="*/ 3 w 87"/>
                <a:gd name="T9" fmla="*/ 40 h 160"/>
                <a:gd name="T10" fmla="*/ 4 w 87"/>
                <a:gd name="T11" fmla="*/ 42 h 160"/>
                <a:gd name="T12" fmla="*/ 10 w 87"/>
                <a:gd name="T13" fmla="*/ 43 h 160"/>
                <a:gd name="T14" fmla="*/ 18 w 87"/>
                <a:gd name="T15" fmla="*/ 42 h 160"/>
                <a:gd name="T16" fmla="*/ 25 w 87"/>
                <a:gd name="T17" fmla="*/ 41 h 160"/>
                <a:gd name="T18" fmla="*/ 31 w 87"/>
                <a:gd name="T19" fmla="*/ 37 h 160"/>
                <a:gd name="T20" fmla="*/ 36 w 87"/>
                <a:gd name="T21" fmla="*/ 31 h 160"/>
                <a:gd name="T22" fmla="*/ 39 w 87"/>
                <a:gd name="T23" fmla="*/ 19 h 160"/>
                <a:gd name="T24" fmla="*/ 45 w 87"/>
                <a:gd name="T25" fmla="*/ 8 h 160"/>
                <a:gd name="T26" fmla="*/ 45 w 87"/>
                <a:gd name="T27" fmla="*/ 0 h 160"/>
                <a:gd name="T28" fmla="*/ 34 w 87"/>
                <a:gd name="T29" fmla="*/ 17 h 160"/>
                <a:gd name="T30" fmla="*/ 27 w 87"/>
                <a:gd name="T31" fmla="*/ 27 h 160"/>
                <a:gd name="T32" fmla="*/ 16 w 87"/>
                <a:gd name="T33" fmla="*/ 27 h 160"/>
                <a:gd name="T34" fmla="*/ 7 w 87"/>
                <a:gd name="T35" fmla="*/ 27 h 160"/>
                <a:gd name="T36" fmla="*/ 9 w 87"/>
                <a:gd name="T37" fmla="*/ 22 h 16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160"/>
                <a:gd name="T59" fmla="*/ 87 w 87"/>
                <a:gd name="T60" fmla="*/ 160 h 16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160">
                  <a:moveTo>
                    <a:pt x="17" y="80"/>
                  </a:moveTo>
                  <a:lnTo>
                    <a:pt x="4" y="104"/>
                  </a:lnTo>
                  <a:lnTo>
                    <a:pt x="0" y="123"/>
                  </a:lnTo>
                  <a:lnTo>
                    <a:pt x="0" y="137"/>
                  </a:lnTo>
                  <a:lnTo>
                    <a:pt x="3" y="147"/>
                  </a:lnTo>
                  <a:lnTo>
                    <a:pt x="9" y="156"/>
                  </a:lnTo>
                  <a:lnTo>
                    <a:pt x="20" y="160"/>
                  </a:lnTo>
                  <a:lnTo>
                    <a:pt x="35" y="159"/>
                  </a:lnTo>
                  <a:lnTo>
                    <a:pt x="50" y="152"/>
                  </a:lnTo>
                  <a:lnTo>
                    <a:pt x="61" y="136"/>
                  </a:lnTo>
                  <a:lnTo>
                    <a:pt x="71" y="114"/>
                  </a:lnTo>
                  <a:lnTo>
                    <a:pt x="77" y="71"/>
                  </a:lnTo>
                  <a:lnTo>
                    <a:pt x="87" y="28"/>
                  </a:lnTo>
                  <a:lnTo>
                    <a:pt x="86" y="0"/>
                  </a:lnTo>
                  <a:lnTo>
                    <a:pt x="69" y="62"/>
                  </a:lnTo>
                  <a:lnTo>
                    <a:pt x="54" y="101"/>
                  </a:lnTo>
                  <a:lnTo>
                    <a:pt x="31" y="101"/>
                  </a:lnTo>
                  <a:lnTo>
                    <a:pt x="13" y="98"/>
                  </a:lnTo>
                  <a:lnTo>
                    <a:pt x="17" y="80"/>
                  </a:lnTo>
                  <a:close/>
                </a:path>
              </a:pathLst>
            </a:custGeom>
            <a:solidFill>
              <a:srgbClr val="000000"/>
            </a:solidFill>
            <a:ln w="9525">
              <a:noFill/>
              <a:round/>
              <a:headEnd/>
              <a:tailEnd/>
            </a:ln>
            <a:effectLst>
              <a:prstShdw prst="shdw17" dist="17961" dir="2700000">
                <a:srgbClr val="000000"/>
              </a:prstShdw>
            </a:effectLst>
          </p:spPr>
          <p:txBody>
            <a:bodyPr/>
            <a:lstStyle/>
            <a:p>
              <a:endParaRPr lang="it-IT"/>
            </a:p>
          </p:txBody>
        </p:sp>
        <p:sp>
          <p:nvSpPr>
            <p:cNvPr id="271415" name="Freeform 51"/>
            <p:cNvSpPr>
              <a:spLocks/>
            </p:cNvSpPr>
            <p:nvPr/>
          </p:nvSpPr>
          <p:spPr bwMode="auto">
            <a:xfrm>
              <a:off x="1462" y="3315"/>
              <a:ext cx="86" cy="134"/>
            </a:xfrm>
            <a:custGeom>
              <a:avLst/>
              <a:gdLst>
                <a:gd name="T0" fmla="*/ 1 w 98"/>
                <a:gd name="T1" fmla="*/ 0 h 175"/>
                <a:gd name="T2" fmla="*/ 0 w 98"/>
                <a:gd name="T3" fmla="*/ 5 h 175"/>
                <a:gd name="T4" fmla="*/ 7 w 98"/>
                <a:gd name="T5" fmla="*/ 16 h 175"/>
                <a:gd name="T6" fmla="*/ 11 w 98"/>
                <a:gd name="T7" fmla="*/ 26 h 175"/>
                <a:gd name="T8" fmla="*/ 16 w 98"/>
                <a:gd name="T9" fmla="*/ 35 h 175"/>
                <a:gd name="T10" fmla="*/ 22 w 98"/>
                <a:gd name="T11" fmla="*/ 40 h 175"/>
                <a:gd name="T12" fmla="*/ 26 w 98"/>
                <a:gd name="T13" fmla="*/ 44 h 175"/>
                <a:gd name="T14" fmla="*/ 34 w 98"/>
                <a:gd name="T15" fmla="*/ 45 h 175"/>
                <a:gd name="T16" fmla="*/ 41 w 98"/>
                <a:gd name="T17" fmla="*/ 46 h 175"/>
                <a:gd name="T18" fmla="*/ 46 w 98"/>
                <a:gd name="T19" fmla="*/ 44 h 175"/>
                <a:gd name="T20" fmla="*/ 48 w 98"/>
                <a:gd name="T21" fmla="*/ 44 h 175"/>
                <a:gd name="T22" fmla="*/ 51 w 98"/>
                <a:gd name="T23" fmla="*/ 39 h 175"/>
                <a:gd name="T24" fmla="*/ 50 w 98"/>
                <a:gd name="T25" fmla="*/ 33 h 175"/>
                <a:gd name="T26" fmla="*/ 46 w 98"/>
                <a:gd name="T27" fmla="*/ 26 h 175"/>
                <a:gd name="T28" fmla="*/ 41 w 98"/>
                <a:gd name="T29" fmla="*/ 22 h 175"/>
                <a:gd name="T30" fmla="*/ 41 w 98"/>
                <a:gd name="T31" fmla="*/ 26 h 175"/>
                <a:gd name="T32" fmla="*/ 39 w 98"/>
                <a:gd name="T33" fmla="*/ 26 h 175"/>
                <a:gd name="T34" fmla="*/ 32 w 98"/>
                <a:gd name="T35" fmla="*/ 28 h 175"/>
                <a:gd name="T36" fmla="*/ 27 w 98"/>
                <a:gd name="T37" fmla="*/ 28 h 175"/>
                <a:gd name="T38" fmla="*/ 17 w 98"/>
                <a:gd name="T39" fmla="*/ 27 h 175"/>
                <a:gd name="T40" fmla="*/ 7 w 98"/>
                <a:gd name="T41" fmla="*/ 9 h 175"/>
                <a:gd name="T42" fmla="*/ 1 w 98"/>
                <a:gd name="T43" fmla="*/ 0 h 17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8"/>
                <a:gd name="T67" fmla="*/ 0 h 175"/>
                <a:gd name="T68" fmla="*/ 98 w 98"/>
                <a:gd name="T69" fmla="*/ 175 h 17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8" h="175">
                  <a:moveTo>
                    <a:pt x="1" y="0"/>
                  </a:moveTo>
                  <a:lnTo>
                    <a:pt x="0" y="18"/>
                  </a:lnTo>
                  <a:lnTo>
                    <a:pt x="13" y="62"/>
                  </a:lnTo>
                  <a:lnTo>
                    <a:pt x="21" y="98"/>
                  </a:lnTo>
                  <a:lnTo>
                    <a:pt x="31" y="133"/>
                  </a:lnTo>
                  <a:lnTo>
                    <a:pt x="41" y="152"/>
                  </a:lnTo>
                  <a:lnTo>
                    <a:pt x="51" y="166"/>
                  </a:lnTo>
                  <a:lnTo>
                    <a:pt x="65" y="172"/>
                  </a:lnTo>
                  <a:lnTo>
                    <a:pt x="80" y="175"/>
                  </a:lnTo>
                  <a:lnTo>
                    <a:pt x="87" y="169"/>
                  </a:lnTo>
                  <a:lnTo>
                    <a:pt x="94" y="165"/>
                  </a:lnTo>
                  <a:lnTo>
                    <a:pt x="98" y="147"/>
                  </a:lnTo>
                  <a:lnTo>
                    <a:pt x="96" y="124"/>
                  </a:lnTo>
                  <a:lnTo>
                    <a:pt x="87" y="97"/>
                  </a:lnTo>
                  <a:lnTo>
                    <a:pt x="81" y="83"/>
                  </a:lnTo>
                  <a:lnTo>
                    <a:pt x="78" y="96"/>
                  </a:lnTo>
                  <a:lnTo>
                    <a:pt x="75" y="101"/>
                  </a:lnTo>
                  <a:lnTo>
                    <a:pt x="62" y="106"/>
                  </a:lnTo>
                  <a:lnTo>
                    <a:pt x="52" y="107"/>
                  </a:lnTo>
                  <a:lnTo>
                    <a:pt x="32" y="103"/>
                  </a:lnTo>
                  <a:lnTo>
                    <a:pt x="13" y="35"/>
                  </a:lnTo>
                  <a:lnTo>
                    <a:pt x="1" y="0"/>
                  </a:lnTo>
                  <a:close/>
                </a:path>
              </a:pathLst>
            </a:custGeom>
            <a:solidFill>
              <a:srgbClr val="000000"/>
            </a:solidFill>
            <a:ln w="9525">
              <a:noFill/>
              <a:round/>
              <a:headEnd/>
              <a:tailEnd/>
            </a:ln>
            <a:effectLst>
              <a:prstShdw prst="shdw17" dist="17961" dir="2700000">
                <a:srgbClr val="000000"/>
              </a:prstShdw>
            </a:effectLst>
          </p:spPr>
          <p:txBody>
            <a:bodyPr/>
            <a:lstStyle/>
            <a:p>
              <a:endParaRPr lang="it-IT"/>
            </a:p>
          </p:txBody>
        </p:sp>
        <p:sp>
          <p:nvSpPr>
            <p:cNvPr id="271416" name="Freeform 52"/>
            <p:cNvSpPr>
              <a:spLocks/>
            </p:cNvSpPr>
            <p:nvPr/>
          </p:nvSpPr>
          <p:spPr bwMode="auto">
            <a:xfrm>
              <a:off x="1400" y="1935"/>
              <a:ext cx="133" cy="207"/>
            </a:xfrm>
            <a:custGeom>
              <a:avLst/>
              <a:gdLst>
                <a:gd name="T0" fmla="*/ 19 w 152"/>
                <a:gd name="T1" fmla="*/ 73 h 268"/>
                <a:gd name="T2" fmla="*/ 19 w 152"/>
                <a:gd name="T3" fmla="*/ 62 h 268"/>
                <a:gd name="T4" fmla="*/ 13 w 152"/>
                <a:gd name="T5" fmla="*/ 54 h 268"/>
                <a:gd name="T6" fmla="*/ 7 w 152"/>
                <a:gd name="T7" fmla="*/ 48 h 268"/>
                <a:gd name="T8" fmla="*/ 4 w 152"/>
                <a:gd name="T9" fmla="*/ 38 h 268"/>
                <a:gd name="T10" fmla="*/ 2 w 152"/>
                <a:gd name="T11" fmla="*/ 34 h 268"/>
                <a:gd name="T12" fmla="*/ 0 w 152"/>
                <a:gd name="T13" fmla="*/ 23 h 268"/>
                <a:gd name="T14" fmla="*/ 7 w 152"/>
                <a:gd name="T15" fmla="*/ 10 h 268"/>
                <a:gd name="T16" fmla="*/ 18 w 152"/>
                <a:gd name="T17" fmla="*/ 4 h 268"/>
                <a:gd name="T18" fmla="*/ 32 w 152"/>
                <a:gd name="T19" fmla="*/ 0 h 268"/>
                <a:gd name="T20" fmla="*/ 48 w 152"/>
                <a:gd name="T21" fmla="*/ 0 h 268"/>
                <a:gd name="T22" fmla="*/ 63 w 152"/>
                <a:gd name="T23" fmla="*/ 3 h 268"/>
                <a:gd name="T24" fmla="*/ 73 w 152"/>
                <a:gd name="T25" fmla="*/ 9 h 268"/>
                <a:gd name="T26" fmla="*/ 77 w 152"/>
                <a:gd name="T27" fmla="*/ 19 h 268"/>
                <a:gd name="T28" fmla="*/ 77 w 152"/>
                <a:gd name="T29" fmla="*/ 28 h 268"/>
                <a:gd name="T30" fmla="*/ 76 w 152"/>
                <a:gd name="T31" fmla="*/ 37 h 268"/>
                <a:gd name="T32" fmla="*/ 67 w 152"/>
                <a:gd name="T33" fmla="*/ 49 h 268"/>
                <a:gd name="T34" fmla="*/ 64 w 152"/>
                <a:gd name="T35" fmla="*/ 53 h 268"/>
                <a:gd name="T36" fmla="*/ 61 w 152"/>
                <a:gd name="T37" fmla="*/ 57 h 268"/>
                <a:gd name="T38" fmla="*/ 60 w 152"/>
                <a:gd name="T39" fmla="*/ 63 h 268"/>
                <a:gd name="T40" fmla="*/ 57 w 152"/>
                <a:gd name="T41" fmla="*/ 74 h 268"/>
                <a:gd name="T42" fmla="*/ 19 w 152"/>
                <a:gd name="T43" fmla="*/ 73 h 26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2"/>
                <a:gd name="T67" fmla="*/ 0 h 268"/>
                <a:gd name="T68" fmla="*/ 152 w 152"/>
                <a:gd name="T69" fmla="*/ 268 h 26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2" h="268">
                  <a:moveTo>
                    <a:pt x="38" y="267"/>
                  </a:moveTo>
                  <a:lnTo>
                    <a:pt x="38" y="226"/>
                  </a:lnTo>
                  <a:lnTo>
                    <a:pt x="25" y="196"/>
                  </a:lnTo>
                  <a:lnTo>
                    <a:pt x="13" y="174"/>
                  </a:lnTo>
                  <a:lnTo>
                    <a:pt x="8" y="140"/>
                  </a:lnTo>
                  <a:lnTo>
                    <a:pt x="2" y="124"/>
                  </a:lnTo>
                  <a:lnTo>
                    <a:pt x="0" y="84"/>
                  </a:lnTo>
                  <a:lnTo>
                    <a:pt x="13" y="37"/>
                  </a:lnTo>
                  <a:lnTo>
                    <a:pt x="36" y="13"/>
                  </a:lnTo>
                  <a:lnTo>
                    <a:pt x="63" y="0"/>
                  </a:lnTo>
                  <a:lnTo>
                    <a:pt x="94" y="0"/>
                  </a:lnTo>
                  <a:lnTo>
                    <a:pt x="122" y="12"/>
                  </a:lnTo>
                  <a:lnTo>
                    <a:pt x="143" y="35"/>
                  </a:lnTo>
                  <a:lnTo>
                    <a:pt x="152" y="68"/>
                  </a:lnTo>
                  <a:lnTo>
                    <a:pt x="152" y="102"/>
                  </a:lnTo>
                  <a:lnTo>
                    <a:pt x="148" y="135"/>
                  </a:lnTo>
                  <a:lnTo>
                    <a:pt x="133" y="176"/>
                  </a:lnTo>
                  <a:lnTo>
                    <a:pt x="126" y="192"/>
                  </a:lnTo>
                  <a:lnTo>
                    <a:pt x="120" y="209"/>
                  </a:lnTo>
                  <a:lnTo>
                    <a:pt x="117" y="228"/>
                  </a:lnTo>
                  <a:lnTo>
                    <a:pt x="111" y="268"/>
                  </a:lnTo>
                  <a:lnTo>
                    <a:pt x="38" y="267"/>
                  </a:lnTo>
                  <a:close/>
                </a:path>
              </a:pathLst>
            </a:custGeom>
            <a:solidFill>
              <a:srgbClr val="FFBF7F"/>
            </a:solidFill>
            <a:ln w="9525">
              <a:noFill/>
              <a:round/>
              <a:headEnd/>
              <a:tailEnd/>
            </a:ln>
            <a:effectLst>
              <a:prstShdw prst="shdw17" dist="17961" dir="2700000">
                <a:srgbClr val="99734C"/>
              </a:prstShdw>
            </a:effectLst>
          </p:spPr>
          <p:txBody>
            <a:bodyPr/>
            <a:lstStyle/>
            <a:p>
              <a:endParaRPr lang="it-IT"/>
            </a:p>
          </p:txBody>
        </p:sp>
        <p:sp>
          <p:nvSpPr>
            <p:cNvPr id="271417" name="Freeform 53"/>
            <p:cNvSpPr>
              <a:spLocks/>
            </p:cNvSpPr>
            <p:nvPr/>
          </p:nvSpPr>
          <p:spPr bwMode="auto">
            <a:xfrm>
              <a:off x="1379" y="1920"/>
              <a:ext cx="180" cy="161"/>
            </a:xfrm>
            <a:custGeom>
              <a:avLst/>
              <a:gdLst>
                <a:gd name="T0" fmla="*/ 8 w 206"/>
                <a:gd name="T1" fmla="*/ 49 h 209"/>
                <a:gd name="T2" fmla="*/ 2 w 206"/>
                <a:gd name="T3" fmla="*/ 43 h 209"/>
                <a:gd name="T4" fmla="*/ 0 w 206"/>
                <a:gd name="T5" fmla="*/ 38 h 209"/>
                <a:gd name="T6" fmla="*/ 1 w 206"/>
                <a:gd name="T7" fmla="*/ 29 h 209"/>
                <a:gd name="T8" fmla="*/ 3 w 206"/>
                <a:gd name="T9" fmla="*/ 23 h 209"/>
                <a:gd name="T10" fmla="*/ 8 w 206"/>
                <a:gd name="T11" fmla="*/ 16 h 209"/>
                <a:gd name="T12" fmla="*/ 13 w 206"/>
                <a:gd name="T13" fmla="*/ 12 h 209"/>
                <a:gd name="T14" fmla="*/ 17 w 206"/>
                <a:gd name="T15" fmla="*/ 7 h 209"/>
                <a:gd name="T16" fmla="*/ 27 w 206"/>
                <a:gd name="T17" fmla="*/ 2 h 209"/>
                <a:gd name="T18" fmla="*/ 34 w 206"/>
                <a:gd name="T19" fmla="*/ 2 h 209"/>
                <a:gd name="T20" fmla="*/ 52 w 206"/>
                <a:gd name="T21" fmla="*/ 0 h 209"/>
                <a:gd name="T22" fmla="*/ 66 w 206"/>
                <a:gd name="T23" fmla="*/ 1 h 209"/>
                <a:gd name="T24" fmla="*/ 76 w 206"/>
                <a:gd name="T25" fmla="*/ 2 h 209"/>
                <a:gd name="T26" fmla="*/ 84 w 206"/>
                <a:gd name="T27" fmla="*/ 4 h 209"/>
                <a:gd name="T28" fmla="*/ 92 w 206"/>
                <a:gd name="T29" fmla="*/ 9 h 209"/>
                <a:gd name="T30" fmla="*/ 98 w 206"/>
                <a:gd name="T31" fmla="*/ 14 h 209"/>
                <a:gd name="T32" fmla="*/ 103 w 206"/>
                <a:gd name="T33" fmla="*/ 19 h 209"/>
                <a:gd name="T34" fmla="*/ 105 w 206"/>
                <a:gd name="T35" fmla="*/ 25 h 209"/>
                <a:gd name="T36" fmla="*/ 105 w 206"/>
                <a:gd name="T37" fmla="*/ 35 h 209"/>
                <a:gd name="T38" fmla="*/ 105 w 206"/>
                <a:gd name="T39" fmla="*/ 42 h 209"/>
                <a:gd name="T40" fmla="*/ 100 w 206"/>
                <a:gd name="T41" fmla="*/ 45 h 209"/>
                <a:gd name="T42" fmla="*/ 94 w 206"/>
                <a:gd name="T43" fmla="*/ 50 h 209"/>
                <a:gd name="T44" fmla="*/ 92 w 206"/>
                <a:gd name="T45" fmla="*/ 53 h 209"/>
                <a:gd name="T46" fmla="*/ 81 w 206"/>
                <a:gd name="T47" fmla="*/ 55 h 209"/>
                <a:gd name="T48" fmla="*/ 71 w 206"/>
                <a:gd name="T49" fmla="*/ 57 h 209"/>
                <a:gd name="T50" fmla="*/ 80 w 206"/>
                <a:gd name="T51" fmla="*/ 50 h 209"/>
                <a:gd name="T52" fmla="*/ 87 w 206"/>
                <a:gd name="T53" fmla="*/ 38 h 209"/>
                <a:gd name="T54" fmla="*/ 84 w 206"/>
                <a:gd name="T55" fmla="*/ 23 h 209"/>
                <a:gd name="T56" fmla="*/ 66 w 206"/>
                <a:gd name="T57" fmla="*/ 27 h 209"/>
                <a:gd name="T58" fmla="*/ 48 w 206"/>
                <a:gd name="T59" fmla="*/ 27 h 209"/>
                <a:gd name="T60" fmla="*/ 34 w 206"/>
                <a:gd name="T61" fmla="*/ 25 h 209"/>
                <a:gd name="T62" fmla="*/ 24 w 206"/>
                <a:gd name="T63" fmla="*/ 25 h 209"/>
                <a:gd name="T64" fmla="*/ 22 w 206"/>
                <a:gd name="T65" fmla="*/ 29 h 209"/>
                <a:gd name="T66" fmla="*/ 17 w 206"/>
                <a:gd name="T67" fmla="*/ 39 h 209"/>
                <a:gd name="T68" fmla="*/ 24 w 206"/>
                <a:gd name="T69" fmla="*/ 50 h 209"/>
                <a:gd name="T70" fmla="*/ 29 w 206"/>
                <a:gd name="T71" fmla="*/ 57 h 209"/>
                <a:gd name="T72" fmla="*/ 17 w 206"/>
                <a:gd name="T73" fmla="*/ 53 h 209"/>
                <a:gd name="T74" fmla="*/ 8 w 206"/>
                <a:gd name="T75" fmla="*/ 49 h 20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6"/>
                <a:gd name="T115" fmla="*/ 0 h 209"/>
                <a:gd name="T116" fmla="*/ 206 w 206"/>
                <a:gd name="T117" fmla="*/ 209 h 20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6" h="209">
                  <a:moveTo>
                    <a:pt x="15" y="180"/>
                  </a:moveTo>
                  <a:lnTo>
                    <a:pt x="2" y="160"/>
                  </a:lnTo>
                  <a:lnTo>
                    <a:pt x="0" y="137"/>
                  </a:lnTo>
                  <a:lnTo>
                    <a:pt x="1" y="108"/>
                  </a:lnTo>
                  <a:lnTo>
                    <a:pt x="7" y="85"/>
                  </a:lnTo>
                  <a:lnTo>
                    <a:pt x="15" y="59"/>
                  </a:lnTo>
                  <a:lnTo>
                    <a:pt x="26" y="46"/>
                  </a:lnTo>
                  <a:lnTo>
                    <a:pt x="34" y="26"/>
                  </a:lnTo>
                  <a:lnTo>
                    <a:pt x="54" y="8"/>
                  </a:lnTo>
                  <a:lnTo>
                    <a:pt x="69" y="3"/>
                  </a:lnTo>
                  <a:lnTo>
                    <a:pt x="101" y="0"/>
                  </a:lnTo>
                  <a:lnTo>
                    <a:pt x="129" y="1"/>
                  </a:lnTo>
                  <a:lnTo>
                    <a:pt x="149" y="8"/>
                  </a:lnTo>
                  <a:lnTo>
                    <a:pt x="165" y="16"/>
                  </a:lnTo>
                  <a:lnTo>
                    <a:pt x="180" y="34"/>
                  </a:lnTo>
                  <a:lnTo>
                    <a:pt x="191" y="52"/>
                  </a:lnTo>
                  <a:lnTo>
                    <a:pt x="201" y="69"/>
                  </a:lnTo>
                  <a:lnTo>
                    <a:pt x="206" y="91"/>
                  </a:lnTo>
                  <a:lnTo>
                    <a:pt x="206" y="128"/>
                  </a:lnTo>
                  <a:lnTo>
                    <a:pt x="206" y="154"/>
                  </a:lnTo>
                  <a:lnTo>
                    <a:pt x="198" y="166"/>
                  </a:lnTo>
                  <a:lnTo>
                    <a:pt x="187" y="183"/>
                  </a:lnTo>
                  <a:lnTo>
                    <a:pt x="180" y="196"/>
                  </a:lnTo>
                  <a:lnTo>
                    <a:pt x="160" y="203"/>
                  </a:lnTo>
                  <a:lnTo>
                    <a:pt x="141" y="209"/>
                  </a:lnTo>
                  <a:lnTo>
                    <a:pt x="156" y="183"/>
                  </a:lnTo>
                  <a:lnTo>
                    <a:pt x="171" y="138"/>
                  </a:lnTo>
                  <a:lnTo>
                    <a:pt x="165" y="86"/>
                  </a:lnTo>
                  <a:lnTo>
                    <a:pt x="132" y="98"/>
                  </a:lnTo>
                  <a:lnTo>
                    <a:pt x="94" y="98"/>
                  </a:lnTo>
                  <a:lnTo>
                    <a:pt x="67" y="95"/>
                  </a:lnTo>
                  <a:lnTo>
                    <a:pt x="46" y="89"/>
                  </a:lnTo>
                  <a:lnTo>
                    <a:pt x="43" y="104"/>
                  </a:lnTo>
                  <a:lnTo>
                    <a:pt x="33" y="141"/>
                  </a:lnTo>
                  <a:lnTo>
                    <a:pt x="48" y="184"/>
                  </a:lnTo>
                  <a:lnTo>
                    <a:pt x="57" y="209"/>
                  </a:lnTo>
                  <a:lnTo>
                    <a:pt x="33" y="194"/>
                  </a:lnTo>
                  <a:lnTo>
                    <a:pt x="15" y="180"/>
                  </a:lnTo>
                  <a:close/>
                </a:path>
              </a:pathLst>
            </a:custGeom>
            <a:solidFill>
              <a:srgbClr val="7F3F00"/>
            </a:solidFill>
            <a:ln w="9525">
              <a:noFill/>
              <a:round/>
              <a:headEnd/>
              <a:tailEnd/>
            </a:ln>
            <a:effectLst>
              <a:prstShdw prst="shdw17" dist="17961" dir="2700000">
                <a:srgbClr val="4C2600"/>
              </a:prstShdw>
            </a:effectLst>
          </p:spPr>
          <p:txBody>
            <a:bodyPr/>
            <a:lstStyle/>
            <a:p>
              <a:endParaRPr lang="it-IT"/>
            </a:p>
          </p:txBody>
        </p:sp>
        <p:sp>
          <p:nvSpPr>
            <p:cNvPr id="271418" name="Oval 54"/>
            <p:cNvSpPr>
              <a:spLocks noChangeArrowheads="1"/>
            </p:cNvSpPr>
            <p:nvPr/>
          </p:nvSpPr>
          <p:spPr bwMode="auto">
            <a:xfrm>
              <a:off x="1398" y="2036"/>
              <a:ext cx="18" cy="20"/>
            </a:xfrm>
            <a:prstGeom prst="ellipse">
              <a:avLst/>
            </a:prstGeom>
            <a:solidFill>
              <a:srgbClr val="FFCC00"/>
            </a:solidFill>
            <a:ln w="9525">
              <a:noFill/>
              <a:round/>
              <a:headEnd/>
              <a:tailEnd/>
            </a:ln>
            <a:effectLst>
              <a:prstShdw prst="shdw17" dist="17961" dir="2700000">
                <a:srgbClr val="997A00"/>
              </a:prstShdw>
            </a:effectLst>
          </p:spPr>
          <p:txBody>
            <a:bodyPr/>
            <a:lstStyle/>
            <a:p>
              <a:endParaRPr lang="it-IT"/>
            </a:p>
          </p:txBody>
        </p:sp>
        <p:sp>
          <p:nvSpPr>
            <p:cNvPr id="271419" name="Oval 55"/>
            <p:cNvSpPr>
              <a:spLocks noChangeArrowheads="1"/>
            </p:cNvSpPr>
            <p:nvPr/>
          </p:nvSpPr>
          <p:spPr bwMode="auto">
            <a:xfrm>
              <a:off x="1523" y="2039"/>
              <a:ext cx="17" cy="20"/>
            </a:xfrm>
            <a:prstGeom prst="ellipse">
              <a:avLst/>
            </a:prstGeom>
            <a:solidFill>
              <a:srgbClr val="FFCC00"/>
            </a:solidFill>
            <a:ln w="9525">
              <a:noFill/>
              <a:round/>
              <a:headEnd/>
              <a:tailEnd/>
            </a:ln>
            <a:effectLst>
              <a:prstShdw prst="shdw17" dist="17961" dir="2700000">
                <a:srgbClr val="997A00"/>
              </a:prstShdw>
            </a:effectLst>
          </p:spPr>
          <p:txBody>
            <a:bodyPr/>
            <a:lstStyle/>
            <a:p>
              <a:endParaRPr lang="it-IT"/>
            </a:p>
          </p:txBody>
        </p:sp>
        <p:sp>
          <p:nvSpPr>
            <p:cNvPr id="271420" name="Freeform 56"/>
            <p:cNvSpPr>
              <a:spLocks/>
            </p:cNvSpPr>
            <p:nvPr/>
          </p:nvSpPr>
          <p:spPr bwMode="auto">
            <a:xfrm>
              <a:off x="3703" y="2177"/>
              <a:ext cx="154" cy="212"/>
            </a:xfrm>
            <a:custGeom>
              <a:avLst/>
              <a:gdLst>
                <a:gd name="T0" fmla="*/ 18 w 208"/>
                <a:gd name="T1" fmla="*/ 1 h 288"/>
                <a:gd name="T2" fmla="*/ 12 w 208"/>
                <a:gd name="T3" fmla="*/ 4 h 288"/>
                <a:gd name="T4" fmla="*/ 10 w 208"/>
                <a:gd name="T5" fmla="*/ 7 h 288"/>
                <a:gd name="T6" fmla="*/ 7 w 208"/>
                <a:gd name="T7" fmla="*/ 11 h 288"/>
                <a:gd name="T8" fmla="*/ 4 w 208"/>
                <a:gd name="T9" fmla="*/ 21 h 288"/>
                <a:gd name="T10" fmla="*/ 1 w 208"/>
                <a:gd name="T11" fmla="*/ 33 h 288"/>
                <a:gd name="T12" fmla="*/ 0 w 208"/>
                <a:gd name="T13" fmla="*/ 44 h 288"/>
                <a:gd name="T14" fmla="*/ 1 w 208"/>
                <a:gd name="T15" fmla="*/ 49 h 288"/>
                <a:gd name="T16" fmla="*/ 1 w 208"/>
                <a:gd name="T17" fmla="*/ 54 h 288"/>
                <a:gd name="T18" fmla="*/ 2 w 208"/>
                <a:gd name="T19" fmla="*/ 60 h 288"/>
                <a:gd name="T20" fmla="*/ 2 w 208"/>
                <a:gd name="T21" fmla="*/ 61 h 288"/>
                <a:gd name="T22" fmla="*/ 4 w 208"/>
                <a:gd name="T23" fmla="*/ 61 h 288"/>
                <a:gd name="T24" fmla="*/ 7 w 208"/>
                <a:gd name="T25" fmla="*/ 60 h 288"/>
                <a:gd name="T26" fmla="*/ 10 w 208"/>
                <a:gd name="T27" fmla="*/ 60 h 288"/>
                <a:gd name="T28" fmla="*/ 13 w 208"/>
                <a:gd name="T29" fmla="*/ 62 h 288"/>
                <a:gd name="T30" fmla="*/ 16 w 208"/>
                <a:gd name="T31" fmla="*/ 63 h 288"/>
                <a:gd name="T32" fmla="*/ 16 w 208"/>
                <a:gd name="T33" fmla="*/ 58 h 288"/>
                <a:gd name="T34" fmla="*/ 13 w 208"/>
                <a:gd name="T35" fmla="*/ 49 h 288"/>
                <a:gd name="T36" fmla="*/ 12 w 208"/>
                <a:gd name="T37" fmla="*/ 36 h 288"/>
                <a:gd name="T38" fmla="*/ 13 w 208"/>
                <a:gd name="T39" fmla="*/ 24 h 288"/>
                <a:gd name="T40" fmla="*/ 19 w 208"/>
                <a:gd name="T41" fmla="*/ 15 h 288"/>
                <a:gd name="T42" fmla="*/ 30 w 208"/>
                <a:gd name="T43" fmla="*/ 15 h 288"/>
                <a:gd name="T44" fmla="*/ 35 w 208"/>
                <a:gd name="T45" fmla="*/ 21 h 288"/>
                <a:gd name="T46" fmla="*/ 35 w 208"/>
                <a:gd name="T47" fmla="*/ 49 h 288"/>
                <a:gd name="T48" fmla="*/ 30 w 208"/>
                <a:gd name="T49" fmla="*/ 58 h 288"/>
                <a:gd name="T50" fmla="*/ 30 w 208"/>
                <a:gd name="T51" fmla="*/ 62 h 288"/>
                <a:gd name="T52" fmla="*/ 33 w 208"/>
                <a:gd name="T53" fmla="*/ 62 h 288"/>
                <a:gd name="T54" fmla="*/ 36 w 208"/>
                <a:gd name="T55" fmla="*/ 61 h 288"/>
                <a:gd name="T56" fmla="*/ 39 w 208"/>
                <a:gd name="T57" fmla="*/ 61 h 288"/>
                <a:gd name="T58" fmla="*/ 41 w 208"/>
                <a:gd name="T59" fmla="*/ 62 h 288"/>
                <a:gd name="T60" fmla="*/ 43 w 208"/>
                <a:gd name="T61" fmla="*/ 62 h 288"/>
                <a:gd name="T62" fmla="*/ 43 w 208"/>
                <a:gd name="T63" fmla="*/ 58 h 288"/>
                <a:gd name="T64" fmla="*/ 45 w 208"/>
                <a:gd name="T65" fmla="*/ 52 h 288"/>
                <a:gd name="T66" fmla="*/ 46 w 208"/>
                <a:gd name="T67" fmla="*/ 46 h 288"/>
                <a:gd name="T68" fmla="*/ 46 w 208"/>
                <a:gd name="T69" fmla="*/ 42 h 288"/>
                <a:gd name="T70" fmla="*/ 46 w 208"/>
                <a:gd name="T71" fmla="*/ 36 h 288"/>
                <a:gd name="T72" fmla="*/ 45 w 208"/>
                <a:gd name="T73" fmla="*/ 32 h 288"/>
                <a:gd name="T74" fmla="*/ 44 w 208"/>
                <a:gd name="T75" fmla="*/ 27 h 288"/>
                <a:gd name="T76" fmla="*/ 43 w 208"/>
                <a:gd name="T77" fmla="*/ 24 h 288"/>
                <a:gd name="T78" fmla="*/ 43 w 208"/>
                <a:gd name="T79" fmla="*/ 20 h 288"/>
                <a:gd name="T80" fmla="*/ 42 w 208"/>
                <a:gd name="T81" fmla="*/ 15 h 288"/>
                <a:gd name="T82" fmla="*/ 41 w 208"/>
                <a:gd name="T83" fmla="*/ 10 h 288"/>
                <a:gd name="T84" fmla="*/ 39 w 208"/>
                <a:gd name="T85" fmla="*/ 5 h 288"/>
                <a:gd name="T86" fmla="*/ 33 w 208"/>
                <a:gd name="T87" fmla="*/ 1 h 288"/>
                <a:gd name="T88" fmla="*/ 29 w 208"/>
                <a:gd name="T89" fmla="*/ 0 h 288"/>
                <a:gd name="T90" fmla="*/ 24 w 208"/>
                <a:gd name="T91" fmla="*/ 0 h 288"/>
                <a:gd name="T92" fmla="*/ 18 w 208"/>
                <a:gd name="T93" fmla="*/ 1 h 28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8"/>
                <a:gd name="T142" fmla="*/ 0 h 288"/>
                <a:gd name="T143" fmla="*/ 208 w 208"/>
                <a:gd name="T144" fmla="*/ 288 h 28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8" h="288">
                  <a:moveTo>
                    <a:pt x="79" y="3"/>
                  </a:moveTo>
                  <a:lnTo>
                    <a:pt x="56" y="17"/>
                  </a:lnTo>
                  <a:lnTo>
                    <a:pt x="42" y="33"/>
                  </a:lnTo>
                  <a:lnTo>
                    <a:pt x="31" y="53"/>
                  </a:lnTo>
                  <a:lnTo>
                    <a:pt x="20" y="94"/>
                  </a:lnTo>
                  <a:lnTo>
                    <a:pt x="7" y="153"/>
                  </a:lnTo>
                  <a:lnTo>
                    <a:pt x="0" y="205"/>
                  </a:lnTo>
                  <a:lnTo>
                    <a:pt x="1" y="228"/>
                  </a:lnTo>
                  <a:lnTo>
                    <a:pt x="5" y="249"/>
                  </a:lnTo>
                  <a:lnTo>
                    <a:pt x="9" y="274"/>
                  </a:lnTo>
                  <a:lnTo>
                    <a:pt x="9" y="284"/>
                  </a:lnTo>
                  <a:lnTo>
                    <a:pt x="16" y="284"/>
                  </a:lnTo>
                  <a:lnTo>
                    <a:pt x="28" y="280"/>
                  </a:lnTo>
                  <a:lnTo>
                    <a:pt x="42" y="281"/>
                  </a:lnTo>
                  <a:lnTo>
                    <a:pt x="61" y="287"/>
                  </a:lnTo>
                  <a:lnTo>
                    <a:pt x="72" y="288"/>
                  </a:lnTo>
                  <a:lnTo>
                    <a:pt x="72" y="270"/>
                  </a:lnTo>
                  <a:lnTo>
                    <a:pt x="57" y="229"/>
                  </a:lnTo>
                  <a:lnTo>
                    <a:pt x="53" y="166"/>
                  </a:lnTo>
                  <a:lnTo>
                    <a:pt x="57" y="108"/>
                  </a:lnTo>
                  <a:lnTo>
                    <a:pt x="85" y="72"/>
                  </a:lnTo>
                  <a:lnTo>
                    <a:pt x="135" y="66"/>
                  </a:lnTo>
                  <a:lnTo>
                    <a:pt x="159" y="102"/>
                  </a:lnTo>
                  <a:lnTo>
                    <a:pt x="156" y="223"/>
                  </a:lnTo>
                  <a:lnTo>
                    <a:pt x="135" y="271"/>
                  </a:lnTo>
                  <a:lnTo>
                    <a:pt x="135" y="287"/>
                  </a:lnTo>
                  <a:lnTo>
                    <a:pt x="147" y="287"/>
                  </a:lnTo>
                  <a:lnTo>
                    <a:pt x="162" y="284"/>
                  </a:lnTo>
                  <a:lnTo>
                    <a:pt x="176" y="283"/>
                  </a:lnTo>
                  <a:lnTo>
                    <a:pt x="187" y="285"/>
                  </a:lnTo>
                  <a:lnTo>
                    <a:pt x="193" y="287"/>
                  </a:lnTo>
                  <a:lnTo>
                    <a:pt x="196" y="268"/>
                  </a:lnTo>
                  <a:lnTo>
                    <a:pt x="203" y="241"/>
                  </a:lnTo>
                  <a:lnTo>
                    <a:pt x="207" y="213"/>
                  </a:lnTo>
                  <a:lnTo>
                    <a:pt x="208" y="192"/>
                  </a:lnTo>
                  <a:lnTo>
                    <a:pt x="207" y="166"/>
                  </a:lnTo>
                  <a:lnTo>
                    <a:pt x="203" y="147"/>
                  </a:lnTo>
                  <a:lnTo>
                    <a:pt x="198" y="127"/>
                  </a:lnTo>
                  <a:lnTo>
                    <a:pt x="195" y="107"/>
                  </a:lnTo>
                  <a:lnTo>
                    <a:pt x="195" y="92"/>
                  </a:lnTo>
                  <a:lnTo>
                    <a:pt x="191" y="71"/>
                  </a:lnTo>
                  <a:lnTo>
                    <a:pt x="186" y="45"/>
                  </a:lnTo>
                  <a:lnTo>
                    <a:pt x="171" y="22"/>
                  </a:lnTo>
                  <a:lnTo>
                    <a:pt x="150" y="6"/>
                  </a:lnTo>
                  <a:lnTo>
                    <a:pt x="128" y="0"/>
                  </a:lnTo>
                  <a:lnTo>
                    <a:pt x="108" y="0"/>
                  </a:lnTo>
                  <a:lnTo>
                    <a:pt x="79" y="3"/>
                  </a:lnTo>
                  <a:close/>
                </a:path>
              </a:pathLst>
            </a:custGeom>
            <a:solidFill>
              <a:srgbClr val="BF3F00"/>
            </a:solidFill>
            <a:ln w="9525">
              <a:noFill/>
              <a:round/>
              <a:headEnd/>
              <a:tailEnd/>
            </a:ln>
            <a:effectLst>
              <a:prstShdw prst="shdw17" dist="17961" dir="2700000">
                <a:srgbClr val="732600"/>
              </a:prstShdw>
            </a:effectLst>
          </p:spPr>
          <p:txBody>
            <a:bodyPr/>
            <a:lstStyle/>
            <a:p>
              <a:endParaRPr lang="it-IT"/>
            </a:p>
          </p:txBody>
        </p:sp>
        <p:sp>
          <p:nvSpPr>
            <p:cNvPr id="271421" name="Freeform 57"/>
            <p:cNvSpPr>
              <a:spLocks/>
            </p:cNvSpPr>
            <p:nvPr/>
          </p:nvSpPr>
          <p:spPr bwMode="auto">
            <a:xfrm>
              <a:off x="3737" y="2217"/>
              <a:ext cx="89" cy="232"/>
            </a:xfrm>
            <a:custGeom>
              <a:avLst/>
              <a:gdLst>
                <a:gd name="T0" fmla="*/ 2 w 120"/>
                <a:gd name="T1" fmla="*/ 7 h 315"/>
                <a:gd name="T2" fmla="*/ 1 w 120"/>
                <a:gd name="T3" fmla="*/ 12 h 315"/>
                <a:gd name="T4" fmla="*/ 1 w 120"/>
                <a:gd name="T5" fmla="*/ 18 h 315"/>
                <a:gd name="T6" fmla="*/ 0 w 120"/>
                <a:gd name="T7" fmla="*/ 24 h 315"/>
                <a:gd name="T8" fmla="*/ 1 w 120"/>
                <a:gd name="T9" fmla="*/ 28 h 315"/>
                <a:gd name="T10" fmla="*/ 1 w 120"/>
                <a:gd name="T11" fmla="*/ 32 h 315"/>
                <a:gd name="T12" fmla="*/ 5 w 120"/>
                <a:gd name="T13" fmla="*/ 46 h 315"/>
                <a:gd name="T14" fmla="*/ 5 w 120"/>
                <a:gd name="T15" fmla="*/ 60 h 315"/>
                <a:gd name="T16" fmla="*/ 14 w 120"/>
                <a:gd name="T17" fmla="*/ 68 h 315"/>
                <a:gd name="T18" fmla="*/ 20 w 120"/>
                <a:gd name="T19" fmla="*/ 59 h 315"/>
                <a:gd name="T20" fmla="*/ 20 w 120"/>
                <a:gd name="T21" fmla="*/ 47 h 315"/>
                <a:gd name="T22" fmla="*/ 26 w 120"/>
                <a:gd name="T23" fmla="*/ 36 h 315"/>
                <a:gd name="T24" fmla="*/ 27 w 120"/>
                <a:gd name="T25" fmla="*/ 28 h 315"/>
                <a:gd name="T26" fmla="*/ 27 w 120"/>
                <a:gd name="T27" fmla="*/ 24 h 315"/>
                <a:gd name="T28" fmla="*/ 27 w 120"/>
                <a:gd name="T29" fmla="*/ 18 h 315"/>
                <a:gd name="T30" fmla="*/ 27 w 120"/>
                <a:gd name="T31" fmla="*/ 15 h 315"/>
                <a:gd name="T32" fmla="*/ 26 w 120"/>
                <a:gd name="T33" fmla="*/ 10 h 315"/>
                <a:gd name="T34" fmla="*/ 24 w 120"/>
                <a:gd name="T35" fmla="*/ 4 h 315"/>
                <a:gd name="T36" fmla="*/ 22 w 120"/>
                <a:gd name="T37" fmla="*/ 2 h 315"/>
                <a:gd name="T38" fmla="*/ 16 w 120"/>
                <a:gd name="T39" fmla="*/ 1 h 315"/>
                <a:gd name="T40" fmla="*/ 12 w 120"/>
                <a:gd name="T41" fmla="*/ 0 h 315"/>
                <a:gd name="T42" fmla="*/ 8 w 120"/>
                <a:gd name="T43" fmla="*/ 1 h 315"/>
                <a:gd name="T44" fmla="*/ 5 w 120"/>
                <a:gd name="T45" fmla="*/ 4 h 315"/>
                <a:gd name="T46" fmla="*/ 2 w 120"/>
                <a:gd name="T47" fmla="*/ 7 h 3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0"/>
                <a:gd name="T73" fmla="*/ 0 h 315"/>
                <a:gd name="T74" fmla="*/ 120 w 120"/>
                <a:gd name="T75" fmla="*/ 315 h 3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0" h="315">
                  <a:moveTo>
                    <a:pt x="11" y="33"/>
                  </a:moveTo>
                  <a:lnTo>
                    <a:pt x="3" y="55"/>
                  </a:lnTo>
                  <a:lnTo>
                    <a:pt x="1" y="81"/>
                  </a:lnTo>
                  <a:lnTo>
                    <a:pt x="0" y="108"/>
                  </a:lnTo>
                  <a:lnTo>
                    <a:pt x="1" y="130"/>
                  </a:lnTo>
                  <a:lnTo>
                    <a:pt x="3" y="151"/>
                  </a:lnTo>
                  <a:lnTo>
                    <a:pt x="26" y="216"/>
                  </a:lnTo>
                  <a:lnTo>
                    <a:pt x="26" y="277"/>
                  </a:lnTo>
                  <a:lnTo>
                    <a:pt x="62" y="315"/>
                  </a:lnTo>
                  <a:lnTo>
                    <a:pt x="89" y="271"/>
                  </a:lnTo>
                  <a:lnTo>
                    <a:pt x="89" y="217"/>
                  </a:lnTo>
                  <a:lnTo>
                    <a:pt x="114" y="164"/>
                  </a:lnTo>
                  <a:lnTo>
                    <a:pt x="118" y="132"/>
                  </a:lnTo>
                  <a:lnTo>
                    <a:pt x="120" y="108"/>
                  </a:lnTo>
                  <a:lnTo>
                    <a:pt x="119" y="85"/>
                  </a:lnTo>
                  <a:lnTo>
                    <a:pt x="118" y="66"/>
                  </a:lnTo>
                  <a:lnTo>
                    <a:pt x="114" y="43"/>
                  </a:lnTo>
                  <a:lnTo>
                    <a:pt x="105" y="21"/>
                  </a:lnTo>
                  <a:lnTo>
                    <a:pt x="94" y="10"/>
                  </a:lnTo>
                  <a:lnTo>
                    <a:pt x="74" y="3"/>
                  </a:lnTo>
                  <a:lnTo>
                    <a:pt x="54" y="0"/>
                  </a:lnTo>
                  <a:lnTo>
                    <a:pt x="37" y="4"/>
                  </a:lnTo>
                  <a:lnTo>
                    <a:pt x="22" y="16"/>
                  </a:lnTo>
                  <a:lnTo>
                    <a:pt x="11" y="33"/>
                  </a:lnTo>
                  <a:close/>
                </a:path>
              </a:pathLst>
            </a:custGeom>
            <a:solidFill>
              <a:srgbClr val="FF7F7F"/>
            </a:solidFill>
            <a:ln w="9525">
              <a:noFill/>
              <a:round/>
              <a:headEnd/>
              <a:tailEnd/>
            </a:ln>
            <a:effectLst>
              <a:prstShdw prst="shdw17" dist="17961" dir="2700000">
                <a:srgbClr val="994C4C"/>
              </a:prstShdw>
            </a:effectLst>
          </p:spPr>
          <p:txBody>
            <a:bodyPr/>
            <a:lstStyle/>
            <a:p>
              <a:endParaRPr lang="it-IT"/>
            </a:p>
          </p:txBody>
        </p:sp>
        <p:sp>
          <p:nvSpPr>
            <p:cNvPr id="271422" name="Oval 58"/>
            <p:cNvSpPr>
              <a:spLocks noChangeArrowheads="1"/>
            </p:cNvSpPr>
            <p:nvPr/>
          </p:nvSpPr>
          <p:spPr bwMode="auto">
            <a:xfrm>
              <a:off x="3729" y="2318"/>
              <a:ext cx="16" cy="31"/>
            </a:xfrm>
            <a:prstGeom prst="ellipse">
              <a:avLst/>
            </a:prstGeom>
            <a:solidFill>
              <a:srgbClr val="5F009F"/>
            </a:solidFill>
            <a:ln w="9525">
              <a:noFill/>
              <a:round/>
              <a:headEnd/>
              <a:tailEnd/>
            </a:ln>
            <a:effectLst>
              <a:prstShdw prst="shdw17" dist="17961" dir="2700000">
                <a:srgbClr val="39005F"/>
              </a:prstShdw>
            </a:effectLst>
          </p:spPr>
          <p:txBody>
            <a:bodyPr/>
            <a:lstStyle/>
            <a:p>
              <a:endParaRPr lang="it-IT"/>
            </a:p>
          </p:txBody>
        </p:sp>
        <p:sp>
          <p:nvSpPr>
            <p:cNvPr id="1825851" name="Oval 59"/>
            <p:cNvSpPr>
              <a:spLocks noChangeArrowheads="1"/>
            </p:cNvSpPr>
            <p:nvPr/>
          </p:nvSpPr>
          <p:spPr bwMode="auto">
            <a:xfrm>
              <a:off x="3730" y="2320"/>
              <a:ext cx="11" cy="25"/>
            </a:xfrm>
            <a:prstGeom prst="ellipse">
              <a:avLst/>
            </a:prstGeom>
            <a:solidFill>
              <a:schemeClr val="accent1"/>
            </a:solidFill>
            <a:ln w="9525">
              <a:noFill/>
              <a:round/>
              <a:headEnd/>
              <a:tailEnd/>
            </a:ln>
            <a:effectLst>
              <a:prstShdw prst="shdw17" dist="17961" dir="2700000">
                <a:schemeClr val="accent1">
                  <a:gamma/>
                  <a:shade val="60000"/>
                  <a:invGamma/>
                </a:schemeClr>
              </a:prstShdw>
            </a:effectLst>
          </p:spPr>
          <p:txBody>
            <a:bodyPr/>
            <a:lstStyle/>
            <a:p>
              <a:pPr>
                <a:defRPr/>
              </a:pPr>
              <a:endParaRPr lang="it-IT"/>
            </a:p>
          </p:txBody>
        </p:sp>
        <p:sp>
          <p:nvSpPr>
            <p:cNvPr id="271424" name="Oval 60"/>
            <p:cNvSpPr>
              <a:spLocks noChangeArrowheads="1"/>
            </p:cNvSpPr>
            <p:nvPr/>
          </p:nvSpPr>
          <p:spPr bwMode="auto">
            <a:xfrm>
              <a:off x="3816" y="2318"/>
              <a:ext cx="17" cy="31"/>
            </a:xfrm>
            <a:prstGeom prst="ellipse">
              <a:avLst/>
            </a:prstGeom>
            <a:solidFill>
              <a:srgbClr val="5F009F"/>
            </a:solidFill>
            <a:ln w="9525">
              <a:noFill/>
              <a:round/>
              <a:headEnd/>
              <a:tailEnd/>
            </a:ln>
            <a:effectLst>
              <a:prstShdw prst="shdw17" dist="17961" dir="2700000">
                <a:srgbClr val="39005F"/>
              </a:prstShdw>
            </a:effectLst>
          </p:spPr>
          <p:txBody>
            <a:bodyPr/>
            <a:lstStyle/>
            <a:p>
              <a:endParaRPr lang="it-IT"/>
            </a:p>
          </p:txBody>
        </p:sp>
        <p:sp>
          <p:nvSpPr>
            <p:cNvPr id="1825853" name="Oval 61"/>
            <p:cNvSpPr>
              <a:spLocks noChangeArrowheads="1"/>
            </p:cNvSpPr>
            <p:nvPr/>
          </p:nvSpPr>
          <p:spPr bwMode="auto">
            <a:xfrm>
              <a:off x="3819" y="2320"/>
              <a:ext cx="6" cy="25"/>
            </a:xfrm>
            <a:prstGeom prst="ellipse">
              <a:avLst/>
            </a:prstGeom>
            <a:solidFill>
              <a:schemeClr val="accent1"/>
            </a:solidFill>
            <a:ln w="9525">
              <a:noFill/>
              <a:round/>
              <a:headEnd/>
              <a:tailEnd/>
            </a:ln>
            <a:effectLst>
              <a:prstShdw prst="shdw17" dist="17961" dir="2700000">
                <a:schemeClr val="accent1">
                  <a:gamma/>
                  <a:shade val="60000"/>
                  <a:invGamma/>
                </a:schemeClr>
              </a:prstShdw>
            </a:effectLst>
          </p:spPr>
          <p:txBody>
            <a:bodyPr/>
            <a:lstStyle/>
            <a:p>
              <a:pPr>
                <a:defRPr/>
              </a:pPr>
              <a:endParaRPr lang="it-IT"/>
            </a:p>
          </p:txBody>
        </p:sp>
        <p:sp>
          <p:nvSpPr>
            <p:cNvPr id="271426" name="Freeform 62"/>
            <p:cNvSpPr>
              <a:spLocks/>
            </p:cNvSpPr>
            <p:nvPr/>
          </p:nvSpPr>
          <p:spPr bwMode="auto">
            <a:xfrm>
              <a:off x="3688" y="3094"/>
              <a:ext cx="172" cy="582"/>
            </a:xfrm>
            <a:custGeom>
              <a:avLst/>
              <a:gdLst>
                <a:gd name="T0" fmla="*/ 10 w 232"/>
                <a:gd name="T1" fmla="*/ 4 h 792"/>
                <a:gd name="T2" fmla="*/ 10 w 232"/>
                <a:gd name="T3" fmla="*/ 52 h 792"/>
                <a:gd name="T4" fmla="*/ 10 w 232"/>
                <a:gd name="T5" fmla="*/ 94 h 792"/>
                <a:gd name="T6" fmla="*/ 12 w 232"/>
                <a:gd name="T7" fmla="*/ 134 h 792"/>
                <a:gd name="T8" fmla="*/ 6 w 232"/>
                <a:gd name="T9" fmla="*/ 151 h 792"/>
                <a:gd name="T10" fmla="*/ 1 w 232"/>
                <a:gd name="T11" fmla="*/ 162 h 792"/>
                <a:gd name="T12" fmla="*/ 0 w 232"/>
                <a:gd name="T13" fmla="*/ 166 h 792"/>
                <a:gd name="T14" fmla="*/ 2 w 232"/>
                <a:gd name="T15" fmla="*/ 170 h 792"/>
                <a:gd name="T16" fmla="*/ 12 w 232"/>
                <a:gd name="T17" fmla="*/ 170 h 792"/>
                <a:gd name="T18" fmla="*/ 20 w 232"/>
                <a:gd name="T19" fmla="*/ 147 h 792"/>
                <a:gd name="T20" fmla="*/ 20 w 232"/>
                <a:gd name="T21" fmla="*/ 132 h 792"/>
                <a:gd name="T22" fmla="*/ 27 w 232"/>
                <a:gd name="T23" fmla="*/ 85 h 792"/>
                <a:gd name="T24" fmla="*/ 27 w 232"/>
                <a:gd name="T25" fmla="*/ 74 h 792"/>
                <a:gd name="T26" fmla="*/ 27 w 232"/>
                <a:gd name="T27" fmla="*/ 97 h 792"/>
                <a:gd name="T28" fmla="*/ 30 w 232"/>
                <a:gd name="T29" fmla="*/ 128 h 792"/>
                <a:gd name="T30" fmla="*/ 29 w 232"/>
                <a:gd name="T31" fmla="*/ 143 h 792"/>
                <a:gd name="T32" fmla="*/ 33 w 232"/>
                <a:gd name="T33" fmla="*/ 157 h 792"/>
                <a:gd name="T34" fmla="*/ 39 w 232"/>
                <a:gd name="T35" fmla="*/ 168 h 792"/>
                <a:gd name="T36" fmla="*/ 47 w 232"/>
                <a:gd name="T37" fmla="*/ 168 h 792"/>
                <a:gd name="T38" fmla="*/ 50 w 232"/>
                <a:gd name="T39" fmla="*/ 164 h 792"/>
                <a:gd name="T40" fmla="*/ 40 w 232"/>
                <a:gd name="T41" fmla="*/ 142 h 792"/>
                <a:gd name="T42" fmla="*/ 39 w 232"/>
                <a:gd name="T43" fmla="*/ 132 h 792"/>
                <a:gd name="T44" fmla="*/ 42 w 232"/>
                <a:gd name="T45" fmla="*/ 109 h 792"/>
                <a:gd name="T46" fmla="*/ 45 w 232"/>
                <a:gd name="T47" fmla="*/ 71 h 792"/>
                <a:gd name="T48" fmla="*/ 52 w 232"/>
                <a:gd name="T49" fmla="*/ 0 h 792"/>
                <a:gd name="T50" fmla="*/ 10 w 232"/>
                <a:gd name="T51" fmla="*/ 4 h 7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32"/>
                <a:gd name="T79" fmla="*/ 0 h 792"/>
                <a:gd name="T80" fmla="*/ 232 w 232"/>
                <a:gd name="T81" fmla="*/ 792 h 79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32" h="792">
                  <a:moveTo>
                    <a:pt x="42" y="17"/>
                  </a:moveTo>
                  <a:lnTo>
                    <a:pt x="44" y="245"/>
                  </a:lnTo>
                  <a:lnTo>
                    <a:pt x="43" y="438"/>
                  </a:lnTo>
                  <a:lnTo>
                    <a:pt x="53" y="624"/>
                  </a:lnTo>
                  <a:lnTo>
                    <a:pt x="27" y="705"/>
                  </a:lnTo>
                  <a:lnTo>
                    <a:pt x="6" y="758"/>
                  </a:lnTo>
                  <a:lnTo>
                    <a:pt x="0" y="774"/>
                  </a:lnTo>
                  <a:lnTo>
                    <a:pt x="10" y="792"/>
                  </a:lnTo>
                  <a:lnTo>
                    <a:pt x="51" y="790"/>
                  </a:lnTo>
                  <a:lnTo>
                    <a:pt x="88" y="684"/>
                  </a:lnTo>
                  <a:lnTo>
                    <a:pt x="90" y="618"/>
                  </a:lnTo>
                  <a:lnTo>
                    <a:pt x="118" y="399"/>
                  </a:lnTo>
                  <a:lnTo>
                    <a:pt x="121" y="347"/>
                  </a:lnTo>
                  <a:lnTo>
                    <a:pt x="120" y="451"/>
                  </a:lnTo>
                  <a:lnTo>
                    <a:pt x="132" y="596"/>
                  </a:lnTo>
                  <a:lnTo>
                    <a:pt x="129" y="664"/>
                  </a:lnTo>
                  <a:lnTo>
                    <a:pt x="147" y="732"/>
                  </a:lnTo>
                  <a:lnTo>
                    <a:pt x="172" y="781"/>
                  </a:lnTo>
                  <a:lnTo>
                    <a:pt x="209" y="784"/>
                  </a:lnTo>
                  <a:lnTo>
                    <a:pt x="221" y="766"/>
                  </a:lnTo>
                  <a:lnTo>
                    <a:pt x="181" y="661"/>
                  </a:lnTo>
                  <a:lnTo>
                    <a:pt x="177" y="612"/>
                  </a:lnTo>
                  <a:lnTo>
                    <a:pt x="185" y="507"/>
                  </a:lnTo>
                  <a:lnTo>
                    <a:pt x="199" y="333"/>
                  </a:lnTo>
                  <a:lnTo>
                    <a:pt x="232" y="0"/>
                  </a:lnTo>
                  <a:lnTo>
                    <a:pt x="42" y="17"/>
                  </a:lnTo>
                  <a:close/>
                </a:path>
              </a:pathLst>
            </a:custGeom>
            <a:solidFill>
              <a:srgbClr val="FF7F3F"/>
            </a:solidFill>
            <a:ln w="9525">
              <a:noFill/>
              <a:round/>
              <a:headEnd/>
              <a:tailEnd/>
            </a:ln>
            <a:effectLst>
              <a:prstShdw prst="shdw17" dist="17961" dir="2700000">
                <a:srgbClr val="994C26"/>
              </a:prstShdw>
            </a:effectLst>
          </p:spPr>
          <p:txBody>
            <a:bodyPr/>
            <a:lstStyle/>
            <a:p>
              <a:endParaRPr lang="it-IT"/>
            </a:p>
          </p:txBody>
        </p:sp>
        <p:sp>
          <p:nvSpPr>
            <p:cNvPr id="271427" name="Freeform 63"/>
            <p:cNvSpPr>
              <a:spLocks/>
            </p:cNvSpPr>
            <p:nvPr/>
          </p:nvSpPr>
          <p:spPr bwMode="auto">
            <a:xfrm>
              <a:off x="3887" y="2933"/>
              <a:ext cx="41" cy="73"/>
            </a:xfrm>
            <a:custGeom>
              <a:avLst/>
              <a:gdLst>
                <a:gd name="T0" fmla="*/ 13 w 55"/>
                <a:gd name="T1" fmla="*/ 0 h 99"/>
                <a:gd name="T2" fmla="*/ 13 w 55"/>
                <a:gd name="T3" fmla="*/ 11 h 99"/>
                <a:gd name="T4" fmla="*/ 0 w 55"/>
                <a:gd name="T5" fmla="*/ 21 h 99"/>
                <a:gd name="T6" fmla="*/ 5 w 55"/>
                <a:gd name="T7" fmla="*/ 1 h 99"/>
                <a:gd name="T8" fmla="*/ 13 w 55"/>
                <a:gd name="T9" fmla="*/ 0 h 99"/>
                <a:gd name="T10" fmla="*/ 0 60000 65536"/>
                <a:gd name="T11" fmla="*/ 0 60000 65536"/>
                <a:gd name="T12" fmla="*/ 0 60000 65536"/>
                <a:gd name="T13" fmla="*/ 0 60000 65536"/>
                <a:gd name="T14" fmla="*/ 0 60000 65536"/>
                <a:gd name="T15" fmla="*/ 0 w 55"/>
                <a:gd name="T16" fmla="*/ 0 h 99"/>
                <a:gd name="T17" fmla="*/ 55 w 55"/>
                <a:gd name="T18" fmla="*/ 99 h 99"/>
              </a:gdLst>
              <a:ahLst/>
              <a:cxnLst>
                <a:cxn ang="T10">
                  <a:pos x="T0" y="T1"/>
                </a:cxn>
                <a:cxn ang="T11">
                  <a:pos x="T2" y="T3"/>
                </a:cxn>
                <a:cxn ang="T12">
                  <a:pos x="T4" y="T5"/>
                </a:cxn>
                <a:cxn ang="T13">
                  <a:pos x="T6" y="T7"/>
                </a:cxn>
                <a:cxn ang="T14">
                  <a:pos x="T8" y="T9"/>
                </a:cxn>
              </a:cxnLst>
              <a:rect l="T15" t="T16" r="T17" b="T18"/>
              <a:pathLst>
                <a:path w="55" h="99">
                  <a:moveTo>
                    <a:pt x="55" y="0"/>
                  </a:moveTo>
                  <a:lnTo>
                    <a:pt x="55" y="52"/>
                  </a:lnTo>
                  <a:lnTo>
                    <a:pt x="0" y="99"/>
                  </a:lnTo>
                  <a:lnTo>
                    <a:pt x="25" y="7"/>
                  </a:lnTo>
                  <a:lnTo>
                    <a:pt x="55" y="0"/>
                  </a:lnTo>
                  <a:close/>
                </a:path>
              </a:pathLst>
            </a:custGeom>
            <a:solidFill>
              <a:srgbClr val="FF7F3F"/>
            </a:solidFill>
            <a:ln w="9525">
              <a:noFill/>
              <a:round/>
              <a:headEnd/>
              <a:tailEnd/>
            </a:ln>
            <a:effectLst>
              <a:prstShdw prst="shdw17" dist="17961" dir="2700000">
                <a:srgbClr val="994C26"/>
              </a:prstShdw>
            </a:effectLst>
          </p:spPr>
          <p:txBody>
            <a:bodyPr/>
            <a:lstStyle/>
            <a:p>
              <a:endParaRPr lang="it-IT"/>
            </a:p>
          </p:txBody>
        </p:sp>
        <p:sp>
          <p:nvSpPr>
            <p:cNvPr id="271428" name="Freeform 64"/>
            <p:cNvSpPr>
              <a:spLocks/>
            </p:cNvSpPr>
            <p:nvPr/>
          </p:nvSpPr>
          <p:spPr bwMode="auto">
            <a:xfrm>
              <a:off x="3777" y="3099"/>
              <a:ext cx="12" cy="257"/>
            </a:xfrm>
            <a:custGeom>
              <a:avLst/>
              <a:gdLst>
                <a:gd name="T0" fmla="*/ 3 w 17"/>
                <a:gd name="T1" fmla="*/ 0 h 350"/>
                <a:gd name="T2" fmla="*/ 3 w 17"/>
                <a:gd name="T3" fmla="*/ 25 h 350"/>
                <a:gd name="T4" fmla="*/ 3 w 17"/>
                <a:gd name="T5" fmla="*/ 40 h 350"/>
                <a:gd name="T6" fmla="*/ 2 w 17"/>
                <a:gd name="T7" fmla="*/ 56 h 350"/>
                <a:gd name="T8" fmla="*/ 0 w 17"/>
                <a:gd name="T9" fmla="*/ 71 h 350"/>
                <a:gd name="T10" fmla="*/ 1 w 17"/>
                <a:gd name="T11" fmla="*/ 75 h 350"/>
                <a:gd name="T12" fmla="*/ 3 w 17"/>
                <a:gd name="T13" fmla="*/ 0 h 350"/>
                <a:gd name="T14" fmla="*/ 0 60000 65536"/>
                <a:gd name="T15" fmla="*/ 0 60000 65536"/>
                <a:gd name="T16" fmla="*/ 0 60000 65536"/>
                <a:gd name="T17" fmla="*/ 0 60000 65536"/>
                <a:gd name="T18" fmla="*/ 0 60000 65536"/>
                <a:gd name="T19" fmla="*/ 0 60000 65536"/>
                <a:gd name="T20" fmla="*/ 0 60000 65536"/>
                <a:gd name="T21" fmla="*/ 0 w 17"/>
                <a:gd name="T22" fmla="*/ 0 h 350"/>
                <a:gd name="T23" fmla="*/ 17 w 17"/>
                <a:gd name="T24" fmla="*/ 350 h 3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350">
                  <a:moveTo>
                    <a:pt x="17" y="0"/>
                  </a:moveTo>
                  <a:lnTo>
                    <a:pt x="17" y="117"/>
                  </a:lnTo>
                  <a:lnTo>
                    <a:pt x="14" y="186"/>
                  </a:lnTo>
                  <a:lnTo>
                    <a:pt x="10" y="261"/>
                  </a:lnTo>
                  <a:lnTo>
                    <a:pt x="0" y="333"/>
                  </a:lnTo>
                  <a:lnTo>
                    <a:pt x="3" y="350"/>
                  </a:lnTo>
                  <a:lnTo>
                    <a:pt x="17" y="0"/>
                  </a:lnTo>
                  <a:close/>
                </a:path>
              </a:pathLst>
            </a:custGeom>
            <a:solidFill>
              <a:srgbClr val="FF5F1F"/>
            </a:solidFill>
            <a:ln w="15875">
              <a:noFill/>
              <a:round/>
              <a:headEnd/>
              <a:tailEnd/>
            </a:ln>
            <a:effectLst>
              <a:prstShdw prst="shdw17" dist="17961" dir="2700000">
                <a:srgbClr val="993913"/>
              </a:prstShdw>
            </a:effectLst>
          </p:spPr>
          <p:txBody>
            <a:bodyPr/>
            <a:lstStyle/>
            <a:p>
              <a:endParaRPr lang="it-IT"/>
            </a:p>
          </p:txBody>
        </p:sp>
        <p:sp>
          <p:nvSpPr>
            <p:cNvPr id="271429" name="Freeform 65" descr="Jeans"/>
            <p:cNvSpPr>
              <a:spLocks/>
            </p:cNvSpPr>
            <p:nvPr/>
          </p:nvSpPr>
          <p:spPr bwMode="auto">
            <a:xfrm>
              <a:off x="3641" y="2414"/>
              <a:ext cx="292" cy="701"/>
            </a:xfrm>
            <a:custGeom>
              <a:avLst/>
              <a:gdLst>
                <a:gd name="T0" fmla="*/ 35 w 394"/>
                <a:gd name="T1" fmla="*/ 1 h 954"/>
                <a:gd name="T2" fmla="*/ 7 w 394"/>
                <a:gd name="T3" fmla="*/ 21 h 954"/>
                <a:gd name="T4" fmla="*/ 3 w 394"/>
                <a:gd name="T5" fmla="*/ 29 h 954"/>
                <a:gd name="T6" fmla="*/ 0 w 394"/>
                <a:gd name="T7" fmla="*/ 106 h 954"/>
                <a:gd name="T8" fmla="*/ 1 w 394"/>
                <a:gd name="T9" fmla="*/ 125 h 954"/>
                <a:gd name="T10" fmla="*/ 12 w 394"/>
                <a:gd name="T11" fmla="*/ 123 h 954"/>
                <a:gd name="T12" fmla="*/ 11 w 394"/>
                <a:gd name="T13" fmla="*/ 168 h 954"/>
                <a:gd name="T14" fmla="*/ 16 w 394"/>
                <a:gd name="T15" fmla="*/ 168 h 954"/>
                <a:gd name="T16" fmla="*/ 21 w 394"/>
                <a:gd name="T17" fmla="*/ 203 h 954"/>
                <a:gd name="T18" fmla="*/ 39 w 394"/>
                <a:gd name="T19" fmla="*/ 203 h 954"/>
                <a:gd name="T20" fmla="*/ 55 w 394"/>
                <a:gd name="T21" fmla="*/ 201 h 954"/>
                <a:gd name="T22" fmla="*/ 66 w 394"/>
                <a:gd name="T23" fmla="*/ 204 h 954"/>
                <a:gd name="T24" fmla="*/ 81 w 394"/>
                <a:gd name="T25" fmla="*/ 154 h 954"/>
                <a:gd name="T26" fmla="*/ 88 w 394"/>
                <a:gd name="T27" fmla="*/ 152 h 954"/>
                <a:gd name="T28" fmla="*/ 82 w 394"/>
                <a:gd name="T29" fmla="*/ 82 h 954"/>
                <a:gd name="T30" fmla="*/ 82 w 394"/>
                <a:gd name="T31" fmla="*/ 26 h 954"/>
                <a:gd name="T32" fmla="*/ 77 w 394"/>
                <a:gd name="T33" fmla="*/ 20 h 954"/>
                <a:gd name="T34" fmla="*/ 48 w 394"/>
                <a:gd name="T35" fmla="*/ 0 h 954"/>
                <a:gd name="T36" fmla="*/ 43 w 394"/>
                <a:gd name="T37" fmla="*/ 8 h 954"/>
                <a:gd name="T38" fmla="*/ 35 w 394"/>
                <a:gd name="T39" fmla="*/ 1 h 9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94"/>
                <a:gd name="T61" fmla="*/ 0 h 954"/>
                <a:gd name="T62" fmla="*/ 394 w 394"/>
                <a:gd name="T63" fmla="*/ 954 h 9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94" h="954">
                  <a:moveTo>
                    <a:pt x="156" y="7"/>
                  </a:moveTo>
                  <a:lnTo>
                    <a:pt x="34" y="96"/>
                  </a:lnTo>
                  <a:lnTo>
                    <a:pt x="14" y="138"/>
                  </a:lnTo>
                  <a:lnTo>
                    <a:pt x="0" y="496"/>
                  </a:lnTo>
                  <a:lnTo>
                    <a:pt x="6" y="581"/>
                  </a:lnTo>
                  <a:lnTo>
                    <a:pt x="53" y="573"/>
                  </a:lnTo>
                  <a:lnTo>
                    <a:pt x="50" y="784"/>
                  </a:lnTo>
                  <a:lnTo>
                    <a:pt x="73" y="784"/>
                  </a:lnTo>
                  <a:lnTo>
                    <a:pt x="94" y="948"/>
                  </a:lnTo>
                  <a:lnTo>
                    <a:pt x="177" y="949"/>
                  </a:lnTo>
                  <a:lnTo>
                    <a:pt x="246" y="941"/>
                  </a:lnTo>
                  <a:lnTo>
                    <a:pt x="295" y="954"/>
                  </a:lnTo>
                  <a:lnTo>
                    <a:pt x="363" y="716"/>
                  </a:lnTo>
                  <a:lnTo>
                    <a:pt x="394" y="712"/>
                  </a:lnTo>
                  <a:lnTo>
                    <a:pt x="365" y="382"/>
                  </a:lnTo>
                  <a:lnTo>
                    <a:pt x="364" y="122"/>
                  </a:lnTo>
                  <a:lnTo>
                    <a:pt x="347" y="94"/>
                  </a:lnTo>
                  <a:lnTo>
                    <a:pt x="217" y="0"/>
                  </a:lnTo>
                  <a:lnTo>
                    <a:pt x="192" y="39"/>
                  </a:lnTo>
                  <a:lnTo>
                    <a:pt x="156" y="7"/>
                  </a:lnTo>
                  <a:close/>
                </a:path>
              </a:pathLst>
            </a:custGeom>
            <a:blipFill dpi="0" rotWithShape="0">
              <a:blip r:embed="rId6"/>
              <a:srcRect/>
              <a:tile tx="0" ty="0" sx="100000" sy="100000" flip="none" algn="tl"/>
            </a:blipFill>
            <a:ln w="9525">
              <a:noFill/>
              <a:round/>
              <a:headEnd/>
              <a:tailEnd/>
            </a:ln>
            <a:effectLst>
              <a:prstShdw prst="shdw17" dist="17961" dir="2700000">
                <a:srgbClr val="3D5C99"/>
              </a:prstShdw>
            </a:effectLst>
          </p:spPr>
          <p:txBody>
            <a:bodyPr/>
            <a:lstStyle/>
            <a:p>
              <a:endParaRPr lang="it-IT"/>
            </a:p>
          </p:txBody>
        </p:sp>
        <p:sp>
          <p:nvSpPr>
            <p:cNvPr id="271430" name="Freeform 66"/>
            <p:cNvSpPr>
              <a:spLocks/>
            </p:cNvSpPr>
            <p:nvPr/>
          </p:nvSpPr>
          <p:spPr bwMode="auto">
            <a:xfrm>
              <a:off x="3701" y="2750"/>
              <a:ext cx="112" cy="240"/>
            </a:xfrm>
            <a:custGeom>
              <a:avLst/>
              <a:gdLst>
                <a:gd name="T0" fmla="*/ 0 w 150"/>
                <a:gd name="T1" fmla="*/ 71 h 326"/>
                <a:gd name="T2" fmla="*/ 34 w 150"/>
                <a:gd name="T3" fmla="*/ 67 h 326"/>
                <a:gd name="T4" fmla="*/ 35 w 150"/>
                <a:gd name="T5" fmla="*/ 0 h 326"/>
                <a:gd name="T6" fmla="*/ 0 60000 65536"/>
                <a:gd name="T7" fmla="*/ 0 60000 65536"/>
                <a:gd name="T8" fmla="*/ 0 60000 65536"/>
                <a:gd name="T9" fmla="*/ 0 w 150"/>
                <a:gd name="T10" fmla="*/ 0 h 326"/>
                <a:gd name="T11" fmla="*/ 150 w 150"/>
                <a:gd name="T12" fmla="*/ 326 h 326"/>
              </a:gdLst>
              <a:ahLst/>
              <a:cxnLst>
                <a:cxn ang="T6">
                  <a:pos x="T0" y="T1"/>
                </a:cxn>
                <a:cxn ang="T7">
                  <a:pos x="T2" y="T3"/>
                </a:cxn>
                <a:cxn ang="T8">
                  <a:pos x="T4" y="T5"/>
                </a:cxn>
              </a:cxnLst>
              <a:rect l="T9" t="T10" r="T11" b="T12"/>
              <a:pathLst>
                <a:path w="150" h="326">
                  <a:moveTo>
                    <a:pt x="0" y="326"/>
                  </a:moveTo>
                  <a:lnTo>
                    <a:pt x="147" y="308"/>
                  </a:lnTo>
                  <a:lnTo>
                    <a:pt x="150" y="0"/>
                  </a:lnTo>
                </a:path>
              </a:pathLst>
            </a:custGeom>
            <a:noFill/>
            <a:ln w="15875">
              <a:solidFill>
                <a:srgbClr val="000080"/>
              </a:solidFill>
              <a:round/>
              <a:headEnd/>
              <a:tailEnd/>
            </a:ln>
            <a:effectLst>
              <a:prstShdw prst="shdw17" dist="17961" dir="2700000">
                <a:srgbClr val="00004D"/>
              </a:prstShdw>
            </a:effectLst>
          </p:spPr>
          <p:txBody>
            <a:bodyPr/>
            <a:lstStyle/>
            <a:p>
              <a:endParaRPr lang="it-IT"/>
            </a:p>
          </p:txBody>
        </p:sp>
        <p:sp>
          <p:nvSpPr>
            <p:cNvPr id="1825859" name="Freeform 67"/>
            <p:cNvSpPr>
              <a:spLocks/>
            </p:cNvSpPr>
            <p:nvPr/>
          </p:nvSpPr>
          <p:spPr bwMode="auto">
            <a:xfrm>
              <a:off x="3685" y="2779"/>
              <a:ext cx="126" cy="60"/>
            </a:xfrm>
            <a:custGeom>
              <a:avLst/>
              <a:gdLst/>
              <a:ahLst/>
              <a:cxnLst>
                <a:cxn ang="0">
                  <a:pos x="0" y="82"/>
                </a:cxn>
                <a:cxn ang="0">
                  <a:pos x="60" y="59"/>
                </a:cxn>
                <a:cxn ang="0">
                  <a:pos x="169" y="0"/>
                </a:cxn>
              </a:cxnLst>
              <a:rect l="0" t="0" r="r" b="b"/>
              <a:pathLst>
                <a:path w="169" h="82">
                  <a:moveTo>
                    <a:pt x="0" y="82"/>
                  </a:moveTo>
                  <a:lnTo>
                    <a:pt x="60" y="59"/>
                  </a:lnTo>
                  <a:lnTo>
                    <a:pt x="169" y="0"/>
                  </a:lnTo>
                </a:path>
              </a:pathLst>
            </a:custGeom>
            <a:noFill/>
            <a:ln w="15875">
              <a:solidFill>
                <a:schemeClr val="accent1"/>
              </a:solidFill>
              <a:prstDash val="solid"/>
              <a:round/>
              <a:headEnd/>
              <a:tailEnd/>
            </a:ln>
            <a:effectLst>
              <a:prstShdw prst="shdw17" dist="17961" dir="2700000">
                <a:schemeClr val="accent1">
                  <a:gamma/>
                  <a:shade val="60000"/>
                  <a:invGamma/>
                </a:schemeClr>
              </a:prstShdw>
            </a:effectLst>
          </p:spPr>
          <p:txBody>
            <a:bodyPr/>
            <a:lstStyle/>
            <a:p>
              <a:pPr>
                <a:defRPr/>
              </a:pPr>
              <a:endParaRPr lang="it-IT"/>
            </a:p>
          </p:txBody>
        </p:sp>
        <p:sp>
          <p:nvSpPr>
            <p:cNvPr id="271432" name="Freeform 68"/>
            <p:cNvSpPr>
              <a:spLocks/>
            </p:cNvSpPr>
            <p:nvPr/>
          </p:nvSpPr>
          <p:spPr bwMode="auto">
            <a:xfrm>
              <a:off x="3693" y="2555"/>
              <a:ext cx="155" cy="212"/>
            </a:xfrm>
            <a:custGeom>
              <a:avLst/>
              <a:gdLst>
                <a:gd name="T0" fmla="*/ 0 w 209"/>
                <a:gd name="T1" fmla="*/ 21 h 289"/>
                <a:gd name="T2" fmla="*/ 30 w 209"/>
                <a:gd name="T3" fmla="*/ 0 h 289"/>
                <a:gd name="T4" fmla="*/ 47 w 209"/>
                <a:gd name="T5" fmla="*/ 41 h 289"/>
                <a:gd name="T6" fmla="*/ 17 w 209"/>
                <a:gd name="T7" fmla="*/ 62 h 289"/>
                <a:gd name="T8" fmla="*/ 0 w 209"/>
                <a:gd name="T9" fmla="*/ 21 h 289"/>
                <a:gd name="T10" fmla="*/ 0 60000 65536"/>
                <a:gd name="T11" fmla="*/ 0 60000 65536"/>
                <a:gd name="T12" fmla="*/ 0 60000 65536"/>
                <a:gd name="T13" fmla="*/ 0 60000 65536"/>
                <a:gd name="T14" fmla="*/ 0 60000 65536"/>
                <a:gd name="T15" fmla="*/ 0 w 209"/>
                <a:gd name="T16" fmla="*/ 0 h 289"/>
                <a:gd name="T17" fmla="*/ 209 w 209"/>
                <a:gd name="T18" fmla="*/ 289 h 289"/>
              </a:gdLst>
              <a:ahLst/>
              <a:cxnLst>
                <a:cxn ang="T10">
                  <a:pos x="T0" y="T1"/>
                </a:cxn>
                <a:cxn ang="T11">
                  <a:pos x="T2" y="T3"/>
                </a:cxn>
                <a:cxn ang="T12">
                  <a:pos x="T4" y="T5"/>
                </a:cxn>
                <a:cxn ang="T13">
                  <a:pos x="T6" y="T7"/>
                </a:cxn>
                <a:cxn ang="T14">
                  <a:pos x="T8" y="T9"/>
                </a:cxn>
              </a:cxnLst>
              <a:rect l="T15" t="T16" r="T17" b="T18"/>
              <a:pathLst>
                <a:path w="209" h="289">
                  <a:moveTo>
                    <a:pt x="0" y="102"/>
                  </a:moveTo>
                  <a:lnTo>
                    <a:pt x="134" y="0"/>
                  </a:lnTo>
                  <a:lnTo>
                    <a:pt x="209" y="194"/>
                  </a:lnTo>
                  <a:lnTo>
                    <a:pt x="75" y="289"/>
                  </a:lnTo>
                  <a:lnTo>
                    <a:pt x="0" y="102"/>
                  </a:lnTo>
                  <a:close/>
                </a:path>
              </a:pathLst>
            </a:custGeom>
            <a:solidFill>
              <a:srgbClr val="000066"/>
            </a:solidFill>
            <a:ln w="9525">
              <a:noFill/>
              <a:round/>
              <a:headEnd/>
              <a:tailEnd/>
            </a:ln>
            <a:effectLst>
              <a:prstShdw prst="shdw17" dist="17961" dir="2700000">
                <a:srgbClr val="00003D"/>
              </a:prstShdw>
            </a:effectLst>
          </p:spPr>
          <p:txBody>
            <a:bodyPr/>
            <a:lstStyle/>
            <a:p>
              <a:endParaRPr lang="it-IT"/>
            </a:p>
          </p:txBody>
        </p:sp>
        <p:sp>
          <p:nvSpPr>
            <p:cNvPr id="271433" name="Freeform 69"/>
            <p:cNvSpPr>
              <a:spLocks/>
            </p:cNvSpPr>
            <p:nvPr/>
          </p:nvSpPr>
          <p:spPr bwMode="auto">
            <a:xfrm>
              <a:off x="3793" y="2644"/>
              <a:ext cx="67" cy="114"/>
            </a:xfrm>
            <a:custGeom>
              <a:avLst/>
              <a:gdLst>
                <a:gd name="T0" fmla="*/ 0 w 91"/>
                <a:gd name="T1" fmla="*/ 21 h 155"/>
                <a:gd name="T2" fmla="*/ 5 w 91"/>
                <a:gd name="T3" fmla="*/ 15 h 155"/>
                <a:gd name="T4" fmla="*/ 7 w 91"/>
                <a:gd name="T5" fmla="*/ 5 h 155"/>
                <a:gd name="T6" fmla="*/ 11 w 91"/>
                <a:gd name="T7" fmla="*/ 2 h 155"/>
                <a:gd name="T8" fmla="*/ 13 w 91"/>
                <a:gd name="T9" fmla="*/ 0 h 155"/>
                <a:gd name="T10" fmla="*/ 15 w 91"/>
                <a:gd name="T11" fmla="*/ 1 h 155"/>
                <a:gd name="T12" fmla="*/ 15 w 91"/>
                <a:gd name="T13" fmla="*/ 3 h 155"/>
                <a:gd name="T14" fmla="*/ 18 w 91"/>
                <a:gd name="T15" fmla="*/ 8 h 155"/>
                <a:gd name="T16" fmla="*/ 20 w 91"/>
                <a:gd name="T17" fmla="*/ 16 h 155"/>
                <a:gd name="T18" fmla="*/ 18 w 91"/>
                <a:gd name="T19" fmla="*/ 22 h 155"/>
                <a:gd name="T20" fmla="*/ 13 w 91"/>
                <a:gd name="T21" fmla="*/ 29 h 155"/>
                <a:gd name="T22" fmla="*/ 2 w 91"/>
                <a:gd name="T23" fmla="*/ 34 h 155"/>
                <a:gd name="T24" fmla="*/ 0 w 91"/>
                <a:gd name="T25" fmla="*/ 21 h 1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1"/>
                <a:gd name="T40" fmla="*/ 0 h 155"/>
                <a:gd name="T41" fmla="*/ 91 w 91"/>
                <a:gd name="T42" fmla="*/ 155 h 1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1" h="155">
                  <a:moveTo>
                    <a:pt x="0" y="95"/>
                  </a:moveTo>
                  <a:lnTo>
                    <a:pt x="23" y="72"/>
                  </a:lnTo>
                  <a:lnTo>
                    <a:pt x="35" y="25"/>
                  </a:lnTo>
                  <a:lnTo>
                    <a:pt x="52" y="11"/>
                  </a:lnTo>
                  <a:lnTo>
                    <a:pt x="61" y="0"/>
                  </a:lnTo>
                  <a:lnTo>
                    <a:pt x="67" y="4"/>
                  </a:lnTo>
                  <a:lnTo>
                    <a:pt x="68" y="15"/>
                  </a:lnTo>
                  <a:lnTo>
                    <a:pt x="86" y="37"/>
                  </a:lnTo>
                  <a:lnTo>
                    <a:pt x="91" y="76"/>
                  </a:lnTo>
                  <a:lnTo>
                    <a:pt x="86" y="103"/>
                  </a:lnTo>
                  <a:lnTo>
                    <a:pt x="60" y="134"/>
                  </a:lnTo>
                  <a:lnTo>
                    <a:pt x="9" y="155"/>
                  </a:lnTo>
                  <a:lnTo>
                    <a:pt x="0" y="95"/>
                  </a:lnTo>
                  <a:close/>
                </a:path>
              </a:pathLst>
            </a:custGeom>
            <a:solidFill>
              <a:srgbClr val="FF7F3F"/>
            </a:solidFill>
            <a:ln w="9525">
              <a:noFill/>
              <a:round/>
              <a:headEnd/>
              <a:tailEnd/>
            </a:ln>
            <a:effectLst>
              <a:prstShdw prst="shdw17" dist="17961" dir="2700000">
                <a:srgbClr val="994C26"/>
              </a:prstShdw>
            </a:effectLst>
          </p:spPr>
          <p:txBody>
            <a:bodyPr/>
            <a:lstStyle/>
            <a:p>
              <a:endParaRPr lang="it-IT"/>
            </a:p>
          </p:txBody>
        </p:sp>
        <p:sp>
          <p:nvSpPr>
            <p:cNvPr id="271434" name="Freeform 70" descr="Jeans"/>
            <p:cNvSpPr>
              <a:spLocks/>
            </p:cNvSpPr>
            <p:nvPr/>
          </p:nvSpPr>
          <p:spPr bwMode="auto">
            <a:xfrm>
              <a:off x="3680" y="2709"/>
              <a:ext cx="124" cy="127"/>
            </a:xfrm>
            <a:custGeom>
              <a:avLst/>
              <a:gdLst>
                <a:gd name="T0" fmla="*/ 0 w 168"/>
                <a:gd name="T1" fmla="*/ 37 h 173"/>
                <a:gd name="T2" fmla="*/ 15 w 168"/>
                <a:gd name="T3" fmla="*/ 31 h 173"/>
                <a:gd name="T4" fmla="*/ 27 w 168"/>
                <a:gd name="T5" fmla="*/ 23 h 173"/>
                <a:gd name="T6" fmla="*/ 37 w 168"/>
                <a:gd name="T7" fmla="*/ 15 h 173"/>
                <a:gd name="T8" fmla="*/ 33 w 168"/>
                <a:gd name="T9" fmla="*/ 0 h 173"/>
                <a:gd name="T10" fmla="*/ 13 w 168"/>
                <a:gd name="T11" fmla="*/ 10 h 173"/>
                <a:gd name="T12" fmla="*/ 1 w 168"/>
                <a:gd name="T13" fmla="*/ 15 h 173"/>
                <a:gd name="T14" fmla="*/ 1 w 168"/>
                <a:gd name="T15" fmla="*/ 12 h 173"/>
                <a:gd name="T16" fmla="*/ 0 w 168"/>
                <a:gd name="T17" fmla="*/ 37 h 1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8"/>
                <a:gd name="T28" fmla="*/ 0 h 173"/>
                <a:gd name="T29" fmla="*/ 168 w 168"/>
                <a:gd name="T30" fmla="*/ 173 h 1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8" h="173">
                  <a:moveTo>
                    <a:pt x="0" y="173"/>
                  </a:moveTo>
                  <a:lnTo>
                    <a:pt x="68" y="143"/>
                  </a:lnTo>
                  <a:lnTo>
                    <a:pt x="120" y="108"/>
                  </a:lnTo>
                  <a:lnTo>
                    <a:pt x="168" y="75"/>
                  </a:lnTo>
                  <a:lnTo>
                    <a:pt x="150" y="0"/>
                  </a:lnTo>
                  <a:lnTo>
                    <a:pt x="60" y="47"/>
                  </a:lnTo>
                  <a:lnTo>
                    <a:pt x="7" y="70"/>
                  </a:lnTo>
                  <a:lnTo>
                    <a:pt x="5" y="58"/>
                  </a:lnTo>
                  <a:lnTo>
                    <a:pt x="0" y="173"/>
                  </a:lnTo>
                  <a:close/>
                </a:path>
              </a:pathLst>
            </a:custGeom>
            <a:blipFill dpi="0" rotWithShape="0">
              <a:blip r:embed="rId6"/>
              <a:srcRect/>
              <a:tile tx="0" ty="0" sx="100000" sy="100000" flip="none" algn="tl"/>
            </a:blipFill>
            <a:ln w="9525">
              <a:solidFill>
                <a:srgbClr val="000080"/>
              </a:solidFill>
              <a:round/>
              <a:headEnd/>
              <a:tailEnd/>
            </a:ln>
            <a:effectLst>
              <a:prstShdw prst="shdw17" dist="17961" dir="2700000">
                <a:srgbClr val="00004D"/>
              </a:prstShdw>
            </a:effectLst>
          </p:spPr>
          <p:txBody>
            <a:bodyPr/>
            <a:lstStyle/>
            <a:p>
              <a:endParaRPr lang="it-IT"/>
            </a:p>
          </p:txBody>
        </p:sp>
        <p:sp>
          <p:nvSpPr>
            <p:cNvPr id="271435" name="Freeform 71"/>
            <p:cNvSpPr>
              <a:spLocks/>
            </p:cNvSpPr>
            <p:nvPr/>
          </p:nvSpPr>
          <p:spPr bwMode="auto">
            <a:xfrm>
              <a:off x="3779" y="3581"/>
              <a:ext cx="82" cy="154"/>
            </a:xfrm>
            <a:custGeom>
              <a:avLst/>
              <a:gdLst>
                <a:gd name="T0" fmla="*/ 1 w 111"/>
                <a:gd name="T1" fmla="*/ 0 h 210"/>
                <a:gd name="T2" fmla="*/ 0 w 111"/>
                <a:gd name="T3" fmla="*/ 7 h 210"/>
                <a:gd name="T4" fmla="*/ 0 w 111"/>
                <a:gd name="T5" fmla="*/ 20 h 210"/>
                <a:gd name="T6" fmla="*/ 2 w 111"/>
                <a:gd name="T7" fmla="*/ 15 h 210"/>
                <a:gd name="T8" fmla="*/ 5 w 111"/>
                <a:gd name="T9" fmla="*/ 21 h 210"/>
                <a:gd name="T10" fmla="*/ 6 w 111"/>
                <a:gd name="T11" fmla="*/ 31 h 210"/>
                <a:gd name="T12" fmla="*/ 10 w 111"/>
                <a:gd name="T13" fmla="*/ 39 h 210"/>
                <a:gd name="T14" fmla="*/ 16 w 111"/>
                <a:gd name="T15" fmla="*/ 43 h 210"/>
                <a:gd name="T16" fmla="*/ 21 w 111"/>
                <a:gd name="T17" fmla="*/ 45 h 210"/>
                <a:gd name="T18" fmla="*/ 24 w 111"/>
                <a:gd name="T19" fmla="*/ 43 h 210"/>
                <a:gd name="T20" fmla="*/ 24 w 111"/>
                <a:gd name="T21" fmla="*/ 35 h 210"/>
                <a:gd name="T22" fmla="*/ 21 w 111"/>
                <a:gd name="T23" fmla="*/ 21 h 210"/>
                <a:gd name="T24" fmla="*/ 19 w 111"/>
                <a:gd name="T25" fmla="*/ 25 h 210"/>
                <a:gd name="T26" fmla="*/ 16 w 111"/>
                <a:gd name="T27" fmla="*/ 25 h 210"/>
                <a:gd name="T28" fmla="*/ 11 w 111"/>
                <a:gd name="T29" fmla="*/ 24 h 210"/>
                <a:gd name="T30" fmla="*/ 7 w 111"/>
                <a:gd name="T31" fmla="*/ 19 h 210"/>
                <a:gd name="T32" fmla="*/ 5 w 111"/>
                <a:gd name="T33" fmla="*/ 11 h 210"/>
                <a:gd name="T34" fmla="*/ 1 w 111"/>
                <a:gd name="T35" fmla="*/ 0 h 2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1"/>
                <a:gd name="T55" fmla="*/ 0 h 210"/>
                <a:gd name="T56" fmla="*/ 111 w 111"/>
                <a:gd name="T57" fmla="*/ 210 h 2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1" h="210">
                  <a:moveTo>
                    <a:pt x="7" y="0"/>
                  </a:moveTo>
                  <a:lnTo>
                    <a:pt x="0" y="31"/>
                  </a:lnTo>
                  <a:lnTo>
                    <a:pt x="0" y="93"/>
                  </a:lnTo>
                  <a:lnTo>
                    <a:pt x="11" y="70"/>
                  </a:lnTo>
                  <a:lnTo>
                    <a:pt x="23" y="101"/>
                  </a:lnTo>
                  <a:lnTo>
                    <a:pt x="27" y="144"/>
                  </a:lnTo>
                  <a:lnTo>
                    <a:pt x="44" y="183"/>
                  </a:lnTo>
                  <a:lnTo>
                    <a:pt x="72" y="204"/>
                  </a:lnTo>
                  <a:lnTo>
                    <a:pt x="93" y="210"/>
                  </a:lnTo>
                  <a:lnTo>
                    <a:pt x="111" y="206"/>
                  </a:lnTo>
                  <a:lnTo>
                    <a:pt x="111" y="164"/>
                  </a:lnTo>
                  <a:lnTo>
                    <a:pt x="96" y="102"/>
                  </a:lnTo>
                  <a:lnTo>
                    <a:pt x="88" y="118"/>
                  </a:lnTo>
                  <a:lnTo>
                    <a:pt x="72" y="118"/>
                  </a:lnTo>
                  <a:lnTo>
                    <a:pt x="49" y="115"/>
                  </a:lnTo>
                  <a:lnTo>
                    <a:pt x="34" y="88"/>
                  </a:lnTo>
                  <a:lnTo>
                    <a:pt x="21" y="54"/>
                  </a:lnTo>
                  <a:lnTo>
                    <a:pt x="7" y="0"/>
                  </a:lnTo>
                  <a:close/>
                </a:path>
              </a:pathLst>
            </a:custGeom>
            <a:solidFill>
              <a:srgbClr val="000066"/>
            </a:solidFill>
            <a:ln w="9525">
              <a:noFill/>
              <a:round/>
              <a:headEnd/>
              <a:tailEnd/>
            </a:ln>
            <a:effectLst>
              <a:prstShdw prst="shdw17" dist="17961" dir="2700000">
                <a:srgbClr val="00003D"/>
              </a:prstShdw>
            </a:effectLst>
          </p:spPr>
          <p:txBody>
            <a:bodyPr/>
            <a:lstStyle/>
            <a:p>
              <a:endParaRPr lang="it-IT"/>
            </a:p>
          </p:txBody>
        </p:sp>
        <p:sp>
          <p:nvSpPr>
            <p:cNvPr id="271436" name="Freeform 72"/>
            <p:cNvSpPr>
              <a:spLocks/>
            </p:cNvSpPr>
            <p:nvPr/>
          </p:nvSpPr>
          <p:spPr bwMode="auto">
            <a:xfrm>
              <a:off x="3678" y="3584"/>
              <a:ext cx="76" cy="160"/>
            </a:xfrm>
            <a:custGeom>
              <a:avLst/>
              <a:gdLst>
                <a:gd name="T0" fmla="*/ 22 w 103"/>
                <a:gd name="T1" fmla="*/ 0 h 218"/>
                <a:gd name="T2" fmla="*/ 22 w 103"/>
                <a:gd name="T3" fmla="*/ 18 h 218"/>
                <a:gd name="T4" fmla="*/ 21 w 103"/>
                <a:gd name="T5" fmla="*/ 14 h 218"/>
                <a:gd name="T6" fmla="*/ 19 w 103"/>
                <a:gd name="T7" fmla="*/ 20 h 218"/>
                <a:gd name="T8" fmla="*/ 18 w 103"/>
                <a:gd name="T9" fmla="*/ 29 h 218"/>
                <a:gd name="T10" fmla="*/ 15 w 103"/>
                <a:gd name="T11" fmla="*/ 36 h 218"/>
                <a:gd name="T12" fmla="*/ 11 w 103"/>
                <a:gd name="T13" fmla="*/ 42 h 218"/>
                <a:gd name="T14" fmla="*/ 7 w 103"/>
                <a:gd name="T15" fmla="*/ 46 h 218"/>
                <a:gd name="T16" fmla="*/ 3 w 103"/>
                <a:gd name="T17" fmla="*/ 46 h 218"/>
                <a:gd name="T18" fmla="*/ 1 w 103"/>
                <a:gd name="T19" fmla="*/ 44 h 218"/>
                <a:gd name="T20" fmla="*/ 1 w 103"/>
                <a:gd name="T21" fmla="*/ 40 h 218"/>
                <a:gd name="T22" fmla="*/ 0 w 103"/>
                <a:gd name="T23" fmla="*/ 35 h 218"/>
                <a:gd name="T24" fmla="*/ 1 w 103"/>
                <a:gd name="T25" fmla="*/ 31 h 218"/>
                <a:gd name="T26" fmla="*/ 3 w 103"/>
                <a:gd name="T27" fmla="*/ 23 h 218"/>
                <a:gd name="T28" fmla="*/ 5 w 103"/>
                <a:gd name="T29" fmla="*/ 26 h 218"/>
                <a:gd name="T30" fmla="*/ 11 w 103"/>
                <a:gd name="T31" fmla="*/ 26 h 218"/>
                <a:gd name="T32" fmla="*/ 14 w 103"/>
                <a:gd name="T33" fmla="*/ 25 h 218"/>
                <a:gd name="T34" fmla="*/ 20 w 103"/>
                <a:gd name="T35" fmla="*/ 10 h 218"/>
                <a:gd name="T36" fmla="*/ 22 w 103"/>
                <a:gd name="T37" fmla="*/ 0 h 2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3"/>
                <a:gd name="T58" fmla="*/ 0 h 218"/>
                <a:gd name="T59" fmla="*/ 103 w 103"/>
                <a:gd name="T60" fmla="*/ 218 h 2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3" h="218">
                  <a:moveTo>
                    <a:pt x="102" y="0"/>
                  </a:moveTo>
                  <a:lnTo>
                    <a:pt x="103" y="87"/>
                  </a:lnTo>
                  <a:lnTo>
                    <a:pt x="97" y="65"/>
                  </a:lnTo>
                  <a:lnTo>
                    <a:pt x="88" y="92"/>
                  </a:lnTo>
                  <a:lnTo>
                    <a:pt x="81" y="134"/>
                  </a:lnTo>
                  <a:lnTo>
                    <a:pt x="72" y="169"/>
                  </a:lnTo>
                  <a:lnTo>
                    <a:pt x="51" y="196"/>
                  </a:lnTo>
                  <a:lnTo>
                    <a:pt x="33" y="212"/>
                  </a:lnTo>
                  <a:lnTo>
                    <a:pt x="14" y="218"/>
                  </a:lnTo>
                  <a:lnTo>
                    <a:pt x="8" y="208"/>
                  </a:lnTo>
                  <a:lnTo>
                    <a:pt x="2" y="187"/>
                  </a:lnTo>
                  <a:lnTo>
                    <a:pt x="0" y="166"/>
                  </a:lnTo>
                  <a:lnTo>
                    <a:pt x="3" y="144"/>
                  </a:lnTo>
                  <a:lnTo>
                    <a:pt x="12" y="107"/>
                  </a:lnTo>
                  <a:lnTo>
                    <a:pt x="26" y="120"/>
                  </a:lnTo>
                  <a:lnTo>
                    <a:pt x="49" y="120"/>
                  </a:lnTo>
                  <a:lnTo>
                    <a:pt x="64" y="118"/>
                  </a:lnTo>
                  <a:lnTo>
                    <a:pt x="91" y="45"/>
                  </a:lnTo>
                  <a:lnTo>
                    <a:pt x="102" y="0"/>
                  </a:lnTo>
                  <a:close/>
                </a:path>
              </a:pathLst>
            </a:custGeom>
            <a:solidFill>
              <a:srgbClr val="000066"/>
            </a:solidFill>
            <a:ln w="9525">
              <a:noFill/>
              <a:round/>
              <a:headEnd/>
              <a:tailEnd/>
            </a:ln>
            <a:effectLst>
              <a:prstShdw prst="shdw17" dist="17961" dir="2700000">
                <a:srgbClr val="00003D"/>
              </a:prstShdw>
            </a:effectLst>
          </p:spPr>
          <p:txBody>
            <a:bodyPr/>
            <a:lstStyle/>
            <a:p>
              <a:endParaRPr lang="it-IT"/>
            </a:p>
          </p:txBody>
        </p:sp>
        <p:sp>
          <p:nvSpPr>
            <p:cNvPr id="271437" name="Oval 73"/>
            <p:cNvSpPr>
              <a:spLocks noChangeArrowheads="1"/>
            </p:cNvSpPr>
            <p:nvPr/>
          </p:nvSpPr>
          <p:spPr bwMode="auto">
            <a:xfrm>
              <a:off x="2016" y="1488"/>
              <a:ext cx="672" cy="2208"/>
            </a:xfrm>
            <a:prstGeom prst="ellipse">
              <a:avLst/>
            </a:prstGeom>
            <a:noFill/>
            <a:ln w="12699">
              <a:noFill/>
              <a:round/>
              <a:headEnd/>
              <a:tailEnd/>
            </a:ln>
          </p:spPr>
          <p:txBody>
            <a:bodyPr wrap="none" anchor="ctr"/>
            <a:lstStyle/>
            <a:p>
              <a:endParaRPr lang="it-IT"/>
            </a:p>
          </p:txBody>
        </p:sp>
        <p:sp>
          <p:nvSpPr>
            <p:cNvPr id="1825866" name="Oval 74"/>
            <p:cNvSpPr>
              <a:spLocks noChangeArrowheads="1"/>
            </p:cNvSpPr>
            <p:nvPr/>
          </p:nvSpPr>
          <p:spPr bwMode="auto">
            <a:xfrm>
              <a:off x="3360" y="1968"/>
              <a:ext cx="864" cy="1872"/>
            </a:xfrm>
            <a:prstGeom prst="ellipse">
              <a:avLst/>
            </a:prstGeom>
            <a:noFill/>
            <a:ln w="63500">
              <a:solidFill>
                <a:srgbClr val="FF9900"/>
              </a:solidFill>
              <a:round/>
              <a:headEnd/>
              <a:tailEnd/>
            </a:ln>
            <a:effectLst>
              <a:outerShdw dist="71842" dir="18900000" algn="ctr" rotWithShape="0">
                <a:srgbClr val="FF9900"/>
              </a:outerShdw>
            </a:effectLst>
          </p:spPr>
          <p:txBody>
            <a:bodyPr wrap="none" anchor="ctr"/>
            <a:lstStyle/>
            <a:p>
              <a:pPr>
                <a:defRPr/>
              </a:pPr>
              <a:endParaRPr lang="it-IT"/>
            </a:p>
          </p:txBody>
        </p:sp>
        <p:sp>
          <p:nvSpPr>
            <p:cNvPr id="271439" name="AutoShape 75"/>
            <p:cNvSpPr>
              <a:spLocks noChangeArrowheads="1"/>
            </p:cNvSpPr>
            <p:nvPr/>
          </p:nvSpPr>
          <p:spPr bwMode="auto">
            <a:xfrm rot="9318670">
              <a:off x="4032" y="1465"/>
              <a:ext cx="1824" cy="480"/>
            </a:xfrm>
            <a:prstGeom prst="notchedRightArrow">
              <a:avLst>
                <a:gd name="adj1" fmla="val 43296"/>
                <a:gd name="adj2" fmla="val 127071"/>
              </a:avLst>
            </a:prstGeom>
            <a:gradFill rotWithShape="0">
              <a:gsLst>
                <a:gs pos="0">
                  <a:srgbClr val="FF9900"/>
                </a:gs>
                <a:gs pos="100000">
                  <a:srgbClr val="764700"/>
                </a:gs>
              </a:gsLst>
              <a:lin ang="0" scaled="1"/>
            </a:gradFill>
            <a:ln w="12700">
              <a:noFill/>
              <a:miter lim="800000"/>
              <a:headEnd/>
              <a:tailEnd/>
            </a:ln>
          </p:spPr>
          <p:txBody>
            <a:bodyPr rot="10800000" wrap="none" anchor="ctr"/>
            <a:lstStyle/>
            <a:p>
              <a:pPr algn="ctr" eaLnBrk="0" hangingPunct="0"/>
              <a:endParaRPr lang="en-GB" sz="2200"/>
            </a:p>
          </p:txBody>
        </p:sp>
      </p:grpSp>
      <p:graphicFrame>
        <p:nvGraphicFramePr>
          <p:cNvPr id="271362" name="Object 2"/>
          <p:cNvGraphicFramePr>
            <a:graphicFrameLocks noChangeAspect="1"/>
          </p:cNvGraphicFramePr>
          <p:nvPr/>
        </p:nvGraphicFramePr>
        <p:xfrm>
          <a:off x="677863" y="1905000"/>
          <a:ext cx="1082675" cy="4343400"/>
        </p:xfrm>
        <a:graphic>
          <a:graphicData uri="http://schemas.openxmlformats.org/presentationml/2006/ole">
            <p:oleObj spid="_x0000_s271362" name="Immagine bitmap" r:id="rId7" imgW="1371429" imgH="2085714" progId="PBrush">
              <p:embed/>
            </p:oleObj>
          </a:graphicData>
        </a:graphic>
      </p:graphicFrame>
      <p:sp>
        <p:nvSpPr>
          <p:cNvPr id="271369" name="Rectangle 77"/>
          <p:cNvSpPr>
            <a:spLocks noChangeArrowheads="1"/>
          </p:cNvSpPr>
          <p:nvPr/>
        </p:nvSpPr>
        <p:spPr bwMode="auto">
          <a:xfrm>
            <a:off x="677863" y="990600"/>
            <a:ext cx="7781925" cy="838200"/>
          </a:xfrm>
          <a:prstGeom prst="rect">
            <a:avLst/>
          </a:prstGeom>
          <a:solidFill>
            <a:srgbClr val="CC0000"/>
          </a:solidFill>
          <a:ln w="12700">
            <a:noFill/>
            <a:miter lim="800000"/>
            <a:headEnd/>
            <a:tailEnd/>
          </a:ln>
        </p:spPr>
        <p:txBody>
          <a:bodyPr lIns="90488" tIns="44450" rIns="90488" bIns="44450"/>
          <a:lstStyle/>
          <a:p>
            <a:pPr algn="ctr" defTabSz="762000" eaLnBrk="0" hangingPunct="0">
              <a:lnSpc>
                <a:spcPct val="80000"/>
              </a:lnSpc>
            </a:pPr>
            <a:r>
              <a:rPr lang="it-IT" sz="2000" b="1">
                <a:solidFill>
                  <a:srgbClr val="FFFFFF"/>
                </a:solidFill>
                <a:latin typeface="Tahoma" pitchFamily="34" charset="0"/>
              </a:rPr>
              <a:t>Nell’arco della propria vita circa un quinto del campione studiato ha sofferto in qualche momento di un disturbo mentale o abuso/dipendenza</a:t>
            </a:r>
          </a:p>
        </p:txBody>
      </p:sp>
      <p:sp>
        <p:nvSpPr>
          <p:cNvPr id="271370" name="Rectangle 78"/>
          <p:cNvSpPr>
            <a:spLocks noChangeArrowheads="1"/>
          </p:cNvSpPr>
          <p:nvPr/>
        </p:nvSpPr>
        <p:spPr bwMode="auto">
          <a:xfrm>
            <a:off x="677863" y="5943600"/>
            <a:ext cx="1038225" cy="260350"/>
          </a:xfrm>
          <a:prstGeom prst="rect">
            <a:avLst/>
          </a:prstGeom>
          <a:noFill/>
          <a:ln w="9525">
            <a:noFill/>
            <a:miter lim="800000"/>
            <a:headEnd/>
            <a:tailEnd/>
          </a:ln>
        </p:spPr>
        <p:txBody>
          <a:bodyPr>
            <a:spAutoFit/>
          </a:bodyPr>
          <a:lstStyle/>
          <a:p>
            <a:r>
              <a:rPr lang="it-IT" sz="1100" i="1">
                <a:solidFill>
                  <a:srgbClr val="FF0000"/>
                </a:solidFill>
                <a:latin typeface="Arial Black" pitchFamily="34" charset="0"/>
              </a:rPr>
              <a:t>ESEMeD</a:t>
            </a:r>
          </a:p>
        </p:txBody>
      </p:sp>
      <p:sp>
        <p:nvSpPr>
          <p:cNvPr id="271371" name="Rettangolo 78"/>
          <p:cNvSpPr>
            <a:spLocks noChangeArrowheads="1"/>
          </p:cNvSpPr>
          <p:nvPr/>
        </p:nvSpPr>
        <p:spPr bwMode="auto">
          <a:xfrm>
            <a:off x="611188" y="6273800"/>
            <a:ext cx="6121400" cy="487363"/>
          </a:xfrm>
          <a:prstGeom prst="rect">
            <a:avLst/>
          </a:prstGeom>
          <a:noFill/>
          <a:ln w="9525">
            <a:noFill/>
            <a:miter lim="800000"/>
            <a:headEnd/>
            <a:tailEnd/>
          </a:ln>
        </p:spPr>
        <p:txBody>
          <a:bodyPr>
            <a:spAutoFit/>
          </a:bodyPr>
          <a:lstStyle/>
          <a:p>
            <a:r>
              <a:rPr lang="it-IT" sz="1400">
                <a:solidFill>
                  <a:schemeClr val="bg1"/>
                </a:solidFill>
              </a:rPr>
              <a:t>ESEMeD: Studio europeo sull’epidemiologia dei disturbi mentali </a:t>
            </a:r>
            <a:br>
              <a:rPr lang="it-IT" sz="1400">
                <a:solidFill>
                  <a:schemeClr val="bg1"/>
                </a:solidFill>
              </a:rPr>
            </a:br>
            <a:r>
              <a:rPr lang="it-IT" sz="1200">
                <a:solidFill>
                  <a:schemeClr val="bg1"/>
                </a:solidFill>
              </a:rPr>
              <a:t>(circa 22000 persone in Belgio, Francia, Germania, Italia, Olanda e Spagna)</a:t>
            </a:r>
          </a:p>
        </p:txBody>
      </p:sp>
    </p:spTree>
  </p:cSld>
  <p:clrMapOvr>
    <a:masterClrMapping/>
  </p:clrMapOvr>
  <p:transition>
    <p:strips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Perché occuparci di patologie mentali</a:t>
            </a:r>
          </a:p>
        </p:txBody>
      </p:sp>
      <p:sp>
        <p:nvSpPr>
          <p:cNvPr id="273410" name="Text Box 3"/>
          <p:cNvSpPr txBox="1">
            <a:spLocks noChangeArrowheads="1"/>
          </p:cNvSpPr>
          <p:nvPr/>
        </p:nvSpPr>
        <p:spPr bwMode="auto">
          <a:xfrm>
            <a:off x="971550" y="2060575"/>
            <a:ext cx="7561263" cy="933450"/>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In Italia una persona ogni 10.000 per anno ammala di patologie psichiatriche</a:t>
            </a:r>
          </a:p>
        </p:txBody>
      </p:sp>
      <p:sp>
        <p:nvSpPr>
          <p:cNvPr id="273411" name="AutoShape 13"/>
          <p:cNvSpPr>
            <a:spLocks noChangeArrowheads="1"/>
          </p:cNvSpPr>
          <p:nvPr/>
        </p:nvSpPr>
        <p:spPr bwMode="auto">
          <a:xfrm>
            <a:off x="2484438" y="3429000"/>
            <a:ext cx="5183187" cy="787400"/>
          </a:xfrm>
          <a:prstGeom prst="roundRect">
            <a:avLst>
              <a:gd name="adj" fmla="val 16667"/>
            </a:avLst>
          </a:prstGeom>
          <a:solidFill>
            <a:srgbClr val="00B050">
              <a:alpha val="50195"/>
            </a:srgbClr>
          </a:solidFill>
          <a:ln w="57150">
            <a:solidFill>
              <a:srgbClr val="89CBEF"/>
            </a:solidFill>
            <a:round/>
            <a:headEnd/>
            <a:tailEnd/>
          </a:ln>
        </p:spPr>
        <p:txBody>
          <a:bodyPr anchor="ctr"/>
          <a:lstStyle/>
          <a:p>
            <a:pPr algn="ctr"/>
            <a:endParaRPr lang="it-IT" altLang="en-GB" sz="2000" b="1">
              <a:solidFill>
                <a:srgbClr val="FFFFFF"/>
              </a:solidFill>
              <a:latin typeface="Tahoma" pitchFamily="34" charset="0"/>
            </a:endParaRPr>
          </a:p>
          <a:p>
            <a:pPr algn="ctr"/>
            <a:r>
              <a:rPr lang="it-IT" altLang="en-GB" sz="2000" b="1">
                <a:solidFill>
                  <a:srgbClr val="FFFFFF"/>
                </a:solidFill>
                <a:latin typeface="Tahoma" pitchFamily="34" charset="0"/>
              </a:rPr>
              <a:t>6.000 ogni anno in Italia</a:t>
            </a:r>
          </a:p>
          <a:p>
            <a:pPr algn="ctr"/>
            <a:endParaRPr lang="it-IT" sz="2000" b="1">
              <a:solidFill>
                <a:srgbClr val="FFFFFF"/>
              </a:solidFill>
              <a:latin typeface="Tahoma" pitchFamily="34" charset="0"/>
            </a:endParaRPr>
          </a:p>
        </p:txBody>
      </p:sp>
      <p:sp>
        <p:nvSpPr>
          <p:cNvPr id="273412" name="AutoShape 13"/>
          <p:cNvSpPr>
            <a:spLocks noChangeArrowheads="1"/>
          </p:cNvSpPr>
          <p:nvPr/>
        </p:nvSpPr>
        <p:spPr bwMode="auto">
          <a:xfrm>
            <a:off x="2484438" y="4508500"/>
            <a:ext cx="5183187" cy="787400"/>
          </a:xfrm>
          <a:prstGeom prst="roundRect">
            <a:avLst>
              <a:gd name="adj" fmla="val 16667"/>
            </a:avLst>
          </a:prstGeom>
          <a:solidFill>
            <a:srgbClr val="00B050">
              <a:alpha val="50195"/>
            </a:srgbClr>
          </a:solidFill>
          <a:ln w="57150">
            <a:solidFill>
              <a:srgbClr val="89CBEF"/>
            </a:solidFill>
            <a:round/>
            <a:headEnd/>
            <a:tailEnd/>
          </a:ln>
        </p:spPr>
        <p:txBody>
          <a:bodyPr anchor="ctr"/>
          <a:lstStyle/>
          <a:p>
            <a:pPr algn="ctr"/>
            <a:endParaRPr lang="it-IT" altLang="en-GB" sz="2000" b="1">
              <a:solidFill>
                <a:srgbClr val="FFFFFF"/>
              </a:solidFill>
              <a:latin typeface="Tahoma" pitchFamily="34" charset="0"/>
            </a:endParaRPr>
          </a:p>
          <a:p>
            <a:pPr algn="ctr"/>
            <a:r>
              <a:rPr lang="it-IT" altLang="en-GB" sz="2000" b="1">
                <a:solidFill>
                  <a:srgbClr val="FFFFFF"/>
                </a:solidFill>
                <a:latin typeface="Tahoma" pitchFamily="34" charset="0"/>
              </a:rPr>
              <a:t>1.000 ogni anno in Lombardia</a:t>
            </a:r>
          </a:p>
          <a:p>
            <a:pPr algn="ctr"/>
            <a:endParaRPr lang="it-IT" sz="2000" b="1">
              <a:solidFill>
                <a:srgbClr val="FFFFFF"/>
              </a:solidFill>
              <a:latin typeface="Tahoma" pitchFamily="34" charset="0"/>
            </a:endParaRPr>
          </a:p>
        </p:txBody>
      </p:sp>
      <p:sp>
        <p:nvSpPr>
          <p:cNvPr id="273413" name="Text Box 6"/>
          <p:cNvSpPr txBox="1">
            <a:spLocks noChangeArrowheads="1"/>
          </p:cNvSpPr>
          <p:nvPr/>
        </p:nvSpPr>
        <p:spPr bwMode="auto">
          <a:xfrm>
            <a:off x="947738" y="6369050"/>
            <a:ext cx="7264400" cy="244475"/>
          </a:xfrm>
          <a:prstGeom prst="rect">
            <a:avLst/>
          </a:prstGeom>
          <a:noFill/>
          <a:ln w="9525">
            <a:noFill/>
            <a:miter lim="800000"/>
            <a:headEnd/>
            <a:tailEnd/>
          </a:ln>
        </p:spPr>
        <p:txBody>
          <a:bodyPr lIns="0" tIns="0" rIns="0" bIns="0" anchor="b">
            <a:spAutoFit/>
          </a:bodyPr>
          <a:lstStyle/>
          <a:p>
            <a:pPr algn="r" eaLnBrk="0" hangingPunct="0"/>
            <a:r>
              <a:rPr lang="it-IT" sz="1600" i="1">
                <a:solidFill>
                  <a:schemeClr val="bg1"/>
                </a:solidFill>
              </a:rPr>
              <a:t>Dati UNASAM, 2010</a:t>
            </a:r>
          </a:p>
        </p:txBody>
      </p:sp>
    </p:spTree>
  </p:cSld>
  <p:clrMapOvr>
    <a:masterClrMapping/>
  </p:clrMapOvr>
  <p:transition>
    <p:strips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2386" name="Object 2"/>
          <p:cNvGraphicFramePr>
            <a:graphicFrameLocks noChangeAspect="1"/>
          </p:cNvGraphicFramePr>
          <p:nvPr/>
        </p:nvGraphicFramePr>
        <p:xfrm>
          <a:off x="1760538" y="685800"/>
          <a:ext cx="5486400" cy="5486400"/>
        </p:xfrm>
        <a:graphic>
          <a:graphicData uri="http://schemas.openxmlformats.org/presentationml/2006/ole">
            <p:oleObj spid="_x0000_s272386" name="Immagine bitmap" r:id="rId4" imgW="5067739" imgH="6203218" progId="PBrush">
              <p:embed/>
            </p:oleObj>
          </a:graphicData>
        </a:graphic>
      </p:graphicFrame>
    </p:spTree>
  </p:cSld>
  <p:clrMapOvr>
    <a:masterClrMapping/>
  </p:clrMapOvr>
  <p:transition>
    <p:strips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ChangeArrowheads="1"/>
          </p:cNvSpPr>
          <p:nvPr/>
        </p:nvSpPr>
        <p:spPr bwMode="auto">
          <a:xfrm>
            <a:off x="228600" y="304800"/>
            <a:ext cx="1905000" cy="1698625"/>
          </a:xfrm>
          <a:prstGeom prst="rect">
            <a:avLst/>
          </a:prstGeom>
          <a:noFill/>
          <a:ln w="9525">
            <a:noFill/>
            <a:miter lim="800000"/>
            <a:headEnd/>
            <a:tailEnd/>
          </a:ln>
        </p:spPr>
        <p:txBody>
          <a:bodyPr lIns="90000" tIns="46800" rIns="90000" bIns="46800" anchor="ctr"/>
          <a:lstStyle/>
          <a:p>
            <a:pPr defTabSz="449263">
              <a:lnSpc>
                <a:spcPct val="95000"/>
              </a:lnSpc>
              <a:buClr>
                <a:srgbClr val="FF99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b="1">
                <a:solidFill>
                  <a:srgbClr val="FF9900"/>
                </a:solidFill>
                <a:latin typeface="Times New Roman" pitchFamily="18" charset="0"/>
              </a:rPr>
              <a:t>I dati </a:t>
            </a:r>
            <a:br>
              <a:rPr lang="it-IT" b="1">
                <a:solidFill>
                  <a:srgbClr val="FF9900"/>
                </a:solidFill>
                <a:latin typeface="Times New Roman" pitchFamily="18" charset="0"/>
              </a:rPr>
            </a:br>
            <a:r>
              <a:rPr lang="it-IT" b="1">
                <a:solidFill>
                  <a:srgbClr val="FF9900"/>
                </a:solidFill>
                <a:latin typeface="Times New Roman" pitchFamily="18" charset="0"/>
              </a:rPr>
              <a:t>della Regione Lombardia</a:t>
            </a:r>
          </a:p>
        </p:txBody>
      </p:sp>
      <p:sp>
        <p:nvSpPr>
          <p:cNvPr id="1270787" name="Text Box 3"/>
          <p:cNvSpPr txBox="1">
            <a:spLocks noChangeArrowheads="1"/>
          </p:cNvSpPr>
          <p:nvPr/>
        </p:nvSpPr>
        <p:spPr bwMode="auto">
          <a:xfrm>
            <a:off x="1600200" y="228600"/>
            <a:ext cx="7239000" cy="2632075"/>
          </a:xfrm>
          <a:prstGeom prst="rect">
            <a:avLst/>
          </a:prstGeom>
          <a:noFill/>
          <a:ln w="9525">
            <a:noFill/>
            <a:miter lim="800000"/>
            <a:headEnd/>
            <a:tailEnd/>
          </a:ln>
        </p:spPr>
        <p:txBody>
          <a:bodyPr lIns="90000" tIns="46800" rIns="90000" bIns="46800">
            <a:spAutoFit/>
          </a:bodyPr>
          <a:lstStyle/>
          <a:p>
            <a:pPr marL="466725" indent="-466725">
              <a:lnSpc>
                <a:spcPts val="4000"/>
              </a:lnSpc>
              <a:spcBef>
                <a:spcPts val="500"/>
              </a:spcBef>
              <a:buClr>
                <a:srgbClr val="FFFF00"/>
              </a:buClr>
              <a:buSzPct val="80000"/>
              <a:buFont typeface="Wingdings" pitchFamily="2" charset="2"/>
              <a:buNone/>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     </a:t>
            </a:r>
            <a:r>
              <a:rPr lang="it-IT" sz="1800">
                <a:solidFill>
                  <a:srgbClr val="FFFFFF"/>
                </a:solidFill>
                <a:latin typeface="Verdana" pitchFamily="34" charset="0"/>
              </a:rPr>
              <a:t>Il confronto tra i dati di stima di distribuzione dei disturbi psichici nella popolazione lombarda della Regione e quelli di utilizzo dei servizi psichiatrici regionali conferma quelli di letteratura: </a:t>
            </a:r>
            <a:r>
              <a:rPr lang="it-IT" sz="1800">
                <a:solidFill>
                  <a:srgbClr val="FFFF00"/>
                </a:solidFill>
                <a:latin typeface="Verdana" pitchFamily="34" charset="0"/>
              </a:rPr>
              <a:t>solo una parte dei bisogni di assistenza/cura psichiatrica giunge alla specialistica</a:t>
            </a:r>
            <a:endParaRPr lang="en-GB" sz="1800">
              <a:solidFill>
                <a:srgbClr val="FFFF00"/>
              </a:solidFill>
              <a:latin typeface="Verdana" pitchFamily="34" charset="0"/>
            </a:endParaRPr>
          </a:p>
        </p:txBody>
      </p:sp>
      <p:pic>
        <p:nvPicPr>
          <p:cNvPr id="1270788" name="Picture 4"/>
          <p:cNvPicPr>
            <a:picLocks noChangeAspect="1" noChangeArrowheads="1"/>
          </p:cNvPicPr>
          <p:nvPr/>
        </p:nvPicPr>
        <p:blipFill>
          <a:blip r:embed="rId3"/>
          <a:srcRect/>
          <a:stretch>
            <a:fillRect/>
          </a:stretch>
        </p:blipFill>
        <p:spPr bwMode="auto">
          <a:xfrm>
            <a:off x="304800" y="3352800"/>
            <a:ext cx="4191000" cy="3319463"/>
          </a:xfrm>
          <a:prstGeom prst="rect">
            <a:avLst/>
          </a:prstGeom>
          <a:noFill/>
          <a:ln w="38100">
            <a:solidFill>
              <a:schemeClr val="accent1"/>
            </a:solidFill>
            <a:miter lim="800000"/>
            <a:headEnd/>
            <a:tailEnd/>
          </a:ln>
        </p:spPr>
      </p:pic>
      <p:pic>
        <p:nvPicPr>
          <p:cNvPr id="1270789" name="Picture 5"/>
          <p:cNvPicPr>
            <a:picLocks noChangeAspect="1" noChangeArrowheads="1"/>
          </p:cNvPicPr>
          <p:nvPr/>
        </p:nvPicPr>
        <p:blipFill>
          <a:blip r:embed="rId4"/>
          <a:srcRect/>
          <a:stretch>
            <a:fillRect/>
          </a:stretch>
        </p:blipFill>
        <p:spPr bwMode="auto">
          <a:xfrm>
            <a:off x="4724400" y="3352800"/>
            <a:ext cx="4191000" cy="3319463"/>
          </a:xfrm>
          <a:prstGeom prst="rect">
            <a:avLst/>
          </a:prstGeom>
          <a:noFill/>
          <a:ln w="38100">
            <a:solidFill>
              <a:schemeClr val="accent1"/>
            </a:solidFill>
            <a:miter lim="800000"/>
            <a:headEnd/>
            <a:tailEnd/>
          </a:ln>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70787">
                                            <p:txEl>
                                              <p:pRg st="0" end="0"/>
                                            </p:txEl>
                                          </p:spTgt>
                                        </p:tgtEl>
                                        <p:attrNameLst>
                                          <p:attrName>style.visibility</p:attrName>
                                        </p:attrNameLst>
                                      </p:cBhvr>
                                      <p:to>
                                        <p:strVal val="visible"/>
                                      </p:to>
                                    </p:set>
                                    <p:animEffect transition="in" filter="dissolve">
                                      <p:cBhvr>
                                        <p:cTn id="7" dur="500"/>
                                        <p:tgtEl>
                                          <p:spTgt spid="12707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528" fill="hold" nodeType="clickEffect">
                                  <p:stCondLst>
                                    <p:cond delay="0"/>
                                  </p:stCondLst>
                                  <p:childTnLst>
                                    <p:set>
                                      <p:cBhvr>
                                        <p:cTn id="11" dur="1" fill="hold">
                                          <p:stCondLst>
                                            <p:cond delay="0"/>
                                          </p:stCondLst>
                                        </p:cTn>
                                        <p:tgtEl>
                                          <p:spTgt spid="1270788"/>
                                        </p:tgtEl>
                                        <p:attrNameLst>
                                          <p:attrName>style.visibility</p:attrName>
                                        </p:attrNameLst>
                                      </p:cBhvr>
                                      <p:to>
                                        <p:strVal val="visible"/>
                                      </p:to>
                                    </p:set>
                                    <p:anim calcmode="lin" valueType="num">
                                      <p:cBhvr>
                                        <p:cTn id="12" dur="500" fill="hold"/>
                                        <p:tgtEl>
                                          <p:spTgt spid="1270788"/>
                                        </p:tgtEl>
                                        <p:attrNameLst>
                                          <p:attrName>ppt_w</p:attrName>
                                        </p:attrNameLst>
                                      </p:cBhvr>
                                      <p:tavLst>
                                        <p:tav tm="0">
                                          <p:val>
                                            <p:fltVal val="0"/>
                                          </p:val>
                                        </p:tav>
                                        <p:tav tm="100000">
                                          <p:val>
                                            <p:strVal val="#ppt_w"/>
                                          </p:val>
                                        </p:tav>
                                      </p:tavLst>
                                    </p:anim>
                                    <p:anim calcmode="lin" valueType="num">
                                      <p:cBhvr>
                                        <p:cTn id="13" dur="500" fill="hold"/>
                                        <p:tgtEl>
                                          <p:spTgt spid="1270788"/>
                                        </p:tgtEl>
                                        <p:attrNameLst>
                                          <p:attrName>ppt_h</p:attrName>
                                        </p:attrNameLst>
                                      </p:cBhvr>
                                      <p:tavLst>
                                        <p:tav tm="0">
                                          <p:val>
                                            <p:fltVal val="0"/>
                                          </p:val>
                                        </p:tav>
                                        <p:tav tm="100000">
                                          <p:val>
                                            <p:strVal val="#ppt_h"/>
                                          </p:val>
                                        </p:tav>
                                      </p:tavLst>
                                    </p:anim>
                                    <p:anim calcmode="lin" valueType="num">
                                      <p:cBhvr>
                                        <p:cTn id="14" dur="500" fill="hold"/>
                                        <p:tgtEl>
                                          <p:spTgt spid="1270788"/>
                                        </p:tgtEl>
                                        <p:attrNameLst>
                                          <p:attrName>ppt_x</p:attrName>
                                        </p:attrNameLst>
                                      </p:cBhvr>
                                      <p:tavLst>
                                        <p:tav tm="0">
                                          <p:val>
                                            <p:fltVal val="0.5"/>
                                          </p:val>
                                        </p:tav>
                                        <p:tav tm="100000">
                                          <p:val>
                                            <p:strVal val="#ppt_x"/>
                                          </p:val>
                                        </p:tav>
                                      </p:tavLst>
                                    </p:anim>
                                    <p:anim calcmode="lin" valueType="num">
                                      <p:cBhvr>
                                        <p:cTn id="15" dur="500" fill="hold"/>
                                        <p:tgtEl>
                                          <p:spTgt spid="1270788"/>
                                        </p:tgtEl>
                                        <p:attrNameLst>
                                          <p:attrName>ppt_y</p:attrName>
                                        </p:attrNameLst>
                                      </p:cBhvr>
                                      <p:tavLst>
                                        <p:tav tm="0">
                                          <p:val>
                                            <p:fltVal val="0.5"/>
                                          </p:val>
                                        </p:tav>
                                        <p:tav tm="100000">
                                          <p:val>
                                            <p:strVal val="#ppt_y"/>
                                          </p:val>
                                        </p:tav>
                                      </p:tavLst>
                                    </p:anim>
                                  </p:childTnLst>
                                </p:cTn>
                              </p:par>
                            </p:childTnLst>
                          </p:cTn>
                        </p:par>
                        <p:par>
                          <p:cTn id="16" fill="hold">
                            <p:stCondLst>
                              <p:cond delay="500"/>
                            </p:stCondLst>
                            <p:childTnLst>
                              <p:par>
                                <p:cTn id="17" presetID="23" presetClass="entr" presetSubtype="528" fill="hold" nodeType="afterEffect">
                                  <p:stCondLst>
                                    <p:cond delay="0"/>
                                  </p:stCondLst>
                                  <p:childTnLst>
                                    <p:set>
                                      <p:cBhvr>
                                        <p:cTn id="18" dur="1" fill="hold">
                                          <p:stCondLst>
                                            <p:cond delay="0"/>
                                          </p:stCondLst>
                                        </p:cTn>
                                        <p:tgtEl>
                                          <p:spTgt spid="1270789"/>
                                        </p:tgtEl>
                                        <p:attrNameLst>
                                          <p:attrName>style.visibility</p:attrName>
                                        </p:attrNameLst>
                                      </p:cBhvr>
                                      <p:to>
                                        <p:strVal val="visible"/>
                                      </p:to>
                                    </p:set>
                                    <p:anim calcmode="lin" valueType="num">
                                      <p:cBhvr>
                                        <p:cTn id="19" dur="500" fill="hold"/>
                                        <p:tgtEl>
                                          <p:spTgt spid="1270789"/>
                                        </p:tgtEl>
                                        <p:attrNameLst>
                                          <p:attrName>ppt_w</p:attrName>
                                        </p:attrNameLst>
                                      </p:cBhvr>
                                      <p:tavLst>
                                        <p:tav tm="0">
                                          <p:val>
                                            <p:fltVal val="0"/>
                                          </p:val>
                                        </p:tav>
                                        <p:tav tm="100000">
                                          <p:val>
                                            <p:strVal val="#ppt_w"/>
                                          </p:val>
                                        </p:tav>
                                      </p:tavLst>
                                    </p:anim>
                                    <p:anim calcmode="lin" valueType="num">
                                      <p:cBhvr>
                                        <p:cTn id="20" dur="500" fill="hold"/>
                                        <p:tgtEl>
                                          <p:spTgt spid="1270789"/>
                                        </p:tgtEl>
                                        <p:attrNameLst>
                                          <p:attrName>ppt_h</p:attrName>
                                        </p:attrNameLst>
                                      </p:cBhvr>
                                      <p:tavLst>
                                        <p:tav tm="0">
                                          <p:val>
                                            <p:fltVal val="0"/>
                                          </p:val>
                                        </p:tav>
                                        <p:tav tm="100000">
                                          <p:val>
                                            <p:strVal val="#ppt_h"/>
                                          </p:val>
                                        </p:tav>
                                      </p:tavLst>
                                    </p:anim>
                                    <p:anim calcmode="lin" valueType="num">
                                      <p:cBhvr>
                                        <p:cTn id="21" dur="500" fill="hold"/>
                                        <p:tgtEl>
                                          <p:spTgt spid="1270789"/>
                                        </p:tgtEl>
                                        <p:attrNameLst>
                                          <p:attrName>ppt_x</p:attrName>
                                        </p:attrNameLst>
                                      </p:cBhvr>
                                      <p:tavLst>
                                        <p:tav tm="0">
                                          <p:val>
                                            <p:fltVal val="0.5"/>
                                          </p:val>
                                        </p:tav>
                                        <p:tav tm="100000">
                                          <p:val>
                                            <p:strVal val="#ppt_x"/>
                                          </p:val>
                                        </p:tav>
                                      </p:tavLst>
                                    </p:anim>
                                    <p:anim calcmode="lin" valueType="num">
                                      <p:cBhvr>
                                        <p:cTn id="22" dur="500" fill="hold"/>
                                        <p:tgtEl>
                                          <p:spTgt spid="127078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0787" grpId="0" build="p"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Spese per la salute mentale </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in Lombardia</a:t>
            </a:r>
          </a:p>
        </p:txBody>
      </p:sp>
      <p:sp>
        <p:nvSpPr>
          <p:cNvPr id="280578" name="AutoShape 13"/>
          <p:cNvSpPr>
            <a:spLocks noChangeArrowheads="1"/>
          </p:cNvSpPr>
          <p:nvPr/>
        </p:nvSpPr>
        <p:spPr bwMode="auto">
          <a:xfrm>
            <a:off x="1979613" y="2420938"/>
            <a:ext cx="5329237" cy="2447925"/>
          </a:xfrm>
          <a:prstGeom prst="roundRect">
            <a:avLst>
              <a:gd name="adj" fmla="val 16667"/>
            </a:avLst>
          </a:prstGeom>
          <a:solidFill>
            <a:srgbClr val="00B050">
              <a:alpha val="50195"/>
            </a:srgbClr>
          </a:solidFill>
          <a:ln w="57150">
            <a:solidFill>
              <a:srgbClr val="89CBEF"/>
            </a:solidFill>
            <a:round/>
            <a:headEnd/>
            <a:tailEnd/>
          </a:ln>
        </p:spPr>
        <p:txBody>
          <a:bodyPr anchor="ctr"/>
          <a:lstStyle/>
          <a:p>
            <a:pPr algn="ctr"/>
            <a:endParaRPr lang="it-IT" altLang="en-GB" sz="2000" b="1">
              <a:solidFill>
                <a:srgbClr val="FFFFFF"/>
              </a:solidFill>
              <a:latin typeface="Tahoma" pitchFamily="34" charset="0"/>
            </a:endParaRPr>
          </a:p>
          <a:p>
            <a:pPr algn="ctr"/>
            <a:endParaRPr lang="it-IT" altLang="en-GB" sz="3200" b="1">
              <a:solidFill>
                <a:srgbClr val="FFFFFF"/>
              </a:solidFill>
              <a:latin typeface="Tahoma" pitchFamily="34" charset="0"/>
            </a:endParaRPr>
          </a:p>
          <a:p>
            <a:pPr algn="ctr"/>
            <a:r>
              <a:rPr lang="it-IT" altLang="en-GB" sz="3200" b="1">
                <a:solidFill>
                  <a:srgbClr val="FFFFFF"/>
                </a:solidFill>
                <a:latin typeface="Tahoma" pitchFamily="34" charset="0"/>
              </a:rPr>
              <a:t>3.8% del budget </a:t>
            </a:r>
            <a:br>
              <a:rPr lang="it-IT" altLang="en-GB" sz="3200" b="1">
                <a:solidFill>
                  <a:srgbClr val="FFFFFF"/>
                </a:solidFill>
                <a:latin typeface="Tahoma" pitchFamily="34" charset="0"/>
              </a:rPr>
            </a:br>
            <a:r>
              <a:rPr lang="it-IT" altLang="en-GB" sz="3200" b="1">
                <a:solidFill>
                  <a:srgbClr val="FFFFFF"/>
                </a:solidFill>
                <a:latin typeface="Tahoma" pitchFamily="34" charset="0"/>
              </a:rPr>
              <a:t>della sanità</a:t>
            </a:r>
          </a:p>
          <a:p>
            <a:pPr algn="ctr"/>
            <a:r>
              <a:rPr lang="it-IT" altLang="en-GB" sz="3200" b="1">
                <a:solidFill>
                  <a:srgbClr val="FFFFFF"/>
                </a:solidFill>
                <a:latin typeface="Tahoma" pitchFamily="34" charset="0"/>
              </a:rPr>
              <a:t> </a:t>
            </a:r>
            <a:r>
              <a:rPr lang="it-IT" altLang="en-GB" sz="2000" b="1">
                <a:solidFill>
                  <a:srgbClr val="FFFFFF"/>
                </a:solidFill>
                <a:latin typeface="Tahoma" pitchFamily="34" charset="0"/>
              </a:rPr>
              <a:t>(dovrebbe essere non meno del 5%)</a:t>
            </a:r>
          </a:p>
          <a:p>
            <a:pPr algn="ctr"/>
            <a:endParaRPr lang="it-IT" altLang="en-GB" sz="2000" b="1">
              <a:solidFill>
                <a:srgbClr val="FFFFFF"/>
              </a:solidFill>
              <a:latin typeface="Tahoma" pitchFamily="34" charset="0"/>
            </a:endParaRPr>
          </a:p>
          <a:p>
            <a:pPr algn="ctr"/>
            <a:endParaRPr lang="it-IT" sz="2000" b="1">
              <a:solidFill>
                <a:srgbClr val="FFFFFF"/>
              </a:solidFill>
              <a:latin typeface="Tahoma" pitchFamily="34" charset="0"/>
            </a:endParaRPr>
          </a:p>
        </p:txBody>
      </p:sp>
      <p:sp>
        <p:nvSpPr>
          <p:cNvPr id="280579" name="Text Box 6"/>
          <p:cNvSpPr txBox="1">
            <a:spLocks noChangeArrowheads="1"/>
          </p:cNvSpPr>
          <p:nvPr/>
        </p:nvSpPr>
        <p:spPr bwMode="auto">
          <a:xfrm>
            <a:off x="947738" y="6369050"/>
            <a:ext cx="7264400" cy="244475"/>
          </a:xfrm>
          <a:prstGeom prst="rect">
            <a:avLst/>
          </a:prstGeom>
          <a:noFill/>
          <a:ln w="9525">
            <a:noFill/>
            <a:miter lim="800000"/>
            <a:headEnd/>
            <a:tailEnd/>
          </a:ln>
        </p:spPr>
        <p:txBody>
          <a:bodyPr lIns="0" tIns="0" rIns="0" bIns="0" anchor="b">
            <a:spAutoFit/>
          </a:bodyPr>
          <a:lstStyle/>
          <a:p>
            <a:pPr algn="r" eaLnBrk="0" hangingPunct="0"/>
            <a:r>
              <a:rPr lang="it-IT" sz="1600" i="1">
                <a:solidFill>
                  <a:schemeClr val="bg1"/>
                </a:solidFill>
              </a:rPr>
              <a:t>Dati UNASAM, 2010</a:t>
            </a:r>
          </a:p>
        </p:txBody>
      </p:sp>
    </p:spTree>
  </p:cSld>
  <p:clrMapOvr>
    <a:masterClrMapping/>
  </p:clrMapOvr>
  <p:transition>
    <p:strips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1026"/>
          <p:cNvSpPr>
            <a:spLocks noGrp="1" noChangeArrowheads="1"/>
          </p:cNvSpPr>
          <p:nvPr>
            <p:ph type="title"/>
          </p:nvPr>
        </p:nvSpPr>
        <p:spPr>
          <a:xfrm>
            <a:off x="609600" y="1295400"/>
            <a:ext cx="4267200" cy="4056063"/>
          </a:xfrm>
        </p:spPr>
        <p:txBody>
          <a:bodyPr lIns="90000" tIns="46800" rIns="90000" bIns="46800"/>
          <a:lstStyle/>
          <a:p>
            <a:pPr algn="l" defTabSz="449263">
              <a:lnSpc>
                <a:spcPct val="95000"/>
              </a:lnSpc>
              <a:buClr>
                <a:srgbClr val="FF99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Collaborazione fra diverse agenzie </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per l’assistenza psichiatrica</a:t>
            </a:r>
          </a:p>
        </p:txBody>
      </p:sp>
      <p:pic>
        <p:nvPicPr>
          <p:cNvPr id="282626" name="Picture 1027" descr="green_door"/>
          <p:cNvPicPr>
            <a:picLocks noChangeAspect="1" noChangeArrowheads="1"/>
          </p:cNvPicPr>
          <p:nvPr/>
        </p:nvPicPr>
        <p:blipFill>
          <a:blip r:embed="rId3"/>
          <a:srcRect/>
          <a:stretch>
            <a:fillRect/>
          </a:stretch>
        </p:blipFill>
        <p:spPr bwMode="auto">
          <a:xfrm>
            <a:off x="5257800" y="609600"/>
            <a:ext cx="3403600" cy="5778500"/>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Oval 2"/>
          <p:cNvSpPr>
            <a:spLocks noChangeArrowheads="1"/>
          </p:cNvSpPr>
          <p:nvPr/>
        </p:nvSpPr>
        <p:spPr bwMode="auto">
          <a:xfrm>
            <a:off x="1547813" y="1557338"/>
            <a:ext cx="6224587" cy="3435350"/>
          </a:xfrm>
          <a:prstGeom prst="ellipse">
            <a:avLst/>
          </a:prstGeom>
          <a:solidFill>
            <a:srgbClr val="FFEFCF"/>
          </a:solidFill>
          <a:ln w="12700">
            <a:solidFill>
              <a:srgbClr val="993300"/>
            </a:solidFill>
            <a:round/>
            <a:headEnd type="none" w="sm" len="sm"/>
            <a:tailEnd type="none" w="sm" len="sm"/>
          </a:ln>
          <a:effectLst>
            <a:outerShdw dist="183162" dir="2021404" algn="ctr" rotWithShape="0">
              <a:srgbClr val="AF5F09">
                <a:alpha val="50000"/>
              </a:srgbClr>
            </a:outerShdw>
          </a:effectLst>
        </p:spPr>
        <p:txBody>
          <a:bodyPr wrap="none" anchor="ctr"/>
          <a:lstStyle/>
          <a:p>
            <a:pPr defTabSz="449263">
              <a:spcBef>
                <a:spcPts val="1200"/>
              </a:spcBef>
              <a:buClr>
                <a:srgbClr val="000000"/>
              </a:buClr>
              <a:buSzPct val="100000"/>
              <a:buFont typeface="Times New Roman" pitchFamily="16" charset="0"/>
              <a:buNone/>
              <a:defRPr/>
            </a:pPr>
            <a:endParaRPr lang="en-US">
              <a:solidFill>
                <a:srgbClr val="FFFFFF"/>
              </a:solidFill>
              <a:latin typeface="Arial Black" pitchFamily="32" charset="0"/>
              <a:cs typeface="Lucida Sans Unicode" charset="0"/>
            </a:endParaRPr>
          </a:p>
        </p:txBody>
      </p:sp>
      <p:sp>
        <p:nvSpPr>
          <p:cNvPr id="74755" name="Text Box 3"/>
          <p:cNvSpPr txBox="1">
            <a:spLocks noChangeArrowheads="1"/>
          </p:cNvSpPr>
          <p:nvPr/>
        </p:nvSpPr>
        <p:spPr bwMode="auto">
          <a:xfrm>
            <a:off x="1331913" y="2349500"/>
            <a:ext cx="6696075" cy="1420813"/>
          </a:xfrm>
          <a:prstGeom prst="rect">
            <a:avLst/>
          </a:prstGeom>
          <a:noFill/>
          <a:ln w="12700">
            <a:noFill/>
            <a:miter lim="800000"/>
            <a:headEnd type="none" w="sm" len="sm"/>
            <a:tailEnd type="none" w="sm" len="sm"/>
          </a:ln>
        </p:spPr>
        <p:txBody>
          <a:bodyPr>
            <a:spAutoFit/>
          </a:bodyPr>
          <a:lstStyle/>
          <a:p>
            <a:pPr algn="ctr" defTabSz="762000" eaLnBrk="0" hangingPunct="0">
              <a:lnSpc>
                <a:spcPct val="120000"/>
              </a:lnSpc>
              <a:spcBef>
                <a:spcPct val="50000"/>
              </a:spcBef>
              <a:buClr>
                <a:srgbClr val="000000"/>
              </a:buClr>
              <a:buSzPct val="100000"/>
              <a:buFont typeface="Times New Roman" pitchFamily="18" charset="0"/>
              <a:buNone/>
            </a:pPr>
            <a:r>
              <a:rPr lang="it-IT" sz="3600">
                <a:solidFill>
                  <a:srgbClr val="AF5F09"/>
                </a:solidFill>
                <a:latin typeface="Arial Black" pitchFamily="34" charset="0"/>
                <a:cs typeface="Lucida Sans Unicode" pitchFamily="34" charset="0"/>
              </a:rPr>
              <a:t>Pregiudizi e </a:t>
            </a:r>
            <a:br>
              <a:rPr lang="it-IT" sz="3600">
                <a:solidFill>
                  <a:srgbClr val="AF5F09"/>
                </a:solidFill>
                <a:latin typeface="Arial Black" pitchFamily="34" charset="0"/>
                <a:cs typeface="Lucida Sans Unicode" pitchFamily="34" charset="0"/>
              </a:rPr>
            </a:br>
            <a:r>
              <a:rPr lang="it-IT" sz="3600">
                <a:solidFill>
                  <a:srgbClr val="AF5F09"/>
                </a:solidFill>
                <a:latin typeface="Arial Black" pitchFamily="34" charset="0"/>
                <a:cs typeface="Lucida Sans Unicode" pitchFamily="34" charset="0"/>
              </a:rPr>
              <a:t>patologie psichiatriche</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dissolve">
                                      <p:cBhvr>
                                        <p:cTn id="7" dur="500"/>
                                        <p:tgtEl>
                                          <p:spTgt spid="74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Pregiudizi, false credenze</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 e patologie mentali</a:t>
            </a:r>
          </a:p>
        </p:txBody>
      </p:sp>
      <p:sp>
        <p:nvSpPr>
          <p:cNvPr id="286722" name="AutoShape 13"/>
          <p:cNvSpPr>
            <a:spLocks noChangeArrowheads="1"/>
          </p:cNvSpPr>
          <p:nvPr/>
        </p:nvSpPr>
        <p:spPr bwMode="auto">
          <a:xfrm>
            <a:off x="1258888" y="1557338"/>
            <a:ext cx="6337300" cy="787400"/>
          </a:xfrm>
          <a:prstGeom prst="roundRect">
            <a:avLst>
              <a:gd name="adj" fmla="val 16667"/>
            </a:avLst>
          </a:prstGeom>
          <a:solidFill>
            <a:srgbClr val="00B050">
              <a:alpha val="50195"/>
            </a:srgbClr>
          </a:solidFill>
          <a:ln w="57150">
            <a:solidFill>
              <a:srgbClr val="89CBEF"/>
            </a:solidFill>
            <a:round/>
            <a:headEnd/>
            <a:tailEnd/>
          </a:ln>
        </p:spPr>
        <p:txBody>
          <a:bodyPr anchor="ctr"/>
          <a:lstStyle/>
          <a:p>
            <a:pPr algn="ctr"/>
            <a:endParaRPr lang="it-IT" altLang="en-GB" sz="2000" b="1">
              <a:solidFill>
                <a:srgbClr val="FFFFFF"/>
              </a:solidFill>
              <a:latin typeface="Tahoma" pitchFamily="34" charset="0"/>
            </a:endParaRPr>
          </a:p>
          <a:p>
            <a:pPr algn="ctr"/>
            <a:r>
              <a:rPr lang="it-IT" altLang="en-GB" sz="2000" b="1">
                <a:solidFill>
                  <a:srgbClr val="FFFFFF"/>
                </a:solidFill>
                <a:latin typeface="Tahoma" pitchFamily="34" charset="0"/>
              </a:rPr>
              <a:t>Scorciatoie logiche per semplificare le cose: spesso diamo giudizi senza conoscenza diretta</a:t>
            </a:r>
          </a:p>
          <a:p>
            <a:pPr algn="ctr"/>
            <a:endParaRPr lang="it-IT" sz="2000" b="1">
              <a:solidFill>
                <a:srgbClr val="FFFFFF"/>
              </a:solidFill>
              <a:latin typeface="Tahoma" pitchFamily="34" charset="0"/>
            </a:endParaRPr>
          </a:p>
        </p:txBody>
      </p:sp>
      <p:sp>
        <p:nvSpPr>
          <p:cNvPr id="286723" name="Oval 20"/>
          <p:cNvSpPr>
            <a:spLocks noChangeArrowheads="1"/>
          </p:cNvSpPr>
          <p:nvPr/>
        </p:nvSpPr>
        <p:spPr bwMode="auto">
          <a:xfrm>
            <a:off x="250825" y="3284538"/>
            <a:ext cx="3241675" cy="1584325"/>
          </a:xfrm>
          <a:prstGeom prst="ellipse">
            <a:avLst/>
          </a:prstGeom>
          <a:solidFill>
            <a:schemeClr val="accent2"/>
          </a:solidFill>
          <a:ln w="25400">
            <a:solidFill>
              <a:schemeClr val="tx1"/>
            </a:solidFill>
            <a:round/>
            <a:headEnd/>
            <a:tailEnd/>
          </a:ln>
        </p:spPr>
        <p:txBody>
          <a:bodyPr wrap="none" anchor="ctr"/>
          <a:lstStyle/>
          <a:p>
            <a:r>
              <a:rPr lang="it-IT" b="1">
                <a:solidFill>
                  <a:srgbClr val="FFFF00"/>
                </a:solidFill>
              </a:rPr>
              <a:t>PERICOLOSITA’</a:t>
            </a:r>
          </a:p>
        </p:txBody>
      </p:sp>
      <p:sp>
        <p:nvSpPr>
          <p:cNvPr id="286724" name="Oval 20"/>
          <p:cNvSpPr>
            <a:spLocks noChangeArrowheads="1"/>
          </p:cNvSpPr>
          <p:nvPr/>
        </p:nvSpPr>
        <p:spPr bwMode="auto">
          <a:xfrm>
            <a:off x="3276600" y="3860800"/>
            <a:ext cx="3240088" cy="1584325"/>
          </a:xfrm>
          <a:prstGeom prst="ellipse">
            <a:avLst/>
          </a:prstGeom>
          <a:solidFill>
            <a:schemeClr val="accent2"/>
          </a:solidFill>
          <a:ln w="25400">
            <a:solidFill>
              <a:schemeClr val="tx1"/>
            </a:solidFill>
            <a:round/>
            <a:headEnd/>
            <a:tailEnd/>
          </a:ln>
        </p:spPr>
        <p:txBody>
          <a:bodyPr wrap="none" anchor="ctr"/>
          <a:lstStyle/>
          <a:p>
            <a:r>
              <a:rPr lang="it-IT" b="1">
                <a:solidFill>
                  <a:srgbClr val="FFFF00"/>
                </a:solidFill>
              </a:rPr>
              <a:t>INCURABILITA’</a:t>
            </a:r>
          </a:p>
        </p:txBody>
      </p:sp>
      <p:sp>
        <p:nvSpPr>
          <p:cNvPr id="286725" name="Oval 20"/>
          <p:cNvSpPr>
            <a:spLocks noChangeArrowheads="1"/>
          </p:cNvSpPr>
          <p:nvPr/>
        </p:nvSpPr>
        <p:spPr bwMode="auto">
          <a:xfrm>
            <a:off x="5580063" y="2852738"/>
            <a:ext cx="3240087" cy="1584325"/>
          </a:xfrm>
          <a:prstGeom prst="ellipse">
            <a:avLst/>
          </a:prstGeom>
          <a:solidFill>
            <a:schemeClr val="accent2"/>
          </a:solidFill>
          <a:ln w="25400">
            <a:solidFill>
              <a:schemeClr val="tx1"/>
            </a:solidFill>
            <a:round/>
            <a:headEnd/>
            <a:tailEnd/>
          </a:ln>
        </p:spPr>
        <p:txBody>
          <a:bodyPr wrap="none" anchor="ctr"/>
          <a:lstStyle/>
          <a:p>
            <a:pPr algn="ctr"/>
            <a:r>
              <a:rPr lang="it-IT" b="1">
                <a:solidFill>
                  <a:srgbClr val="FFFF00"/>
                </a:solidFill>
              </a:rPr>
              <a:t>SOLO CURE </a:t>
            </a:r>
            <a:br>
              <a:rPr lang="it-IT" b="1">
                <a:solidFill>
                  <a:srgbClr val="FFFF00"/>
                </a:solidFill>
              </a:rPr>
            </a:br>
            <a:r>
              <a:rPr lang="it-IT" b="1">
                <a:solidFill>
                  <a:srgbClr val="FFFF00"/>
                </a:solidFill>
              </a:rPr>
              <a:t>FARMACOLOGICHE</a:t>
            </a:r>
          </a:p>
        </p:txBody>
      </p:sp>
      <p:sp>
        <p:nvSpPr>
          <p:cNvPr id="286726" name="Oval 20"/>
          <p:cNvSpPr>
            <a:spLocks noChangeArrowheads="1"/>
          </p:cNvSpPr>
          <p:nvPr/>
        </p:nvSpPr>
        <p:spPr bwMode="auto">
          <a:xfrm>
            <a:off x="2700338" y="2492375"/>
            <a:ext cx="3240087" cy="1584325"/>
          </a:xfrm>
          <a:prstGeom prst="ellipse">
            <a:avLst/>
          </a:prstGeom>
          <a:solidFill>
            <a:schemeClr val="accent2"/>
          </a:solidFill>
          <a:ln w="25400">
            <a:solidFill>
              <a:schemeClr val="tx1"/>
            </a:solidFill>
            <a:round/>
            <a:headEnd/>
            <a:tailEnd/>
          </a:ln>
        </p:spPr>
        <p:txBody>
          <a:bodyPr wrap="none" anchor="ctr"/>
          <a:lstStyle/>
          <a:p>
            <a:r>
              <a:rPr lang="it-IT" b="1">
                <a:solidFill>
                  <a:srgbClr val="FFFF00"/>
                </a:solidFill>
              </a:rPr>
              <a:t>DOPPIA </a:t>
            </a:r>
            <a:br>
              <a:rPr lang="it-IT" b="1">
                <a:solidFill>
                  <a:srgbClr val="FFFF00"/>
                </a:solidFill>
              </a:rPr>
            </a:br>
            <a:r>
              <a:rPr lang="it-IT" b="1">
                <a:solidFill>
                  <a:srgbClr val="FFFF00"/>
                </a:solidFill>
              </a:rPr>
              <a:t>PERSONALITA’</a:t>
            </a:r>
          </a:p>
        </p:txBody>
      </p:sp>
      <p:sp>
        <p:nvSpPr>
          <p:cNvPr id="286727" name="Oval 20"/>
          <p:cNvSpPr>
            <a:spLocks noChangeArrowheads="1"/>
          </p:cNvSpPr>
          <p:nvPr/>
        </p:nvSpPr>
        <p:spPr bwMode="auto">
          <a:xfrm>
            <a:off x="2987675" y="5084763"/>
            <a:ext cx="3240088" cy="1584325"/>
          </a:xfrm>
          <a:prstGeom prst="ellipse">
            <a:avLst/>
          </a:prstGeom>
          <a:solidFill>
            <a:schemeClr val="accent2"/>
          </a:solidFill>
          <a:ln w="25400">
            <a:solidFill>
              <a:schemeClr val="tx1"/>
            </a:solidFill>
            <a:round/>
            <a:headEnd/>
            <a:tailEnd/>
          </a:ln>
        </p:spPr>
        <p:txBody>
          <a:bodyPr wrap="none" anchor="ctr"/>
          <a:lstStyle/>
          <a:p>
            <a:pPr algn="ctr"/>
            <a:r>
              <a:rPr lang="it-IT" b="1">
                <a:solidFill>
                  <a:srgbClr val="FFFF00"/>
                </a:solidFill>
              </a:rPr>
              <a:t>CONTAGIOSITA’</a:t>
            </a:r>
          </a:p>
        </p:txBody>
      </p:sp>
      <p:sp>
        <p:nvSpPr>
          <p:cNvPr id="286728" name="Oval 20"/>
          <p:cNvSpPr>
            <a:spLocks noChangeArrowheads="1"/>
          </p:cNvSpPr>
          <p:nvPr/>
        </p:nvSpPr>
        <p:spPr bwMode="auto">
          <a:xfrm>
            <a:off x="5724525" y="4652963"/>
            <a:ext cx="3240088" cy="1584325"/>
          </a:xfrm>
          <a:prstGeom prst="ellipse">
            <a:avLst/>
          </a:prstGeom>
          <a:solidFill>
            <a:schemeClr val="accent2"/>
          </a:solidFill>
          <a:ln w="25400">
            <a:solidFill>
              <a:schemeClr val="tx1"/>
            </a:solidFill>
            <a:round/>
            <a:headEnd/>
            <a:tailEnd/>
          </a:ln>
        </p:spPr>
        <p:txBody>
          <a:bodyPr wrap="none" anchor="ctr"/>
          <a:lstStyle/>
          <a:p>
            <a:pPr algn="ctr"/>
            <a:r>
              <a:rPr lang="it-IT" b="1">
                <a:solidFill>
                  <a:srgbClr val="FFFF00"/>
                </a:solidFill>
              </a:rPr>
              <a:t>INTELLIGENZA </a:t>
            </a:r>
            <a:br>
              <a:rPr lang="it-IT" b="1">
                <a:solidFill>
                  <a:srgbClr val="FFFF00"/>
                </a:solidFill>
              </a:rPr>
            </a:br>
            <a:r>
              <a:rPr lang="it-IT" b="1">
                <a:solidFill>
                  <a:srgbClr val="FFFF00"/>
                </a:solidFill>
              </a:rPr>
              <a:t>INFERIORE</a:t>
            </a:r>
          </a:p>
        </p:txBody>
      </p:sp>
      <p:sp>
        <p:nvSpPr>
          <p:cNvPr id="286729" name="Oval 20"/>
          <p:cNvSpPr>
            <a:spLocks noChangeArrowheads="1"/>
          </p:cNvSpPr>
          <p:nvPr/>
        </p:nvSpPr>
        <p:spPr bwMode="auto">
          <a:xfrm>
            <a:off x="323850" y="4508500"/>
            <a:ext cx="3240088" cy="1584325"/>
          </a:xfrm>
          <a:prstGeom prst="ellipse">
            <a:avLst/>
          </a:prstGeom>
          <a:solidFill>
            <a:schemeClr val="accent2"/>
          </a:solidFill>
          <a:ln w="25400">
            <a:solidFill>
              <a:schemeClr val="tx1"/>
            </a:solidFill>
            <a:round/>
            <a:headEnd/>
            <a:tailEnd/>
          </a:ln>
        </p:spPr>
        <p:txBody>
          <a:bodyPr wrap="none" anchor="ctr"/>
          <a:lstStyle/>
          <a:p>
            <a:pPr algn="ctr"/>
            <a:r>
              <a:rPr lang="it-IT" b="1">
                <a:solidFill>
                  <a:srgbClr val="FFFF00"/>
                </a:solidFill>
              </a:rPr>
              <a:t>INCAPACITA’ IN </a:t>
            </a:r>
            <a:br>
              <a:rPr lang="it-IT" b="1">
                <a:solidFill>
                  <a:srgbClr val="FFFF00"/>
                </a:solidFill>
              </a:rPr>
            </a:br>
            <a:r>
              <a:rPr lang="it-IT" b="1">
                <a:solidFill>
                  <a:srgbClr val="FFFF00"/>
                </a:solidFill>
              </a:rPr>
              <a:t>STUDIO E LAVORO</a:t>
            </a:r>
          </a:p>
        </p:txBody>
      </p:sp>
    </p:spTree>
  </p:cSld>
  <p:clrMapOvr>
    <a:masterClrMapping/>
  </p:clrMapOvr>
  <p:transition>
    <p:strips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ChangeArrowheads="1"/>
          </p:cNvSpPr>
          <p:nvPr>
            <p:ph type="title" idx="4294967295"/>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Pregiudizi, false credenze</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 e patologie mentali</a:t>
            </a:r>
          </a:p>
        </p:txBody>
      </p:sp>
      <p:sp>
        <p:nvSpPr>
          <p:cNvPr id="288770" name="AutoShape 13"/>
          <p:cNvSpPr>
            <a:spLocks noChangeArrowheads="1"/>
          </p:cNvSpPr>
          <p:nvPr/>
        </p:nvSpPr>
        <p:spPr bwMode="auto">
          <a:xfrm>
            <a:off x="1258888" y="1557338"/>
            <a:ext cx="6337300" cy="787400"/>
          </a:xfrm>
          <a:prstGeom prst="roundRect">
            <a:avLst>
              <a:gd name="adj" fmla="val 16667"/>
            </a:avLst>
          </a:prstGeom>
          <a:solidFill>
            <a:srgbClr val="00B050">
              <a:alpha val="50195"/>
            </a:srgbClr>
          </a:solidFill>
          <a:ln w="57150">
            <a:solidFill>
              <a:srgbClr val="89CBEF"/>
            </a:solidFill>
            <a:round/>
            <a:headEnd/>
            <a:tailEnd/>
          </a:ln>
        </p:spPr>
        <p:txBody>
          <a:bodyPr anchor="ctr"/>
          <a:lstStyle/>
          <a:p>
            <a:pPr algn="ctr"/>
            <a:endParaRPr lang="it-IT" altLang="en-GB" sz="2000" b="1">
              <a:solidFill>
                <a:srgbClr val="FFFFFF"/>
              </a:solidFill>
              <a:latin typeface="Tahoma" pitchFamily="34" charset="0"/>
            </a:endParaRPr>
          </a:p>
          <a:p>
            <a:pPr algn="ctr"/>
            <a:r>
              <a:rPr lang="it-IT" altLang="en-GB" sz="2000" b="1">
                <a:solidFill>
                  <a:srgbClr val="FFFFFF"/>
                </a:solidFill>
                <a:latin typeface="Tahoma" pitchFamily="34" charset="0"/>
              </a:rPr>
              <a:t>Scorciatoie logiche per semplificare le cose: spesso diamo giudizi senza conoscenza diretta</a:t>
            </a:r>
          </a:p>
          <a:p>
            <a:pPr algn="ctr"/>
            <a:endParaRPr lang="it-IT" sz="2000" b="1">
              <a:solidFill>
                <a:srgbClr val="FFFFFF"/>
              </a:solidFill>
              <a:latin typeface="Tahoma" pitchFamily="34" charset="0"/>
            </a:endParaRPr>
          </a:p>
        </p:txBody>
      </p:sp>
      <p:sp>
        <p:nvSpPr>
          <p:cNvPr id="288771" name="Oval 20"/>
          <p:cNvSpPr>
            <a:spLocks noChangeArrowheads="1"/>
          </p:cNvSpPr>
          <p:nvPr/>
        </p:nvSpPr>
        <p:spPr bwMode="auto">
          <a:xfrm>
            <a:off x="250825" y="3284538"/>
            <a:ext cx="3241675" cy="1584325"/>
          </a:xfrm>
          <a:prstGeom prst="ellipse">
            <a:avLst/>
          </a:prstGeom>
          <a:solidFill>
            <a:schemeClr val="accent2"/>
          </a:solidFill>
          <a:ln w="25400">
            <a:solidFill>
              <a:schemeClr val="tx1"/>
            </a:solidFill>
            <a:round/>
            <a:headEnd/>
            <a:tailEnd/>
          </a:ln>
        </p:spPr>
        <p:txBody>
          <a:bodyPr wrap="none" anchor="ctr"/>
          <a:lstStyle/>
          <a:p>
            <a:r>
              <a:rPr lang="it-IT" b="1">
                <a:solidFill>
                  <a:srgbClr val="FF3300"/>
                </a:solidFill>
              </a:rPr>
              <a:t>PERICOLOSITA’</a:t>
            </a:r>
          </a:p>
        </p:txBody>
      </p:sp>
      <p:sp>
        <p:nvSpPr>
          <p:cNvPr id="288772" name="Oval 20"/>
          <p:cNvSpPr>
            <a:spLocks noChangeArrowheads="1"/>
          </p:cNvSpPr>
          <p:nvPr/>
        </p:nvSpPr>
        <p:spPr bwMode="auto">
          <a:xfrm>
            <a:off x="3276600" y="3860800"/>
            <a:ext cx="3240088" cy="1584325"/>
          </a:xfrm>
          <a:prstGeom prst="ellipse">
            <a:avLst/>
          </a:prstGeom>
          <a:solidFill>
            <a:schemeClr val="accent2"/>
          </a:solidFill>
          <a:ln w="25400">
            <a:solidFill>
              <a:schemeClr val="tx1"/>
            </a:solidFill>
            <a:round/>
            <a:headEnd/>
            <a:tailEnd/>
          </a:ln>
        </p:spPr>
        <p:txBody>
          <a:bodyPr wrap="none" anchor="ctr"/>
          <a:lstStyle/>
          <a:p>
            <a:r>
              <a:rPr lang="it-IT" b="1">
                <a:solidFill>
                  <a:srgbClr val="FF3300"/>
                </a:solidFill>
              </a:rPr>
              <a:t>INCURABILITA’</a:t>
            </a:r>
          </a:p>
        </p:txBody>
      </p:sp>
      <p:sp>
        <p:nvSpPr>
          <p:cNvPr id="288773" name="Oval 20"/>
          <p:cNvSpPr>
            <a:spLocks noChangeArrowheads="1"/>
          </p:cNvSpPr>
          <p:nvPr/>
        </p:nvSpPr>
        <p:spPr bwMode="auto">
          <a:xfrm>
            <a:off x="5580063" y="2852738"/>
            <a:ext cx="3240087" cy="1584325"/>
          </a:xfrm>
          <a:prstGeom prst="ellipse">
            <a:avLst/>
          </a:prstGeom>
          <a:solidFill>
            <a:schemeClr val="accent2"/>
          </a:solidFill>
          <a:ln w="25400">
            <a:solidFill>
              <a:schemeClr val="tx1"/>
            </a:solidFill>
            <a:round/>
            <a:headEnd/>
            <a:tailEnd/>
          </a:ln>
        </p:spPr>
        <p:txBody>
          <a:bodyPr wrap="none" anchor="ctr"/>
          <a:lstStyle/>
          <a:p>
            <a:pPr algn="ctr"/>
            <a:r>
              <a:rPr lang="it-IT" b="1">
                <a:solidFill>
                  <a:srgbClr val="FFFF00"/>
                </a:solidFill>
              </a:rPr>
              <a:t>SOLO CURE </a:t>
            </a:r>
            <a:br>
              <a:rPr lang="it-IT" b="1">
                <a:solidFill>
                  <a:srgbClr val="FFFF00"/>
                </a:solidFill>
              </a:rPr>
            </a:br>
            <a:r>
              <a:rPr lang="it-IT" b="1">
                <a:solidFill>
                  <a:srgbClr val="FFFF00"/>
                </a:solidFill>
              </a:rPr>
              <a:t>FARMACOLOGICHE</a:t>
            </a:r>
          </a:p>
        </p:txBody>
      </p:sp>
      <p:sp>
        <p:nvSpPr>
          <p:cNvPr id="288774" name="Oval 20"/>
          <p:cNvSpPr>
            <a:spLocks noChangeArrowheads="1"/>
          </p:cNvSpPr>
          <p:nvPr/>
        </p:nvSpPr>
        <p:spPr bwMode="auto">
          <a:xfrm>
            <a:off x="2700338" y="2492375"/>
            <a:ext cx="3240087" cy="1584325"/>
          </a:xfrm>
          <a:prstGeom prst="ellipse">
            <a:avLst/>
          </a:prstGeom>
          <a:solidFill>
            <a:schemeClr val="accent2"/>
          </a:solidFill>
          <a:ln w="25400">
            <a:solidFill>
              <a:schemeClr val="tx1"/>
            </a:solidFill>
            <a:round/>
            <a:headEnd/>
            <a:tailEnd/>
          </a:ln>
        </p:spPr>
        <p:txBody>
          <a:bodyPr wrap="none" anchor="ctr"/>
          <a:lstStyle/>
          <a:p>
            <a:r>
              <a:rPr lang="it-IT" b="1">
                <a:solidFill>
                  <a:srgbClr val="FF3300"/>
                </a:solidFill>
              </a:rPr>
              <a:t>DOPPIA </a:t>
            </a:r>
            <a:br>
              <a:rPr lang="it-IT" b="1">
                <a:solidFill>
                  <a:srgbClr val="FF3300"/>
                </a:solidFill>
              </a:rPr>
            </a:br>
            <a:r>
              <a:rPr lang="it-IT" b="1">
                <a:solidFill>
                  <a:srgbClr val="FF3300"/>
                </a:solidFill>
              </a:rPr>
              <a:t>PERSONALITA’</a:t>
            </a:r>
          </a:p>
        </p:txBody>
      </p:sp>
      <p:sp>
        <p:nvSpPr>
          <p:cNvPr id="288775" name="Oval 20"/>
          <p:cNvSpPr>
            <a:spLocks noChangeArrowheads="1"/>
          </p:cNvSpPr>
          <p:nvPr/>
        </p:nvSpPr>
        <p:spPr bwMode="auto">
          <a:xfrm>
            <a:off x="2987675" y="5084763"/>
            <a:ext cx="3240088" cy="1584325"/>
          </a:xfrm>
          <a:prstGeom prst="ellipse">
            <a:avLst/>
          </a:prstGeom>
          <a:solidFill>
            <a:schemeClr val="accent2"/>
          </a:solidFill>
          <a:ln w="25400">
            <a:solidFill>
              <a:schemeClr val="tx1"/>
            </a:solidFill>
            <a:round/>
            <a:headEnd/>
            <a:tailEnd/>
          </a:ln>
        </p:spPr>
        <p:txBody>
          <a:bodyPr wrap="none" anchor="ctr"/>
          <a:lstStyle/>
          <a:p>
            <a:pPr algn="ctr"/>
            <a:r>
              <a:rPr lang="it-IT" b="1">
                <a:solidFill>
                  <a:srgbClr val="FFFF00"/>
                </a:solidFill>
              </a:rPr>
              <a:t>CONTAGIOSITA’</a:t>
            </a:r>
          </a:p>
        </p:txBody>
      </p:sp>
      <p:sp>
        <p:nvSpPr>
          <p:cNvPr id="288776" name="Oval 20"/>
          <p:cNvSpPr>
            <a:spLocks noChangeArrowheads="1"/>
          </p:cNvSpPr>
          <p:nvPr/>
        </p:nvSpPr>
        <p:spPr bwMode="auto">
          <a:xfrm>
            <a:off x="5724525" y="4652963"/>
            <a:ext cx="3240088" cy="1584325"/>
          </a:xfrm>
          <a:prstGeom prst="ellipse">
            <a:avLst/>
          </a:prstGeom>
          <a:solidFill>
            <a:schemeClr val="accent2"/>
          </a:solidFill>
          <a:ln w="25400">
            <a:solidFill>
              <a:schemeClr val="tx1"/>
            </a:solidFill>
            <a:round/>
            <a:headEnd/>
            <a:tailEnd/>
          </a:ln>
        </p:spPr>
        <p:txBody>
          <a:bodyPr wrap="none" anchor="ctr"/>
          <a:lstStyle/>
          <a:p>
            <a:pPr algn="ctr"/>
            <a:r>
              <a:rPr lang="it-IT" b="1">
                <a:solidFill>
                  <a:srgbClr val="FFFF00"/>
                </a:solidFill>
              </a:rPr>
              <a:t>INTELLIGENZA </a:t>
            </a:r>
            <a:br>
              <a:rPr lang="it-IT" b="1">
                <a:solidFill>
                  <a:srgbClr val="FFFF00"/>
                </a:solidFill>
              </a:rPr>
            </a:br>
            <a:r>
              <a:rPr lang="it-IT" b="1">
                <a:solidFill>
                  <a:srgbClr val="FFFF00"/>
                </a:solidFill>
              </a:rPr>
              <a:t>INFERIORE</a:t>
            </a:r>
          </a:p>
        </p:txBody>
      </p:sp>
      <p:sp>
        <p:nvSpPr>
          <p:cNvPr id="288777" name="Oval 20"/>
          <p:cNvSpPr>
            <a:spLocks noChangeArrowheads="1"/>
          </p:cNvSpPr>
          <p:nvPr/>
        </p:nvSpPr>
        <p:spPr bwMode="auto">
          <a:xfrm>
            <a:off x="323850" y="4508500"/>
            <a:ext cx="3240088" cy="1584325"/>
          </a:xfrm>
          <a:prstGeom prst="ellipse">
            <a:avLst/>
          </a:prstGeom>
          <a:solidFill>
            <a:schemeClr val="accent2"/>
          </a:solidFill>
          <a:ln w="25400">
            <a:solidFill>
              <a:schemeClr val="tx1"/>
            </a:solidFill>
            <a:round/>
            <a:headEnd/>
            <a:tailEnd/>
          </a:ln>
        </p:spPr>
        <p:txBody>
          <a:bodyPr wrap="none" anchor="ctr"/>
          <a:lstStyle/>
          <a:p>
            <a:pPr algn="ctr"/>
            <a:r>
              <a:rPr lang="it-IT" b="1">
                <a:solidFill>
                  <a:srgbClr val="FFFF00"/>
                </a:solidFill>
              </a:rPr>
              <a:t>INCAPACITA’ IN </a:t>
            </a:r>
            <a:br>
              <a:rPr lang="it-IT" b="1">
                <a:solidFill>
                  <a:srgbClr val="FFFF00"/>
                </a:solidFill>
              </a:rPr>
            </a:br>
            <a:r>
              <a:rPr lang="it-IT" b="1">
                <a:solidFill>
                  <a:srgbClr val="FFFF00"/>
                </a:solidFill>
              </a:rPr>
              <a:t>STUDIO E LAVORO</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0818" name="Immagine 12" descr="test_portale.jpg"/>
          <p:cNvPicPr>
            <a:picLocks noChangeAspect="1"/>
          </p:cNvPicPr>
          <p:nvPr/>
        </p:nvPicPr>
        <p:blipFill>
          <a:blip r:embed="rId3"/>
          <a:srcRect/>
          <a:stretch>
            <a:fillRect/>
          </a:stretch>
        </p:blipFill>
        <p:spPr bwMode="auto">
          <a:xfrm>
            <a:off x="0" y="0"/>
            <a:ext cx="6000750" cy="1047750"/>
          </a:xfrm>
          <a:prstGeom prst="rect">
            <a:avLst/>
          </a:prstGeom>
          <a:noFill/>
          <a:ln w="9525">
            <a:noFill/>
            <a:miter lim="800000"/>
            <a:headEnd/>
            <a:tailEnd/>
          </a:ln>
        </p:spPr>
      </p:pic>
      <p:sp>
        <p:nvSpPr>
          <p:cNvPr id="18" name="Rettangolo 17"/>
          <p:cNvSpPr/>
          <p:nvPr/>
        </p:nvSpPr>
        <p:spPr>
          <a:xfrm>
            <a:off x="3995738" y="0"/>
            <a:ext cx="51482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dirty="0">
              <a:solidFill>
                <a:schemeClr val="bg1"/>
              </a:solidFill>
            </a:endParaRPr>
          </a:p>
        </p:txBody>
      </p:sp>
      <p:pic>
        <p:nvPicPr>
          <p:cNvPr id="290820" name="Immagine 18" descr="header.gif"/>
          <p:cNvPicPr>
            <a:picLocks noChangeAspect="1"/>
          </p:cNvPicPr>
          <p:nvPr/>
        </p:nvPicPr>
        <p:blipFill>
          <a:blip r:embed="rId4"/>
          <a:srcRect/>
          <a:stretch>
            <a:fillRect/>
          </a:stretch>
        </p:blipFill>
        <p:spPr bwMode="auto">
          <a:xfrm>
            <a:off x="0" y="404813"/>
            <a:ext cx="9144000" cy="1223962"/>
          </a:xfrm>
          <a:prstGeom prst="rect">
            <a:avLst/>
          </a:prstGeom>
          <a:noFill/>
          <a:ln w="9525">
            <a:noFill/>
            <a:miter lim="800000"/>
            <a:headEnd/>
            <a:tailEnd/>
          </a:ln>
        </p:spPr>
      </p:pic>
      <p:sp>
        <p:nvSpPr>
          <p:cNvPr id="290821" name="Rettangolo 19"/>
          <p:cNvSpPr>
            <a:spLocks noChangeArrowheads="1"/>
          </p:cNvSpPr>
          <p:nvPr/>
        </p:nvSpPr>
        <p:spPr bwMode="auto">
          <a:xfrm>
            <a:off x="179388" y="620713"/>
            <a:ext cx="8353425" cy="708025"/>
          </a:xfrm>
          <a:prstGeom prst="rect">
            <a:avLst/>
          </a:prstGeom>
          <a:noFill/>
          <a:ln w="9525">
            <a:noFill/>
            <a:miter lim="800000"/>
            <a:headEnd/>
            <a:tailEnd/>
          </a:ln>
        </p:spPr>
        <p:txBody>
          <a:bodyPr>
            <a:spAutoFit/>
          </a:bodyPr>
          <a:lstStyle/>
          <a:p>
            <a:r>
              <a:rPr lang="it-IT" altLang="en-GB" sz="2000" b="1">
                <a:solidFill>
                  <a:srgbClr val="FFFFFF"/>
                </a:solidFill>
                <a:latin typeface="Tahoma" pitchFamily="34" charset="0"/>
              </a:rPr>
              <a:t>IL PREGIUDIZIO </a:t>
            </a:r>
            <a:r>
              <a:rPr lang="it-IT" altLang="en-GB" sz="2000" b="1">
                <a:latin typeface="Tahoma" pitchFamily="34" charset="0"/>
              </a:rPr>
              <a:t>SULLA MALATTIA MENTALE</a:t>
            </a:r>
            <a:r>
              <a:rPr lang="it-IT" altLang="en-GB" sz="2000" b="1">
                <a:solidFill>
                  <a:srgbClr val="FFFFFF"/>
                </a:solidFill>
                <a:latin typeface="Tahoma" pitchFamily="34" charset="0"/>
              </a:rPr>
              <a:t/>
            </a:r>
            <a:br>
              <a:rPr lang="it-IT" altLang="en-GB" sz="2000" b="1">
                <a:solidFill>
                  <a:srgbClr val="FFFFFF"/>
                </a:solidFill>
                <a:latin typeface="Tahoma" pitchFamily="34" charset="0"/>
              </a:rPr>
            </a:br>
            <a:r>
              <a:rPr lang="it-IT" altLang="en-GB" sz="2000" b="1">
                <a:solidFill>
                  <a:srgbClr val="FFFFFF"/>
                </a:solidFill>
                <a:latin typeface="Tahoma" pitchFamily="34" charset="0"/>
              </a:rPr>
              <a:t>E’ DIFFICILE DA SRADICARE</a:t>
            </a:r>
            <a:endParaRPr lang="it-IT" sz="2000"/>
          </a:p>
        </p:txBody>
      </p:sp>
      <p:sp>
        <p:nvSpPr>
          <p:cNvPr id="22" name="Rectangle 6"/>
          <p:cNvSpPr>
            <a:spLocks noChangeArrowheads="1"/>
          </p:cNvSpPr>
          <p:nvPr/>
        </p:nvSpPr>
        <p:spPr bwMode="auto">
          <a:xfrm>
            <a:off x="5292725" y="1484313"/>
            <a:ext cx="3573463" cy="369887"/>
          </a:xfrm>
          <a:prstGeom prst="rect">
            <a:avLst/>
          </a:prstGeom>
          <a:solidFill>
            <a:srgbClr val="FFFF00"/>
          </a:solidFill>
          <a:ln w="9525">
            <a:noFill/>
            <a:miter lim="800000"/>
            <a:headEnd/>
            <a:tailEnd/>
          </a:ln>
          <a:effectLst>
            <a:prstShdw prst="shdw13" dist="53882" dir="13500000">
              <a:schemeClr val="bg2">
                <a:alpha val="50000"/>
              </a:schemeClr>
            </a:prstShdw>
          </a:effectLst>
        </p:spPr>
        <p:txBody>
          <a:bodyPr wrap="none">
            <a:spAutoFit/>
          </a:bodyPr>
          <a:lstStyle/>
          <a:p>
            <a:r>
              <a:rPr lang="it-IT" sz="1800" b="1">
                <a:solidFill>
                  <a:srgbClr val="FF0000"/>
                </a:solidFill>
              </a:rPr>
              <a:t>http://www.campagnastigma.it/</a:t>
            </a:r>
          </a:p>
        </p:txBody>
      </p:sp>
      <p:sp>
        <p:nvSpPr>
          <p:cNvPr id="290823" name="Rettangolo 22"/>
          <p:cNvSpPr>
            <a:spLocks noChangeArrowheads="1"/>
          </p:cNvSpPr>
          <p:nvPr/>
        </p:nvSpPr>
        <p:spPr bwMode="auto">
          <a:xfrm>
            <a:off x="395288" y="2133600"/>
            <a:ext cx="8280400" cy="3292475"/>
          </a:xfrm>
          <a:prstGeom prst="rect">
            <a:avLst/>
          </a:prstGeom>
          <a:noFill/>
          <a:ln w="9525">
            <a:noFill/>
            <a:miter lim="800000"/>
            <a:headEnd/>
            <a:tailEnd/>
          </a:ln>
        </p:spPr>
        <p:txBody>
          <a:bodyPr>
            <a:spAutoFit/>
          </a:bodyPr>
          <a:lstStyle/>
          <a:p>
            <a:r>
              <a:rPr lang="it-IT" sz="1600" b="1"/>
              <a:t>Questo sito rappresenta uno strumento del Programma nazionale di comunicazione e di informazione contro lo stigma e il pregiudizio in salute mentale con il coinvolgimento della scuola, promosso dal Ministero della Salute al fine di aumentare la consapevolezza sugli effetti negativi di atteggiamenti stigmatizzanti nei confronti delle persone con malattie mentali. </a:t>
            </a:r>
          </a:p>
          <a:p>
            <a:endParaRPr lang="it-IT" sz="1600" b="1"/>
          </a:p>
          <a:p>
            <a:r>
              <a:rPr lang="it-IT" sz="1600" b="1"/>
              <a:t>Si stima che circa il 3% della popolazione avrebbe bisogno di ricorrere a prestazioni di specialisti (servizi di salute mentale, psichiatri, psicologi, riabilitatori e altri operatori psichiatrici).</a:t>
            </a:r>
          </a:p>
          <a:p>
            <a:endParaRPr lang="it-IT" sz="1600" b="1"/>
          </a:p>
          <a:p>
            <a:endParaRPr lang="it-IT" sz="1600" b="1"/>
          </a:p>
          <a:p>
            <a:endParaRPr lang="it-IT" sz="1600" b="1"/>
          </a:p>
          <a:p>
            <a:endParaRPr lang="it-IT" sz="1600" b="1"/>
          </a:p>
        </p:txBody>
      </p:sp>
      <p:pic>
        <p:nvPicPr>
          <p:cNvPr id="290824" name="Immagine 24" descr="img2.jpg"/>
          <p:cNvPicPr>
            <a:picLocks noChangeAspect="1"/>
          </p:cNvPicPr>
          <p:nvPr/>
        </p:nvPicPr>
        <p:blipFill>
          <a:blip r:embed="rId5"/>
          <a:srcRect/>
          <a:stretch>
            <a:fillRect/>
          </a:stretch>
        </p:blipFill>
        <p:spPr bwMode="auto">
          <a:xfrm>
            <a:off x="468313" y="4724400"/>
            <a:ext cx="2382837" cy="1592263"/>
          </a:xfrm>
          <a:prstGeom prst="rect">
            <a:avLst/>
          </a:prstGeom>
          <a:noFill/>
          <a:ln w="9525">
            <a:noFill/>
            <a:miter lim="800000"/>
            <a:headEnd/>
            <a:tailEnd/>
          </a:ln>
        </p:spPr>
      </p:pic>
      <p:sp>
        <p:nvSpPr>
          <p:cNvPr id="290825" name="Rettangolo 8"/>
          <p:cNvSpPr>
            <a:spLocks noChangeArrowheads="1"/>
          </p:cNvSpPr>
          <p:nvPr/>
        </p:nvSpPr>
        <p:spPr bwMode="auto">
          <a:xfrm>
            <a:off x="2555875" y="4724400"/>
            <a:ext cx="6192838" cy="1077913"/>
          </a:xfrm>
          <a:prstGeom prst="rect">
            <a:avLst/>
          </a:prstGeom>
          <a:noFill/>
          <a:ln w="9525">
            <a:noFill/>
            <a:miter lim="800000"/>
            <a:headEnd/>
            <a:tailEnd/>
          </a:ln>
        </p:spPr>
        <p:txBody>
          <a:bodyPr>
            <a:spAutoFit/>
          </a:bodyPr>
          <a:lstStyle/>
          <a:p>
            <a:r>
              <a:rPr lang="it-IT" sz="1600" b="1">
                <a:solidFill>
                  <a:srgbClr val="000000"/>
                </a:solidFill>
              </a:rPr>
              <a:t>All’interno del sito troverete la descrizione delle attività realizzate nel corso del Programma oltre ad alcune sezioni di approfondimento sulla malattia mentale, sui sintomi e sulle azioni utili a combattere il pregiudizio. </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92865" name="Picture 3"/>
          <p:cNvPicPr>
            <a:picLocks noChangeAspect="1" noChangeArrowheads="1"/>
          </p:cNvPicPr>
          <p:nvPr/>
        </p:nvPicPr>
        <p:blipFill>
          <a:blip r:embed="rId3"/>
          <a:srcRect/>
          <a:stretch>
            <a:fillRect/>
          </a:stretch>
        </p:blipFill>
        <p:spPr bwMode="auto">
          <a:xfrm>
            <a:off x="0" y="0"/>
            <a:ext cx="4643438" cy="6858000"/>
          </a:xfrm>
          <a:prstGeom prst="rect">
            <a:avLst/>
          </a:prstGeom>
          <a:noFill/>
          <a:ln w="9525">
            <a:noFill/>
            <a:miter lim="800000"/>
            <a:headEnd/>
            <a:tailEnd/>
          </a:ln>
        </p:spPr>
      </p:pic>
      <p:pic>
        <p:nvPicPr>
          <p:cNvPr id="292866" name="Picture 1"/>
          <p:cNvPicPr>
            <a:picLocks noChangeAspect="1" noChangeArrowheads="1"/>
          </p:cNvPicPr>
          <p:nvPr/>
        </p:nvPicPr>
        <p:blipFill>
          <a:blip r:embed="rId4"/>
          <a:srcRect/>
          <a:stretch>
            <a:fillRect/>
          </a:stretch>
        </p:blipFill>
        <p:spPr bwMode="auto">
          <a:xfrm>
            <a:off x="4643438" y="0"/>
            <a:ext cx="4500562" cy="6858000"/>
          </a:xfrm>
          <a:prstGeom prst="rect">
            <a:avLst/>
          </a:prstGeom>
          <a:noFill/>
          <a:ln w="9525">
            <a:noFill/>
            <a:miter lim="800000"/>
            <a:headEnd/>
            <a:tailEnd/>
          </a:ln>
        </p:spPr>
      </p:pic>
    </p:spTree>
  </p:cSld>
  <p:clrMapOvr>
    <a:masterClrMapping/>
  </p:clrMapOvr>
  <p:transition>
    <p:strips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586" name="Rectangle 2"/>
          <p:cNvSpPr>
            <a:spLocks noChangeArrowheads="1"/>
          </p:cNvSpPr>
          <p:nvPr/>
        </p:nvSpPr>
        <p:spPr bwMode="auto">
          <a:xfrm>
            <a:off x="1371600" y="5334000"/>
            <a:ext cx="6781800" cy="415925"/>
          </a:xfrm>
          <a:prstGeom prst="rect">
            <a:avLst/>
          </a:prstGeom>
          <a:noFill/>
          <a:ln w="12700">
            <a:noFill/>
            <a:miter lim="800000"/>
            <a:headEnd/>
            <a:tailEnd/>
          </a:ln>
        </p:spPr>
        <p:txBody>
          <a:bodyPr>
            <a:spAutoFit/>
          </a:bodyPr>
          <a:lstStyle/>
          <a:p>
            <a:pPr marL="476250" indent="-476250" defTabSz="762000">
              <a:lnSpc>
                <a:spcPct val="105000"/>
              </a:lnSpc>
              <a:spcBef>
                <a:spcPct val="50000"/>
              </a:spcBef>
              <a:buClr>
                <a:srgbClr val="FF6600"/>
              </a:buClr>
              <a:buSzPct val="75000"/>
              <a:buFont typeface="Wingdings" pitchFamily="2" charset="2"/>
              <a:buChar char="Ø"/>
            </a:pPr>
            <a:r>
              <a:rPr lang="it-IT" altLang="en-US" sz="2000">
                <a:solidFill>
                  <a:srgbClr val="FFFFFF"/>
                </a:solidFill>
                <a:latin typeface="Verdana" pitchFamily="34" charset="0"/>
              </a:rPr>
              <a:t>FORZA DELLO STIGMA</a:t>
            </a:r>
          </a:p>
        </p:txBody>
      </p:sp>
      <p:pic>
        <p:nvPicPr>
          <p:cNvPr id="294914" name="Picture 3" descr="uccelli in fila"/>
          <p:cNvPicPr>
            <a:picLocks noChangeAspect="1" noChangeArrowheads="1"/>
          </p:cNvPicPr>
          <p:nvPr/>
        </p:nvPicPr>
        <p:blipFill>
          <a:blip r:embed="rId3"/>
          <a:srcRect/>
          <a:stretch>
            <a:fillRect/>
          </a:stretch>
        </p:blipFill>
        <p:spPr bwMode="auto">
          <a:xfrm>
            <a:off x="1258888" y="1371600"/>
            <a:ext cx="6530975" cy="3844925"/>
          </a:xfrm>
          <a:prstGeom prst="rect">
            <a:avLst/>
          </a:prstGeom>
          <a:noFill/>
          <a:ln w="9525">
            <a:noFill/>
            <a:miter lim="800000"/>
            <a:headEnd/>
            <a:tailEnd/>
          </a:ln>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219586">
                                            <p:txEl>
                                              <p:pRg st="0" end="0"/>
                                            </p:txEl>
                                          </p:spTgt>
                                        </p:tgtEl>
                                        <p:attrNameLst>
                                          <p:attrName>style.visibility</p:attrName>
                                        </p:attrNameLst>
                                      </p:cBhvr>
                                      <p:to>
                                        <p:strVal val="visible"/>
                                      </p:to>
                                    </p:set>
                                    <p:animEffect transition="in" filter="dissolve">
                                      <p:cBhvr>
                                        <p:cTn id="7" dur="500"/>
                                        <p:tgtEl>
                                          <p:spTgt spid="12195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9586" grpId="0" build="p"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Oval 2"/>
          <p:cNvSpPr>
            <a:spLocks noChangeArrowheads="1"/>
          </p:cNvSpPr>
          <p:nvPr/>
        </p:nvSpPr>
        <p:spPr bwMode="auto">
          <a:xfrm>
            <a:off x="1547813" y="1557338"/>
            <a:ext cx="6224587" cy="3435350"/>
          </a:xfrm>
          <a:prstGeom prst="ellipse">
            <a:avLst/>
          </a:prstGeom>
          <a:solidFill>
            <a:srgbClr val="FFEFCF"/>
          </a:solidFill>
          <a:ln w="12700">
            <a:solidFill>
              <a:srgbClr val="993300"/>
            </a:solidFill>
            <a:round/>
            <a:headEnd type="none" w="sm" len="sm"/>
            <a:tailEnd type="none" w="sm" len="sm"/>
          </a:ln>
          <a:effectLst>
            <a:outerShdw dist="183162" dir="2021404" algn="ctr" rotWithShape="0">
              <a:srgbClr val="AF5F09">
                <a:alpha val="50000"/>
              </a:srgbClr>
            </a:outerShdw>
          </a:effectLst>
        </p:spPr>
        <p:txBody>
          <a:bodyPr wrap="none" anchor="ctr"/>
          <a:lstStyle/>
          <a:p>
            <a:pPr defTabSz="449263">
              <a:spcBef>
                <a:spcPts val="1200"/>
              </a:spcBef>
              <a:buClr>
                <a:srgbClr val="000000"/>
              </a:buClr>
              <a:buSzPct val="100000"/>
              <a:buFont typeface="Times New Roman" pitchFamily="16" charset="0"/>
              <a:buNone/>
              <a:defRPr/>
            </a:pPr>
            <a:endParaRPr lang="en-US">
              <a:solidFill>
                <a:srgbClr val="FFFFFF"/>
              </a:solidFill>
              <a:latin typeface="Arial Black" pitchFamily="32" charset="0"/>
              <a:cs typeface="Lucida Sans Unicode" charset="0"/>
            </a:endParaRPr>
          </a:p>
        </p:txBody>
      </p:sp>
      <p:sp>
        <p:nvSpPr>
          <p:cNvPr id="74755" name="Text Box 3"/>
          <p:cNvSpPr txBox="1">
            <a:spLocks noChangeArrowheads="1"/>
          </p:cNvSpPr>
          <p:nvPr/>
        </p:nvSpPr>
        <p:spPr bwMode="auto">
          <a:xfrm>
            <a:off x="2627313" y="2492375"/>
            <a:ext cx="4176712" cy="1422400"/>
          </a:xfrm>
          <a:prstGeom prst="rect">
            <a:avLst/>
          </a:prstGeom>
          <a:noFill/>
          <a:ln w="12700">
            <a:noFill/>
            <a:miter lim="800000"/>
            <a:headEnd type="none" w="sm" len="sm"/>
            <a:tailEnd type="none" w="sm" len="sm"/>
          </a:ln>
        </p:spPr>
        <p:txBody>
          <a:bodyPr>
            <a:spAutoFit/>
          </a:bodyPr>
          <a:lstStyle/>
          <a:p>
            <a:pPr algn="ctr" defTabSz="762000" eaLnBrk="0" hangingPunct="0">
              <a:lnSpc>
                <a:spcPct val="120000"/>
              </a:lnSpc>
              <a:spcBef>
                <a:spcPct val="50000"/>
              </a:spcBef>
              <a:buClr>
                <a:srgbClr val="000000"/>
              </a:buClr>
              <a:buSzPct val="100000"/>
              <a:buFont typeface="Times New Roman" pitchFamily="18" charset="0"/>
              <a:buNone/>
            </a:pPr>
            <a:r>
              <a:rPr lang="it-IT" sz="3600">
                <a:solidFill>
                  <a:srgbClr val="AF5F09"/>
                </a:solidFill>
                <a:latin typeface="Arial Black" pitchFamily="34" charset="0"/>
                <a:cs typeface="Lucida Sans Unicode" pitchFamily="34" charset="0"/>
              </a:rPr>
              <a:t>Psichiatria di comunità</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dissolve">
                                      <p:cBhvr>
                                        <p:cTn id="7" dur="500"/>
                                        <p:tgtEl>
                                          <p:spTgt spid="74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Nell’attualità</a:t>
            </a:r>
          </a:p>
        </p:txBody>
      </p:sp>
      <p:sp>
        <p:nvSpPr>
          <p:cNvPr id="5" name="Text Box 3"/>
          <p:cNvSpPr txBox="1">
            <a:spLocks noChangeArrowheads="1"/>
          </p:cNvSpPr>
          <p:nvPr/>
        </p:nvSpPr>
        <p:spPr bwMode="auto">
          <a:xfrm>
            <a:off x="755650" y="1557338"/>
            <a:ext cx="7993063" cy="1504950"/>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La cura ha lasciato gli spazi chiusi dell’istituzione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Si sono aperti i problemi di gestione in ambienti alternativi e in una visione che sia di integrazione</a:t>
            </a:r>
          </a:p>
        </p:txBody>
      </p:sp>
      <p:sp>
        <p:nvSpPr>
          <p:cNvPr id="4" name="Text Box 3"/>
          <p:cNvSpPr txBox="1">
            <a:spLocks noChangeArrowheads="1"/>
          </p:cNvSpPr>
          <p:nvPr/>
        </p:nvSpPr>
        <p:spPr bwMode="auto">
          <a:xfrm>
            <a:off x="684213" y="3213100"/>
            <a:ext cx="7991475" cy="32035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Se la psichiatria vuole davvero abbattere altre mura, non più fisiche ma mentali, culturali e ideologiche, deve </a:t>
            </a:r>
            <a:r>
              <a:rPr lang="it-IT" sz="2000">
                <a:solidFill>
                  <a:srgbClr val="FFFF00"/>
                </a:solidFill>
                <a:latin typeface="Verdana" pitchFamily="34" charset="0"/>
              </a:rPr>
              <a:t>aprire nuove porte</a:t>
            </a:r>
            <a:r>
              <a:rPr lang="it-IT" sz="2000">
                <a:solidFill>
                  <a:srgbClr val="FFFFFF"/>
                </a:solidFill>
                <a:latin typeface="Verdana" pitchFamily="34" charset="0"/>
              </a:rPr>
              <a:t>,</a:t>
            </a:r>
            <a:br>
              <a:rPr lang="it-IT" sz="2000">
                <a:solidFill>
                  <a:srgbClr val="FFFFFF"/>
                </a:solidFill>
                <a:latin typeface="Verdana" pitchFamily="34" charset="0"/>
              </a:rPr>
            </a:br>
            <a:r>
              <a:rPr lang="it-IT" sz="2000">
                <a:solidFill>
                  <a:srgbClr val="FFFFFF"/>
                </a:solidFill>
                <a:latin typeface="Verdana" pitchFamily="34" charset="0"/>
              </a:rPr>
              <a:t>facendo attenzione a </a:t>
            </a:r>
            <a:r>
              <a:rPr lang="it-IT" sz="2000">
                <a:solidFill>
                  <a:srgbClr val="FFFF00"/>
                </a:solidFill>
                <a:latin typeface="Verdana" pitchFamily="34" charset="0"/>
              </a:rPr>
              <a:t>processi di esclusione </a:t>
            </a:r>
            <a:r>
              <a:rPr lang="it-IT" sz="2000">
                <a:solidFill>
                  <a:srgbClr val="FFFFFF"/>
                </a:solidFill>
                <a:latin typeface="Verdana" pitchFamily="34" charset="0"/>
              </a:rPr>
              <a:t/>
            </a:r>
            <a:br>
              <a:rPr lang="it-IT" sz="2000">
                <a:solidFill>
                  <a:srgbClr val="FFFFFF"/>
                </a:solidFill>
                <a:latin typeface="Verdana" pitchFamily="34" charset="0"/>
              </a:rPr>
            </a:br>
            <a:r>
              <a:rPr lang="it-IT" sz="2000">
                <a:solidFill>
                  <a:srgbClr val="FFFFFF"/>
                </a:solidFill>
                <a:latin typeface="Verdana" pitchFamily="34" charset="0"/>
              </a:rPr>
              <a:t>presenti nella storia umana e operante a vari livelli (potente meccanismo di difesa da tutto ciò che turba la convivenza, gli assetti, le relazioni)</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dissolve">
                                      <p:cBhvr>
                                        <p:cTn id="15"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4" grpId="0" build="p"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Nell’attualità</a:t>
            </a:r>
          </a:p>
        </p:txBody>
      </p:sp>
      <p:sp>
        <p:nvSpPr>
          <p:cNvPr id="5" name="Text Box 3"/>
          <p:cNvSpPr txBox="1">
            <a:spLocks noChangeArrowheads="1"/>
          </p:cNvSpPr>
          <p:nvPr/>
        </p:nvSpPr>
        <p:spPr bwMode="auto">
          <a:xfrm>
            <a:off x="1187450" y="1412875"/>
            <a:ext cx="7056438" cy="1504950"/>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La cura ha lasciato gli spazi chiusi dell’istituzione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Si sono aperti i problemi di gestione in ambienti alternativi e in una prospettiva di </a:t>
            </a:r>
            <a:r>
              <a:rPr lang="it-IT" sz="2000">
                <a:solidFill>
                  <a:srgbClr val="FFFF00"/>
                </a:solidFill>
                <a:latin typeface="Verdana" pitchFamily="34" charset="0"/>
              </a:rPr>
              <a:t>integrazione</a:t>
            </a:r>
          </a:p>
        </p:txBody>
      </p:sp>
      <p:pic>
        <p:nvPicPr>
          <p:cNvPr id="301059" name="Picture 2"/>
          <p:cNvPicPr>
            <a:picLocks noChangeAspect="1" noChangeArrowheads="1"/>
          </p:cNvPicPr>
          <p:nvPr/>
        </p:nvPicPr>
        <p:blipFill>
          <a:blip r:embed="rId3"/>
          <a:srcRect/>
          <a:stretch>
            <a:fillRect/>
          </a:stretch>
        </p:blipFill>
        <p:spPr bwMode="auto">
          <a:xfrm>
            <a:off x="4140200" y="3213100"/>
            <a:ext cx="1944688" cy="3133725"/>
          </a:xfrm>
          <a:prstGeom prst="rect">
            <a:avLst/>
          </a:prstGeom>
          <a:noFill/>
          <a:ln w="9525">
            <a:noFill/>
            <a:miter lim="800000"/>
            <a:headEnd/>
            <a:tailEnd/>
          </a:ln>
        </p:spPr>
      </p:pic>
      <p:pic>
        <p:nvPicPr>
          <p:cNvPr id="301060" name="Immagine 7" descr="citta_matti.jpg"/>
          <p:cNvPicPr>
            <a:picLocks noChangeAspect="1"/>
          </p:cNvPicPr>
          <p:nvPr/>
        </p:nvPicPr>
        <p:blipFill>
          <a:blip r:embed="rId4"/>
          <a:srcRect/>
          <a:stretch>
            <a:fillRect/>
          </a:stretch>
        </p:blipFill>
        <p:spPr bwMode="auto">
          <a:xfrm>
            <a:off x="6227763" y="3213100"/>
            <a:ext cx="2089150" cy="3095625"/>
          </a:xfrm>
          <a:prstGeom prst="rect">
            <a:avLst/>
          </a:prstGeom>
          <a:noFill/>
          <a:ln w="9525">
            <a:noFill/>
            <a:miter lim="800000"/>
            <a:headEnd/>
            <a:tailEnd/>
          </a:ln>
        </p:spPr>
      </p:pic>
      <p:sp>
        <p:nvSpPr>
          <p:cNvPr id="301061" name="Rettangolo 8"/>
          <p:cNvSpPr>
            <a:spLocks noChangeArrowheads="1"/>
          </p:cNvSpPr>
          <p:nvPr/>
        </p:nvSpPr>
        <p:spPr bwMode="auto">
          <a:xfrm>
            <a:off x="1042988" y="4005263"/>
            <a:ext cx="2305050" cy="708025"/>
          </a:xfrm>
          <a:prstGeom prst="rect">
            <a:avLst/>
          </a:prstGeom>
          <a:noFill/>
          <a:ln w="9525">
            <a:noFill/>
            <a:miter lim="800000"/>
            <a:headEnd/>
            <a:tailEnd/>
          </a:ln>
        </p:spPr>
        <p:txBody>
          <a:bodyPr>
            <a:spAutoFit/>
          </a:bodyPr>
          <a:lstStyle/>
          <a:p>
            <a:r>
              <a:rPr lang="it-IT" b="1">
                <a:solidFill>
                  <a:srgbClr val="FFFF00"/>
                </a:solidFill>
                <a:latin typeface="Verdana" pitchFamily="34" charset="0"/>
              </a:rPr>
              <a:t>Legge 180</a:t>
            </a:r>
            <a:r>
              <a:rPr lang="it-IT" b="1">
                <a:solidFill>
                  <a:srgbClr val="FFFFFF"/>
                </a:solidFill>
                <a:latin typeface="Verdana" pitchFamily="34" charset="0"/>
              </a:rPr>
              <a:t/>
            </a:r>
            <a:br>
              <a:rPr lang="it-IT" b="1">
                <a:solidFill>
                  <a:srgbClr val="FFFFFF"/>
                </a:solidFill>
                <a:latin typeface="Verdana" pitchFamily="34" charset="0"/>
              </a:rPr>
            </a:br>
            <a:r>
              <a:rPr lang="it-IT" sz="1600" b="1" i="1">
                <a:solidFill>
                  <a:srgbClr val="FFFFFF"/>
                </a:solidFill>
                <a:latin typeface="Verdana" pitchFamily="34" charset="0"/>
              </a:rPr>
              <a:t>13 maggio 1978</a:t>
            </a:r>
            <a:endParaRPr lang="it-IT" sz="1600" b="1" i="1"/>
          </a:p>
        </p:txBody>
      </p:sp>
      <p:sp>
        <p:nvSpPr>
          <p:cNvPr id="301062" name="Text Box 6"/>
          <p:cNvSpPr txBox="1">
            <a:spLocks noChangeArrowheads="1"/>
          </p:cNvSpPr>
          <p:nvPr/>
        </p:nvSpPr>
        <p:spPr bwMode="auto">
          <a:xfrm>
            <a:off x="4067175" y="6381750"/>
            <a:ext cx="1441450" cy="215900"/>
          </a:xfrm>
          <a:prstGeom prst="rect">
            <a:avLst/>
          </a:prstGeom>
          <a:noFill/>
          <a:ln w="9525">
            <a:noFill/>
            <a:miter lim="800000"/>
            <a:headEnd/>
            <a:tailEnd/>
          </a:ln>
        </p:spPr>
        <p:txBody>
          <a:bodyPr lIns="0" tIns="0" rIns="0" bIns="0" anchor="b">
            <a:spAutoFit/>
          </a:bodyPr>
          <a:lstStyle/>
          <a:p>
            <a:pPr eaLnBrk="0" hangingPunct="0"/>
            <a:r>
              <a:rPr lang="it-IT" sz="1400" i="1">
                <a:solidFill>
                  <a:schemeClr val="bg1"/>
                </a:solidFill>
              </a:rPr>
              <a:t>  Basaglia, 1968</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Nuovi servizi e nuovi interventi</a:t>
            </a:r>
          </a:p>
        </p:txBody>
      </p:sp>
      <p:pic>
        <p:nvPicPr>
          <p:cNvPr id="303106" name="Immagine 3" descr="razionalità negata copertina.jpg"/>
          <p:cNvPicPr>
            <a:picLocks noChangeAspect="1"/>
          </p:cNvPicPr>
          <p:nvPr/>
        </p:nvPicPr>
        <p:blipFill>
          <a:blip r:embed="rId3"/>
          <a:srcRect/>
          <a:stretch>
            <a:fillRect/>
          </a:stretch>
        </p:blipFill>
        <p:spPr bwMode="auto">
          <a:xfrm>
            <a:off x="539750" y="1773238"/>
            <a:ext cx="2540000" cy="4305300"/>
          </a:xfrm>
          <a:prstGeom prst="rect">
            <a:avLst/>
          </a:prstGeom>
          <a:noFill/>
          <a:ln w="9525">
            <a:noFill/>
            <a:miter lim="800000"/>
            <a:headEnd/>
            <a:tailEnd/>
          </a:ln>
        </p:spPr>
      </p:pic>
      <p:sp>
        <p:nvSpPr>
          <p:cNvPr id="303107" name="Text Box 6"/>
          <p:cNvSpPr txBox="1">
            <a:spLocks noChangeArrowheads="1"/>
          </p:cNvSpPr>
          <p:nvPr/>
        </p:nvSpPr>
        <p:spPr bwMode="auto">
          <a:xfrm>
            <a:off x="539750" y="6196013"/>
            <a:ext cx="2447925" cy="215900"/>
          </a:xfrm>
          <a:prstGeom prst="rect">
            <a:avLst/>
          </a:prstGeom>
          <a:noFill/>
          <a:ln w="9525">
            <a:noFill/>
            <a:miter lim="800000"/>
            <a:headEnd/>
            <a:tailEnd/>
          </a:ln>
        </p:spPr>
        <p:txBody>
          <a:bodyPr lIns="0" tIns="0" rIns="0" bIns="0" anchor="b">
            <a:spAutoFit/>
          </a:bodyPr>
          <a:lstStyle/>
          <a:p>
            <a:pPr eaLnBrk="0" hangingPunct="0"/>
            <a:r>
              <a:rPr lang="it-IT" sz="1400" i="1">
                <a:solidFill>
                  <a:schemeClr val="bg1"/>
                </a:solidFill>
              </a:rPr>
              <a:t>Corbellini &amp; Jervis, 2008</a:t>
            </a:r>
          </a:p>
        </p:txBody>
      </p:sp>
      <p:sp>
        <p:nvSpPr>
          <p:cNvPr id="7" name="Text Box 3"/>
          <p:cNvSpPr txBox="1">
            <a:spLocks noChangeArrowheads="1"/>
          </p:cNvSpPr>
          <p:nvPr/>
        </p:nvSpPr>
        <p:spPr bwMode="auto">
          <a:xfrm>
            <a:off x="3203575" y="1773238"/>
            <a:ext cx="5256213" cy="138112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     </a:t>
            </a:r>
            <a:r>
              <a:rPr lang="it-IT" sz="2000" i="1">
                <a:solidFill>
                  <a:srgbClr val="FFFFFF"/>
                </a:solidFill>
                <a:latin typeface="Verdana" pitchFamily="34" charset="0"/>
              </a:rPr>
              <a:t>Tra gli eventi che in Italia - in età contemporanea - hanno riscosso risonanza internazionale</a:t>
            </a:r>
          </a:p>
        </p:txBody>
      </p:sp>
      <p:sp>
        <p:nvSpPr>
          <p:cNvPr id="8" name="Text Box 3"/>
          <p:cNvSpPr txBox="1">
            <a:spLocks noChangeArrowheads="1"/>
          </p:cNvSpPr>
          <p:nvPr/>
        </p:nvSpPr>
        <p:spPr bwMode="auto">
          <a:xfrm>
            <a:off x="3708400" y="3357563"/>
            <a:ext cx="5040313" cy="1568450"/>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Lotta contro la malaria</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Campagna contro la talassemia</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Chiusura dei manicomi</a:t>
            </a:r>
          </a:p>
        </p:txBody>
      </p:sp>
      <p:sp>
        <p:nvSpPr>
          <p:cNvPr id="299015" name="Rettangolo 78"/>
          <p:cNvSpPr>
            <a:spLocks noChangeArrowheads="1"/>
          </p:cNvSpPr>
          <p:nvPr/>
        </p:nvSpPr>
        <p:spPr bwMode="auto">
          <a:xfrm>
            <a:off x="3492500" y="5300663"/>
            <a:ext cx="5473700" cy="1292225"/>
          </a:xfrm>
          <a:prstGeom prst="rect">
            <a:avLst/>
          </a:prstGeom>
          <a:noFill/>
          <a:ln w="9525">
            <a:solidFill>
              <a:srgbClr val="FF00FF"/>
            </a:solidFill>
            <a:miter lim="800000"/>
            <a:headEnd/>
            <a:tailEnd/>
          </a:ln>
        </p:spPr>
        <p:txBody>
          <a:bodyPr>
            <a:spAutoFit/>
          </a:bodyPr>
          <a:lstStyle/>
          <a:p>
            <a:r>
              <a:rPr lang="it-IT" sz="1300">
                <a:solidFill>
                  <a:schemeClr val="bg1"/>
                </a:solidFill>
              </a:rPr>
              <a:t>De Girolamo. </a:t>
            </a:r>
            <a:r>
              <a:rPr lang="it-IT" sz="1300" b="1">
                <a:solidFill>
                  <a:schemeClr val="bg1"/>
                </a:solidFill>
              </a:rPr>
              <a:t>Italian psychiatry and reform law. A review of the international literature</a:t>
            </a:r>
            <a:r>
              <a:rPr lang="it-IT" sz="1300">
                <a:solidFill>
                  <a:schemeClr val="bg1"/>
                </a:solidFill>
              </a:rPr>
              <a:t>. International Journal of Social Psychiatry, 35;21-7 (1989)</a:t>
            </a:r>
          </a:p>
          <a:p>
            <a:r>
              <a:rPr lang="it-IT" sz="1300">
                <a:solidFill>
                  <a:schemeClr val="bg1"/>
                </a:solidFill>
              </a:rPr>
              <a:t>De Girolamo et al. </a:t>
            </a:r>
            <a:r>
              <a:rPr lang="it-IT" sz="1300" b="1">
                <a:solidFill>
                  <a:schemeClr val="bg1"/>
                </a:solidFill>
              </a:rPr>
              <a:t>The current state of mental health care in Italy. Problems, perspectives, and lessons to learn</a:t>
            </a:r>
            <a:r>
              <a:rPr lang="it-IT" sz="1300">
                <a:solidFill>
                  <a:schemeClr val="bg1"/>
                </a:solidFill>
              </a:rPr>
              <a:t>. European Archive of Psychiatry and Clinical Neurosciences, 257;83-91 (2007)</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ssolve">
                                      <p:cBhvr>
                                        <p:cTn id="7" dur="500"/>
                                        <p:tgtEl>
                                          <p:spTgt spid="7">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dissolve">
                                      <p:cBhvr>
                                        <p:cTn id="11" dur="500"/>
                                        <p:tgtEl>
                                          <p:spTgt spid="8">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dissolve">
                                      <p:cBhvr>
                                        <p:cTn id="15" dur="500"/>
                                        <p:tgtEl>
                                          <p:spTgt spid="8">
                                            <p:txEl>
                                              <p:pRg st="1" end="1"/>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dissolve">
                                      <p:cBhvr>
                                        <p:cTn id="19" dur="500"/>
                                        <p:tgtEl>
                                          <p:spTgt spid="8">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99015"/>
                                        </p:tgtEl>
                                        <p:attrNameLst>
                                          <p:attrName>style.visibility</p:attrName>
                                        </p:attrNameLst>
                                      </p:cBhvr>
                                      <p:to>
                                        <p:strVal val="visible"/>
                                      </p:to>
                                    </p:set>
                                    <p:animEffect transition="in" filter="dissolve">
                                      <p:cBhvr>
                                        <p:cTn id="24" dur="500"/>
                                        <p:tgtEl>
                                          <p:spTgt spid="299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advAuto="0"/>
      <p:bldP spid="8" grpId="0" build="p" autoUpdateAnimBg="0" advAuto="0"/>
      <p:bldP spid="299015"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5153" name="Rectangle 2"/>
          <p:cNvSpPr>
            <a:spLocks noGrp="1" noChangeArrowheads="1"/>
          </p:cNvSpPr>
          <p:nvPr>
            <p:ph type="title"/>
          </p:nvPr>
        </p:nvSpPr>
        <p:spPr>
          <a:xfrm>
            <a:off x="474663" y="304800"/>
            <a:ext cx="8194675" cy="990600"/>
          </a:xfrm>
        </p:spPr>
        <p:txBody>
          <a:bodyPr/>
          <a:lstStyle/>
          <a:p>
            <a:r>
              <a:rPr lang="it-IT" sz="3700" b="1" smtClean="0">
                <a:solidFill>
                  <a:srgbClr val="FF9900"/>
                </a:solidFill>
                <a:latin typeface="Times New Roman" pitchFamily="18" charset="0"/>
              </a:rPr>
              <a:t>La vergogna degli stati</a:t>
            </a:r>
            <a:endParaRPr lang="en-US" sz="3700" b="1" smtClean="0">
              <a:solidFill>
                <a:srgbClr val="FF9900"/>
              </a:solidFill>
              <a:latin typeface="Times New Roman" pitchFamily="18" charset="0"/>
            </a:endParaRPr>
          </a:p>
        </p:txBody>
      </p:sp>
      <p:sp>
        <p:nvSpPr>
          <p:cNvPr id="305154" name="Rectangle 3"/>
          <p:cNvSpPr>
            <a:spLocks noChangeArrowheads="1"/>
          </p:cNvSpPr>
          <p:nvPr/>
        </p:nvSpPr>
        <p:spPr bwMode="auto">
          <a:xfrm>
            <a:off x="468313" y="4221163"/>
            <a:ext cx="8382000" cy="442912"/>
          </a:xfrm>
          <a:prstGeom prst="rect">
            <a:avLst/>
          </a:prstGeom>
          <a:noFill/>
          <a:ln w="12700">
            <a:noFill/>
            <a:miter lim="800000"/>
            <a:headEnd/>
            <a:tailEnd/>
          </a:ln>
        </p:spPr>
        <p:txBody>
          <a:bodyPr>
            <a:spAutoFit/>
          </a:bodyPr>
          <a:lstStyle/>
          <a:p>
            <a:pPr marL="476250" indent="-476250" defTabSz="762000">
              <a:lnSpc>
                <a:spcPct val="115000"/>
              </a:lnSpc>
              <a:spcBef>
                <a:spcPct val="50000"/>
              </a:spcBef>
              <a:buClr>
                <a:srgbClr val="FFFF00"/>
              </a:buClr>
              <a:buSzPct val="75000"/>
              <a:buFont typeface="Wingdings" pitchFamily="2" charset="2"/>
              <a:buChar char="n"/>
            </a:pPr>
            <a:endParaRPr lang="it-IT" altLang="en-US" sz="2000">
              <a:solidFill>
                <a:srgbClr val="FFFFFF"/>
              </a:solidFill>
              <a:latin typeface="Verdana" pitchFamily="34" charset="0"/>
            </a:endParaRPr>
          </a:p>
        </p:txBody>
      </p:sp>
      <p:sp>
        <p:nvSpPr>
          <p:cNvPr id="507908" name="Text Box 4"/>
          <p:cNvSpPr txBox="1">
            <a:spLocks noChangeArrowheads="1"/>
          </p:cNvSpPr>
          <p:nvPr/>
        </p:nvSpPr>
        <p:spPr bwMode="auto">
          <a:xfrm>
            <a:off x="250825" y="1341438"/>
            <a:ext cx="8642350" cy="1941512"/>
          </a:xfrm>
          <a:prstGeom prst="rect">
            <a:avLst/>
          </a:prstGeom>
          <a:noFill/>
          <a:ln w="9525">
            <a:noFill/>
            <a:miter lim="800000"/>
            <a:headEnd/>
            <a:tailEnd/>
          </a:ln>
        </p:spPr>
        <p:txBody>
          <a:bodyPr lIns="90000" tIns="46800" rIns="90000" bIns="46800">
            <a:spAutoFit/>
          </a:bodyPr>
          <a:lstStyle/>
          <a:p>
            <a:pPr marL="466725" indent="-466725">
              <a:lnSpc>
                <a:spcPts val="36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chemeClr val="bg1"/>
                </a:solidFill>
                <a:latin typeface="Verdana" pitchFamily="34" charset="0"/>
              </a:rPr>
              <a:t>Dopo la fine della 2a guerra mondiale, prima  grazie al magazine </a:t>
            </a:r>
            <a:r>
              <a:rPr lang="it-IT" sz="2000" i="1">
                <a:solidFill>
                  <a:schemeClr val="bg1"/>
                </a:solidFill>
                <a:latin typeface="Verdana" pitchFamily="34" charset="0"/>
              </a:rPr>
              <a:t>Life</a:t>
            </a:r>
            <a:r>
              <a:rPr lang="it-IT" sz="2000">
                <a:solidFill>
                  <a:schemeClr val="bg1"/>
                </a:solidFill>
                <a:latin typeface="Verdana" pitchFamily="34" charset="0"/>
              </a:rPr>
              <a:t> (1946) e poi al libro del giornalista </a:t>
            </a:r>
            <a:r>
              <a:rPr lang="it-IT" sz="2000" i="1">
                <a:solidFill>
                  <a:schemeClr val="bg1"/>
                </a:solidFill>
                <a:latin typeface="Verdana" pitchFamily="34" charset="0"/>
              </a:rPr>
              <a:t>Albert Deutsch</a:t>
            </a:r>
            <a:r>
              <a:rPr lang="it-IT" sz="2000">
                <a:solidFill>
                  <a:schemeClr val="bg1"/>
                </a:solidFill>
                <a:latin typeface="Verdana" pitchFamily="34" charset="0"/>
              </a:rPr>
              <a:t> “The Shame of the States” (1948), gli americani scoprono le condizioni degli ospedali psichiatrici statali</a:t>
            </a:r>
          </a:p>
        </p:txBody>
      </p:sp>
      <p:sp>
        <p:nvSpPr>
          <p:cNvPr id="507909" name="Text Box 5"/>
          <p:cNvSpPr txBox="1">
            <a:spLocks noChangeArrowheads="1"/>
          </p:cNvSpPr>
          <p:nvPr/>
        </p:nvSpPr>
        <p:spPr bwMode="auto">
          <a:xfrm>
            <a:off x="323850" y="3500438"/>
            <a:ext cx="8497888" cy="2898775"/>
          </a:xfrm>
          <a:prstGeom prst="rect">
            <a:avLst/>
          </a:prstGeom>
          <a:noFill/>
          <a:ln w="9525">
            <a:noFill/>
            <a:miter lim="800000"/>
            <a:headEnd/>
            <a:tailEnd/>
          </a:ln>
        </p:spPr>
        <p:txBody>
          <a:bodyPr lIns="90000" tIns="46800" rIns="90000" bIns="46800">
            <a:spAutoFit/>
          </a:bodyPr>
          <a:lstStyle/>
          <a:p>
            <a:pPr marL="466725" indent="-466725">
              <a:lnSpc>
                <a:spcPts val="36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chemeClr val="bg1"/>
                </a:solidFill>
                <a:latin typeface="Verdana" pitchFamily="34" charset="0"/>
              </a:rPr>
              <a:t>Ciò da inizio a movimento di riforma e crea le premesse per la nascita nel ‘56 della Joint Commission (APA e AMA) on Mental Health</a:t>
            </a:r>
          </a:p>
          <a:p>
            <a:pPr marL="466725" indent="-466725">
              <a:lnSpc>
                <a:spcPts val="36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chemeClr val="bg1"/>
                </a:solidFill>
                <a:latin typeface="Verdana" pitchFamily="34" charset="0"/>
              </a:rPr>
              <a:t>Il rapporto della Joint Commission è alla base del messaggio speciale del presidente J.F. Kennedy al Congresso, che approvò nel 1963 il Community Mental Health Act</a:t>
            </a:r>
          </a:p>
        </p:txBody>
      </p:sp>
      <p:pic>
        <p:nvPicPr>
          <p:cNvPr id="7" name="Picture 6" descr="Shame of the States"/>
          <p:cNvPicPr>
            <a:picLocks noChangeAspect="1" noChangeArrowheads="1"/>
          </p:cNvPicPr>
          <p:nvPr/>
        </p:nvPicPr>
        <p:blipFill>
          <a:blip r:embed="rId3"/>
          <a:srcRect/>
          <a:stretch>
            <a:fillRect/>
          </a:stretch>
        </p:blipFill>
        <p:spPr bwMode="auto">
          <a:xfrm>
            <a:off x="4572000" y="188913"/>
            <a:ext cx="4367213" cy="3587750"/>
          </a:xfrm>
          <a:prstGeom prst="rect">
            <a:avLst/>
          </a:prstGeom>
          <a:noFill/>
          <a:ln w="44450">
            <a:solidFill>
              <a:srgbClr val="FF6600"/>
            </a:solidFill>
            <a:miter lim="800000"/>
            <a:headEnd/>
            <a:tailEnd/>
          </a:ln>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7908">
                                            <p:txEl>
                                              <p:pRg st="0" end="0"/>
                                            </p:txEl>
                                          </p:spTgt>
                                        </p:tgtEl>
                                        <p:attrNameLst>
                                          <p:attrName>style.visibility</p:attrName>
                                        </p:attrNameLst>
                                      </p:cBhvr>
                                      <p:to>
                                        <p:strVal val="visible"/>
                                      </p:to>
                                    </p:set>
                                    <p:animEffect transition="in" filter="dissolve">
                                      <p:cBhvr>
                                        <p:cTn id="7" dur="500"/>
                                        <p:tgtEl>
                                          <p:spTgt spid="5079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7909">
                                            <p:txEl>
                                              <p:pRg st="0" end="0"/>
                                            </p:txEl>
                                          </p:spTgt>
                                        </p:tgtEl>
                                        <p:attrNameLst>
                                          <p:attrName>style.visibility</p:attrName>
                                        </p:attrNameLst>
                                      </p:cBhvr>
                                      <p:to>
                                        <p:strVal val="visible"/>
                                      </p:to>
                                    </p:set>
                                    <p:animEffect transition="in" filter="dissolve">
                                      <p:cBhvr>
                                        <p:cTn id="12" dur="500"/>
                                        <p:tgtEl>
                                          <p:spTgt spid="507909">
                                            <p:txEl>
                                              <p:pRg st="0" end="0"/>
                                            </p:txEl>
                                          </p:spTgt>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507909">
                                            <p:txEl>
                                              <p:pRg st="1" end="1"/>
                                            </p:txEl>
                                          </p:spTgt>
                                        </p:tgtEl>
                                        <p:attrNameLst>
                                          <p:attrName>style.visibility</p:attrName>
                                        </p:attrNameLst>
                                      </p:cBhvr>
                                      <p:to>
                                        <p:strVal val="visible"/>
                                      </p:to>
                                    </p:set>
                                    <p:animEffect transition="in" filter="dissolve">
                                      <p:cBhvr>
                                        <p:cTn id="16" dur="500"/>
                                        <p:tgtEl>
                                          <p:spTgt spid="50790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8" grpId="0" build="p" autoUpdateAnimBg="0" advAuto="0"/>
      <p:bldP spid="507909" grpId="0" build="p" autoUpdateAnimBg="0"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ChangeArrowheads="1"/>
          </p:cNvSpPr>
          <p:nvPr>
            <p:ph type="title" idx="4294967295"/>
          </p:nvPr>
        </p:nvSpPr>
        <p:spPr>
          <a:xfrm>
            <a:off x="1187450" y="1341438"/>
            <a:ext cx="6846888" cy="3722687"/>
          </a:xfrm>
        </p:spPr>
        <p:txBody>
          <a:bodyPr lIns="90000" tIns="46800" rIns="90000" bIns="46800"/>
          <a:lstStyle/>
          <a:p>
            <a:pPr defTabSz="449263" eaLnBrk="1" hangingPunct="1">
              <a:buClr>
                <a:srgbClr val="FF99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it-IT" sz="4100" b="1" smtClean="0">
              <a:solidFill>
                <a:srgbClr val="FF9900"/>
              </a:solidFill>
              <a:latin typeface="Times New Roman" pitchFamily="18" charset="0"/>
            </a:endParaRPr>
          </a:p>
        </p:txBody>
      </p:sp>
      <p:pic>
        <p:nvPicPr>
          <p:cNvPr id="307202" name="Picture 3" descr="THORAZINE Chlorpromazine AD_patients hospitalized for many years are now at home"/>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8" name="Rectangle 4"/>
          <p:cNvSpPr>
            <a:spLocks noChangeArrowheads="1"/>
          </p:cNvSpPr>
          <p:nvPr/>
        </p:nvSpPr>
        <p:spPr bwMode="auto">
          <a:xfrm>
            <a:off x="1835150" y="1998663"/>
            <a:ext cx="6553200" cy="1187450"/>
          </a:xfrm>
          <a:prstGeom prst="rect">
            <a:avLst/>
          </a:prstGeom>
          <a:noFill/>
          <a:ln w="9525">
            <a:noFill/>
            <a:miter lim="800000"/>
            <a:headEnd/>
            <a:tailEnd/>
          </a:ln>
        </p:spPr>
        <p:txBody>
          <a:bodyPr anchor="ctr">
            <a:spAutoFit/>
          </a:bodyPr>
          <a:lstStyle/>
          <a:p>
            <a:r>
              <a:rPr lang="en-NZ" b="1">
                <a:solidFill>
                  <a:srgbClr val="FFFF00"/>
                </a:solidFill>
              </a:rPr>
              <a:t>1956 THORAZINE (Chlorpromazine) AD, "patients hospitalized for many years are now at home"</a:t>
            </a:r>
            <a:r>
              <a:rPr lang="en-NZ">
                <a:solidFill>
                  <a:srgbClr val="000000"/>
                </a:solidFill>
              </a:rPr>
              <a:t> </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ChangeArrowheads="1"/>
          </p:cNvSpPr>
          <p:nvPr>
            <p:ph type="title" idx="4294967295"/>
          </p:nvPr>
        </p:nvSpPr>
        <p:spPr>
          <a:xfrm>
            <a:off x="684213" y="549275"/>
            <a:ext cx="7704137" cy="2921000"/>
          </a:xfrm>
        </p:spPr>
        <p:txBody>
          <a:bodyPr lIns="90000" tIns="46800" rIns="90000" bIns="46800"/>
          <a:lstStyle/>
          <a:p>
            <a:pPr defTabSz="449263" eaLnBrk="1" hangingPunct="1">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2600" b="1" smtClean="0">
                <a:solidFill>
                  <a:srgbClr val="FF9900"/>
                </a:solidFill>
                <a:latin typeface="Times New Roman" pitchFamily="18" charset="0"/>
              </a:rPr>
              <a:t>La chiusura degli ospedali psichiatrici </a:t>
            </a:r>
            <a:br>
              <a:rPr lang="it-IT" sz="2600" b="1" smtClean="0">
                <a:solidFill>
                  <a:srgbClr val="FF9900"/>
                </a:solidFill>
                <a:latin typeface="Times New Roman" pitchFamily="18" charset="0"/>
              </a:rPr>
            </a:br>
            <a:r>
              <a:rPr lang="it-IT" sz="2600" b="1" smtClean="0">
                <a:solidFill>
                  <a:srgbClr val="FF9900"/>
                </a:solidFill>
                <a:latin typeface="Times New Roman" pitchFamily="18" charset="0"/>
              </a:rPr>
              <a:t>si è accompagnata al tentativo di modificare il modello di malattia mentale proposto alla società </a:t>
            </a:r>
            <a:r>
              <a:rPr lang="it-IT" sz="2400" b="1" smtClean="0">
                <a:solidFill>
                  <a:srgbClr val="FF9900"/>
                </a:solidFill>
                <a:latin typeface="Times New Roman" pitchFamily="18" charset="0"/>
              </a:rPr>
              <a:t/>
            </a:r>
            <a:br>
              <a:rPr lang="it-IT" sz="2400" b="1" smtClean="0">
                <a:solidFill>
                  <a:srgbClr val="FF9900"/>
                </a:solidFill>
                <a:latin typeface="Times New Roman" pitchFamily="18" charset="0"/>
              </a:rPr>
            </a:br>
            <a:r>
              <a:rPr lang="it-IT" sz="2800" b="1" smtClean="0">
                <a:solidFill>
                  <a:srgbClr val="FF9900"/>
                </a:solidFill>
                <a:latin typeface="Times New Roman" pitchFamily="18" charset="0"/>
              </a:rPr>
              <a:t/>
            </a:r>
            <a:br>
              <a:rPr lang="it-IT" sz="2800" b="1" smtClean="0">
                <a:solidFill>
                  <a:srgbClr val="FF9900"/>
                </a:solidFill>
                <a:latin typeface="Times New Roman" pitchFamily="18" charset="0"/>
              </a:rPr>
            </a:br>
            <a:r>
              <a:rPr lang="it-IT" sz="3200" b="1" smtClean="0">
                <a:solidFill>
                  <a:srgbClr val="FF9900"/>
                </a:solidFill>
                <a:latin typeface="Times New Roman" pitchFamily="18" charset="0"/>
              </a:rPr>
              <a:t/>
            </a:r>
            <a:br>
              <a:rPr lang="it-IT" sz="3200" b="1" smtClean="0">
                <a:solidFill>
                  <a:srgbClr val="FF9900"/>
                </a:solidFill>
                <a:latin typeface="Times New Roman" pitchFamily="18" charset="0"/>
              </a:rPr>
            </a:br>
            <a:endParaRPr lang="it-IT" sz="3200" b="1" smtClean="0">
              <a:solidFill>
                <a:srgbClr val="FF9900"/>
              </a:solidFill>
              <a:latin typeface="Times New Roman" pitchFamily="18" charset="0"/>
            </a:endParaRPr>
          </a:p>
        </p:txBody>
      </p:sp>
      <p:sp>
        <p:nvSpPr>
          <p:cNvPr id="4" name="Text Box 20"/>
          <p:cNvSpPr txBox="1">
            <a:spLocks noChangeArrowheads="1"/>
          </p:cNvSpPr>
          <p:nvPr/>
        </p:nvSpPr>
        <p:spPr bwMode="auto">
          <a:xfrm>
            <a:off x="349250" y="6538913"/>
            <a:ext cx="8470900" cy="258762"/>
          </a:xfrm>
          <a:prstGeom prst="rect">
            <a:avLst/>
          </a:prstGeom>
          <a:noFill/>
          <a:ln w="9525" algn="ctr">
            <a:noFill/>
            <a:miter lim="800000"/>
            <a:headEnd/>
            <a:tailEnd/>
          </a:ln>
        </p:spPr>
        <p:txBody>
          <a:bodyPr lIns="0" rIns="0" anchor="b">
            <a:spAutoFit/>
          </a:bodyPr>
          <a:lstStyle/>
          <a:p>
            <a:pPr algn="r" eaLnBrk="0" hangingPunct="0">
              <a:lnSpc>
                <a:spcPct val="90000"/>
              </a:lnSpc>
            </a:pPr>
            <a:r>
              <a:rPr kumimoji="1" lang="it-IT" sz="1200" i="1" baseline="30000">
                <a:solidFill>
                  <a:srgbClr val="FFFFFF"/>
                </a:solidFill>
                <a:latin typeface="Verdana" pitchFamily="34" charset="0"/>
                <a:ea typeface="MS PGothic"/>
                <a:cs typeface="MS PGothic"/>
              </a:rPr>
              <a:t>1 </a:t>
            </a:r>
            <a:r>
              <a:rPr kumimoji="1" lang="it-IT" sz="1200" i="1">
                <a:solidFill>
                  <a:srgbClr val="FFFFFF"/>
                </a:solidFill>
                <a:latin typeface="Verdana" pitchFamily="34" charset="0"/>
                <a:ea typeface="MS PGothic"/>
                <a:cs typeface="MS PGothic"/>
              </a:rPr>
              <a:t>De Martis et al (a cura di), La riforma psichiatrica: il linguaggio dei quotidiani, Franco Angeli, Milano1987</a:t>
            </a:r>
          </a:p>
        </p:txBody>
      </p:sp>
      <p:sp>
        <p:nvSpPr>
          <p:cNvPr id="8" name="Rectangle 2"/>
          <p:cNvSpPr txBox="1">
            <a:spLocks noChangeArrowheads="1"/>
          </p:cNvSpPr>
          <p:nvPr/>
        </p:nvSpPr>
        <p:spPr bwMode="auto">
          <a:xfrm>
            <a:off x="684213" y="2997200"/>
            <a:ext cx="7704137" cy="2921000"/>
          </a:xfrm>
          <a:prstGeom prst="rect">
            <a:avLst/>
          </a:prstGeom>
          <a:noFill/>
          <a:ln w="9525">
            <a:noFill/>
            <a:miter lim="800000"/>
            <a:headEnd/>
            <a:tailEnd/>
          </a:ln>
        </p:spPr>
        <p:txBody>
          <a:bodyPr lIns="90000" tIns="46800" rIns="90000" bIns="46800" anchor="ctr"/>
          <a:lstStyle/>
          <a:p>
            <a:pPr algn="ctr" defTabSz="449263">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sz="2800" b="1" kern="0" dirty="0">
                <a:solidFill>
                  <a:srgbClr val="FF9900"/>
                </a:solidFill>
                <a:latin typeface="Times New Roman" pitchFamily="18" charset="0"/>
                <a:ea typeface="+mj-ea"/>
                <a:cs typeface="+mj-cs"/>
              </a:rPr>
              <a:t/>
            </a:r>
            <a:br>
              <a:rPr lang="it-IT" sz="2800" b="1" kern="0" dirty="0">
                <a:solidFill>
                  <a:srgbClr val="FF9900"/>
                </a:solidFill>
                <a:latin typeface="Times New Roman" pitchFamily="18" charset="0"/>
                <a:ea typeface="+mj-ea"/>
                <a:cs typeface="+mj-cs"/>
              </a:rPr>
            </a:br>
            <a:r>
              <a:rPr lang="it-IT" sz="3200" b="1" kern="0" dirty="0">
                <a:solidFill>
                  <a:srgbClr val="FF9900"/>
                </a:solidFill>
                <a:latin typeface="Times New Roman" pitchFamily="18" charset="0"/>
                <a:ea typeface="+mj-ea"/>
                <a:cs typeface="+mj-cs"/>
              </a:rPr>
              <a:t/>
            </a:r>
            <a:br>
              <a:rPr lang="it-IT" sz="3200" b="1" kern="0" dirty="0">
                <a:solidFill>
                  <a:srgbClr val="FF9900"/>
                </a:solidFill>
                <a:latin typeface="Times New Roman" pitchFamily="18" charset="0"/>
                <a:ea typeface="+mj-ea"/>
                <a:cs typeface="+mj-cs"/>
              </a:rPr>
            </a:br>
            <a:r>
              <a:rPr lang="it-IT" sz="2600" b="1" kern="0" dirty="0">
                <a:solidFill>
                  <a:srgbClr val="FF9900"/>
                </a:solidFill>
                <a:latin typeface="Times New Roman" pitchFamily="18" charset="0"/>
                <a:ea typeface="+mj-ea"/>
                <a:cs typeface="+mj-cs"/>
              </a:rPr>
              <a:t>Certamente le strutture murarie non sarebbero cambiate, non vi sarebbe stata l’affermazione della psichiatria territoriale o comunitaria, </a:t>
            </a:r>
            <a:br>
              <a:rPr lang="it-IT" sz="2600" b="1" kern="0" dirty="0">
                <a:solidFill>
                  <a:srgbClr val="FF9900"/>
                </a:solidFill>
                <a:latin typeface="Times New Roman" pitchFamily="18" charset="0"/>
                <a:ea typeface="+mj-ea"/>
                <a:cs typeface="+mj-cs"/>
              </a:rPr>
            </a:br>
            <a:r>
              <a:rPr lang="it-IT" sz="2600" b="1" kern="0" dirty="0">
                <a:solidFill>
                  <a:schemeClr val="bg1"/>
                </a:solidFill>
                <a:latin typeface="Times New Roman" pitchFamily="18" charset="0"/>
                <a:ea typeface="+mj-ea"/>
                <a:cs typeface="+mj-cs"/>
              </a:rPr>
              <a:t>se non ci fosse stato un radicale cambiamento del modo di vedere il malato mentale, </a:t>
            </a:r>
            <a:br>
              <a:rPr lang="it-IT" sz="2600" b="1" kern="0" dirty="0">
                <a:solidFill>
                  <a:schemeClr val="bg1"/>
                </a:solidFill>
                <a:latin typeface="Times New Roman" pitchFamily="18" charset="0"/>
                <a:ea typeface="+mj-ea"/>
                <a:cs typeface="+mj-cs"/>
              </a:rPr>
            </a:br>
            <a:r>
              <a:rPr lang="it-IT" sz="2600" b="1" kern="0" dirty="0">
                <a:solidFill>
                  <a:schemeClr val="bg1"/>
                </a:solidFill>
                <a:latin typeface="Times New Roman" pitchFamily="18" charset="0"/>
                <a:ea typeface="+mj-ea"/>
                <a:cs typeface="+mj-cs"/>
              </a:rPr>
              <a:t>come testimoniato da varie ricerche </a:t>
            </a:r>
            <a:r>
              <a:rPr lang="it-IT" sz="2600" b="1" kern="0" baseline="30000" dirty="0">
                <a:solidFill>
                  <a:schemeClr val="bg1"/>
                </a:solidFill>
                <a:latin typeface="Times New Roman" pitchFamily="18" charset="0"/>
                <a:ea typeface="+mj-ea"/>
                <a:cs typeface="+mj-cs"/>
              </a:rPr>
              <a:t>1</a:t>
            </a:r>
            <a:r>
              <a:rPr lang="it-IT" sz="2600" b="1" kern="0" dirty="0">
                <a:solidFill>
                  <a:schemeClr val="bg1"/>
                </a:solidFill>
                <a:latin typeface="Times New Roman" pitchFamily="18" charset="0"/>
                <a:ea typeface="+mj-ea"/>
                <a:cs typeface="+mj-cs"/>
              </a:rPr>
              <a:t/>
            </a:r>
            <a:br>
              <a:rPr lang="it-IT" sz="2600" b="1" kern="0" dirty="0">
                <a:solidFill>
                  <a:schemeClr val="bg1"/>
                </a:solidFill>
                <a:latin typeface="Times New Roman" pitchFamily="18" charset="0"/>
                <a:ea typeface="+mj-ea"/>
                <a:cs typeface="+mj-cs"/>
              </a:rPr>
            </a:br>
            <a:r>
              <a:rPr lang="it-IT" sz="2600" b="1" kern="0" dirty="0">
                <a:solidFill>
                  <a:schemeClr val="bg1"/>
                </a:solidFill>
                <a:latin typeface="Times New Roman" pitchFamily="18" charset="0"/>
                <a:ea typeface="+mj-ea"/>
                <a:cs typeface="+mj-cs"/>
              </a:rPr>
              <a:t>e dalla concreta realizzazione di pratiche </a:t>
            </a:r>
            <a:br>
              <a:rPr lang="it-IT" sz="2600" b="1" kern="0" dirty="0">
                <a:solidFill>
                  <a:schemeClr val="bg1"/>
                </a:solidFill>
                <a:latin typeface="Times New Roman" pitchFamily="18" charset="0"/>
                <a:ea typeface="+mj-ea"/>
                <a:cs typeface="+mj-cs"/>
              </a:rPr>
            </a:br>
            <a:r>
              <a:rPr lang="it-IT" sz="2600" b="1" kern="0" dirty="0">
                <a:solidFill>
                  <a:schemeClr val="bg1"/>
                </a:solidFill>
                <a:latin typeface="Times New Roman" pitchFamily="18" charset="0"/>
                <a:ea typeface="+mj-ea"/>
                <a:cs typeface="+mj-cs"/>
              </a:rPr>
              <a:t>di trattamento </a:t>
            </a:r>
            <a:r>
              <a:rPr lang="it-IT" sz="2600" b="1" kern="0" dirty="0">
                <a:solidFill>
                  <a:schemeClr val="bg1"/>
                </a:solidFill>
                <a:latin typeface="Times New Roman" pitchFamily="18" charset="0"/>
              </a:rPr>
              <a:t>alternative </a:t>
            </a:r>
            <a:r>
              <a:rPr lang="it-IT" sz="2600" b="1" kern="0" dirty="0">
                <a:solidFill>
                  <a:schemeClr val="bg1"/>
                </a:solidFill>
                <a:latin typeface="Times New Roman" pitchFamily="18" charset="0"/>
                <a:ea typeface="+mj-ea"/>
                <a:cs typeface="+mj-cs"/>
              </a:rPr>
              <a:t/>
            </a:r>
            <a:br>
              <a:rPr lang="it-IT" sz="2600" b="1" kern="0" dirty="0">
                <a:solidFill>
                  <a:schemeClr val="bg1"/>
                </a:solidFill>
                <a:latin typeface="Times New Roman" pitchFamily="18" charset="0"/>
                <a:ea typeface="+mj-ea"/>
                <a:cs typeface="+mj-cs"/>
              </a:rPr>
            </a:br>
            <a:r>
              <a:rPr lang="it-IT" sz="3200" b="1" kern="0" dirty="0">
                <a:solidFill>
                  <a:srgbClr val="FF9900"/>
                </a:solidFill>
                <a:latin typeface="Times New Roman" pitchFamily="18" charset="0"/>
                <a:ea typeface="+mj-ea"/>
                <a:cs typeface="+mj-cs"/>
              </a:rPr>
              <a:t/>
            </a:r>
            <a:br>
              <a:rPr lang="it-IT" sz="3200" b="1" kern="0" dirty="0">
                <a:solidFill>
                  <a:srgbClr val="FF9900"/>
                </a:solidFill>
                <a:latin typeface="Times New Roman" pitchFamily="18" charset="0"/>
                <a:ea typeface="+mj-ea"/>
                <a:cs typeface="+mj-cs"/>
              </a:rPr>
            </a:br>
            <a:endParaRPr lang="it-IT" sz="3200" b="1" kern="0" dirty="0">
              <a:solidFill>
                <a:srgbClr val="FF9900"/>
              </a:solidFill>
              <a:latin typeface="Times New Roman" pitchFamily="18" charset="0"/>
              <a:ea typeface="+mj-ea"/>
              <a:cs typeface="+mj-cs"/>
            </a:endParaRP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Rectangle 2"/>
          <p:cNvSpPr>
            <a:spLocks noGrp="1" noChangeArrowheads="1"/>
          </p:cNvSpPr>
          <p:nvPr>
            <p:ph type="title" idx="4294967295"/>
          </p:nvPr>
        </p:nvSpPr>
        <p:spPr>
          <a:xfrm>
            <a:off x="1331913" y="2143125"/>
            <a:ext cx="6408737" cy="2921000"/>
          </a:xfrm>
        </p:spPr>
        <p:txBody>
          <a:bodyPr lIns="90000" tIns="46800" rIns="90000" bIns="46800"/>
          <a:lstStyle/>
          <a:p>
            <a:pPr defTabSz="449263" eaLnBrk="1" hangingPunct="1">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200" b="1" smtClean="0">
                <a:solidFill>
                  <a:srgbClr val="FF9900"/>
                </a:solidFill>
                <a:latin typeface="Times New Roman" pitchFamily="18" charset="0"/>
              </a:rPr>
              <a:t>Integrazione della persona nelle sue diverse dimensioni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
            </a:r>
            <a:br>
              <a:rPr lang="it-IT" sz="3200" b="1" smtClean="0">
                <a:solidFill>
                  <a:srgbClr val="FF9900"/>
                </a:solidFill>
                <a:latin typeface="Times New Roman" pitchFamily="18" charset="0"/>
              </a:rPr>
            </a:br>
            <a:endParaRPr lang="it-IT" sz="3200" b="1" smtClean="0">
              <a:solidFill>
                <a:srgbClr val="FF9900"/>
              </a:solidFill>
              <a:latin typeface="Times New Roman" pitchFamily="18" charset="0"/>
            </a:endParaRPr>
          </a:p>
        </p:txBody>
      </p:sp>
    </p:spTree>
  </p:cSld>
  <p:clrMapOvr>
    <a:masterClrMapping/>
  </p:clrMapOvr>
  <p:transition>
    <p:strips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Rectangle 2"/>
          <p:cNvSpPr>
            <a:spLocks noGrp="1" noChangeArrowheads="1"/>
          </p:cNvSpPr>
          <p:nvPr>
            <p:ph type="title" idx="4294967295"/>
          </p:nvPr>
        </p:nvSpPr>
        <p:spPr>
          <a:xfrm>
            <a:off x="533400" y="282575"/>
            <a:ext cx="8153400" cy="1187450"/>
          </a:xfrm>
        </p:spPr>
        <p:txBody>
          <a:bodyPr lIns="90000" tIns="46800" rIns="90000" bIns="46800"/>
          <a:lstStyle/>
          <a:p>
            <a:pPr defTabSz="449263" eaLnBrk="1" hangingPunct="1">
              <a:lnSpc>
                <a:spcPct val="95000"/>
              </a:lnSpc>
              <a:buClr>
                <a:srgbClr val="FF99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Modello bio-psico-sociale</a:t>
            </a:r>
          </a:p>
        </p:txBody>
      </p:sp>
      <p:sp>
        <p:nvSpPr>
          <p:cNvPr id="313346" name="AutoShape 9"/>
          <p:cNvSpPr>
            <a:spLocks noChangeArrowheads="1"/>
          </p:cNvSpPr>
          <p:nvPr/>
        </p:nvSpPr>
        <p:spPr bwMode="auto">
          <a:xfrm>
            <a:off x="1403350" y="1773238"/>
            <a:ext cx="1439863" cy="792162"/>
          </a:xfrm>
          <a:prstGeom prst="roundRect">
            <a:avLst>
              <a:gd name="adj" fmla="val 16667"/>
            </a:avLst>
          </a:prstGeom>
          <a:gradFill rotWithShape="1">
            <a:gsLst>
              <a:gs pos="0">
                <a:srgbClr val="4790C7"/>
              </a:gs>
              <a:gs pos="100000">
                <a:srgbClr val="21435C"/>
              </a:gs>
            </a:gsLst>
            <a:lin ang="5400000" scaled="1"/>
          </a:gradFill>
          <a:ln w="57150">
            <a:solidFill>
              <a:srgbClr val="89CBEF"/>
            </a:solidFill>
            <a:round/>
            <a:headEnd/>
            <a:tailEnd/>
          </a:ln>
        </p:spPr>
        <p:txBody>
          <a:bodyPr anchor="ctr"/>
          <a:lstStyle/>
          <a:p>
            <a:pPr algn="ctr"/>
            <a:r>
              <a:rPr lang="it-IT" altLang="en-GB" sz="1600" b="1">
                <a:solidFill>
                  <a:schemeClr val="bg1"/>
                </a:solidFill>
                <a:latin typeface="Tahoma" pitchFamily="34" charset="0"/>
              </a:rPr>
              <a:t>Eredità </a:t>
            </a:r>
            <a:endParaRPr lang="it-IT" sz="1600" b="1">
              <a:solidFill>
                <a:schemeClr val="bg1"/>
              </a:solidFill>
              <a:latin typeface="Tahoma" pitchFamily="34" charset="0"/>
            </a:endParaRPr>
          </a:p>
        </p:txBody>
      </p:sp>
      <p:sp>
        <p:nvSpPr>
          <p:cNvPr id="313347" name="AutoShape 9"/>
          <p:cNvSpPr>
            <a:spLocks noChangeArrowheads="1"/>
          </p:cNvSpPr>
          <p:nvPr/>
        </p:nvSpPr>
        <p:spPr bwMode="auto">
          <a:xfrm>
            <a:off x="3779838" y="1773238"/>
            <a:ext cx="1727200" cy="792162"/>
          </a:xfrm>
          <a:prstGeom prst="roundRect">
            <a:avLst>
              <a:gd name="adj" fmla="val 16667"/>
            </a:avLst>
          </a:prstGeom>
          <a:gradFill rotWithShape="1">
            <a:gsLst>
              <a:gs pos="0">
                <a:srgbClr val="4790C7"/>
              </a:gs>
              <a:gs pos="100000">
                <a:srgbClr val="21435C"/>
              </a:gs>
            </a:gsLst>
            <a:lin ang="5400000" scaled="1"/>
          </a:gradFill>
          <a:ln w="57150">
            <a:solidFill>
              <a:srgbClr val="89CBEF"/>
            </a:solidFill>
            <a:round/>
            <a:headEnd/>
            <a:tailEnd/>
          </a:ln>
        </p:spPr>
        <p:txBody>
          <a:bodyPr anchor="ctr"/>
          <a:lstStyle/>
          <a:p>
            <a:pPr algn="ctr"/>
            <a:r>
              <a:rPr lang="it-IT" altLang="en-GB" sz="1600" b="1">
                <a:solidFill>
                  <a:schemeClr val="bg1"/>
                </a:solidFill>
                <a:latin typeface="Tahoma" pitchFamily="34" charset="0"/>
              </a:rPr>
              <a:t>Ambiente di sviluppo</a:t>
            </a:r>
            <a:endParaRPr lang="it-IT" sz="1600" b="1">
              <a:solidFill>
                <a:schemeClr val="bg1"/>
              </a:solidFill>
              <a:latin typeface="Tahoma" pitchFamily="34" charset="0"/>
            </a:endParaRPr>
          </a:p>
        </p:txBody>
      </p:sp>
      <p:sp>
        <p:nvSpPr>
          <p:cNvPr id="313348" name="AutoShape 9"/>
          <p:cNvSpPr>
            <a:spLocks noChangeArrowheads="1"/>
          </p:cNvSpPr>
          <p:nvPr/>
        </p:nvSpPr>
        <p:spPr bwMode="auto">
          <a:xfrm>
            <a:off x="6588125" y="1773238"/>
            <a:ext cx="1439863" cy="792162"/>
          </a:xfrm>
          <a:prstGeom prst="roundRect">
            <a:avLst>
              <a:gd name="adj" fmla="val 16667"/>
            </a:avLst>
          </a:prstGeom>
          <a:gradFill rotWithShape="1">
            <a:gsLst>
              <a:gs pos="0">
                <a:srgbClr val="4790C7"/>
              </a:gs>
              <a:gs pos="100000">
                <a:srgbClr val="21435C"/>
              </a:gs>
            </a:gsLst>
            <a:lin ang="5400000" scaled="1"/>
          </a:gradFill>
          <a:ln w="57150">
            <a:solidFill>
              <a:srgbClr val="89CBEF"/>
            </a:solidFill>
            <a:round/>
            <a:headEnd/>
            <a:tailEnd/>
          </a:ln>
        </p:spPr>
        <p:txBody>
          <a:bodyPr anchor="ctr"/>
          <a:lstStyle/>
          <a:p>
            <a:pPr algn="ctr"/>
            <a:r>
              <a:rPr lang="it-IT" altLang="en-GB" sz="1600" b="1">
                <a:solidFill>
                  <a:schemeClr val="bg1"/>
                </a:solidFill>
                <a:latin typeface="Tahoma" pitchFamily="34" charset="0"/>
              </a:rPr>
              <a:t>Evento avverso </a:t>
            </a:r>
            <a:endParaRPr lang="it-IT" sz="1600" b="1">
              <a:solidFill>
                <a:schemeClr val="bg1"/>
              </a:solidFill>
              <a:latin typeface="Tahoma" pitchFamily="34" charset="0"/>
            </a:endParaRPr>
          </a:p>
        </p:txBody>
      </p:sp>
      <p:sp>
        <p:nvSpPr>
          <p:cNvPr id="313349" name="AutoShape 9"/>
          <p:cNvSpPr>
            <a:spLocks noChangeArrowheads="1"/>
          </p:cNvSpPr>
          <p:nvPr/>
        </p:nvSpPr>
        <p:spPr bwMode="auto">
          <a:xfrm>
            <a:off x="3924300" y="5084763"/>
            <a:ext cx="1439863" cy="792162"/>
          </a:xfrm>
          <a:prstGeom prst="roundRect">
            <a:avLst>
              <a:gd name="adj" fmla="val 16667"/>
            </a:avLst>
          </a:prstGeom>
          <a:gradFill rotWithShape="1">
            <a:gsLst>
              <a:gs pos="0">
                <a:srgbClr val="4790C7"/>
              </a:gs>
              <a:gs pos="100000">
                <a:srgbClr val="21435C"/>
              </a:gs>
            </a:gsLst>
            <a:lin ang="5400000" scaled="1"/>
          </a:gradFill>
          <a:ln w="57150">
            <a:solidFill>
              <a:srgbClr val="89CBEF"/>
            </a:solidFill>
            <a:round/>
            <a:headEnd/>
            <a:tailEnd/>
          </a:ln>
        </p:spPr>
        <p:txBody>
          <a:bodyPr anchor="ctr"/>
          <a:lstStyle/>
          <a:p>
            <a:pPr algn="ctr"/>
            <a:r>
              <a:rPr lang="it-IT" sz="1600" b="1">
                <a:solidFill>
                  <a:schemeClr val="bg1"/>
                </a:solidFill>
                <a:latin typeface="Tahoma" pitchFamily="34" charset="0"/>
              </a:rPr>
              <a:t>Malattia</a:t>
            </a:r>
          </a:p>
        </p:txBody>
      </p:sp>
      <p:sp>
        <p:nvSpPr>
          <p:cNvPr id="313350" name="AutoShape 10"/>
          <p:cNvSpPr>
            <a:spLocks noChangeArrowheads="1"/>
          </p:cNvSpPr>
          <p:nvPr/>
        </p:nvSpPr>
        <p:spPr bwMode="auto">
          <a:xfrm rot="10800000" flipV="1">
            <a:off x="4067175" y="4005263"/>
            <a:ext cx="2808288" cy="1009650"/>
          </a:xfrm>
          <a:prstGeom prst="curvedDownArrow">
            <a:avLst>
              <a:gd name="adj1" fmla="val 55629"/>
              <a:gd name="adj2" fmla="val 111258"/>
              <a:gd name="adj3" fmla="val 33333"/>
            </a:avLst>
          </a:prstGeom>
          <a:solidFill>
            <a:schemeClr val="accent1"/>
          </a:solidFill>
          <a:ln w="9525">
            <a:solidFill>
              <a:schemeClr val="tx1"/>
            </a:solidFill>
            <a:miter lim="800000"/>
            <a:headEnd/>
            <a:tailEnd/>
          </a:ln>
        </p:spPr>
        <p:txBody>
          <a:bodyPr wrap="none" anchor="ctr"/>
          <a:lstStyle/>
          <a:p>
            <a:endParaRPr lang="it-IT" sz="1600">
              <a:latin typeface="Curlz MT" pitchFamily="82" charset="0"/>
            </a:endParaRPr>
          </a:p>
        </p:txBody>
      </p:sp>
      <p:sp>
        <p:nvSpPr>
          <p:cNvPr id="313351" name="AutoShape 9"/>
          <p:cNvSpPr>
            <a:spLocks noChangeArrowheads="1"/>
          </p:cNvSpPr>
          <p:nvPr/>
        </p:nvSpPr>
        <p:spPr bwMode="auto">
          <a:xfrm>
            <a:off x="6300788" y="4652963"/>
            <a:ext cx="1944687" cy="792162"/>
          </a:xfrm>
          <a:prstGeom prst="roundRect">
            <a:avLst>
              <a:gd name="adj" fmla="val 16667"/>
            </a:avLst>
          </a:prstGeom>
          <a:gradFill rotWithShape="1">
            <a:gsLst>
              <a:gs pos="0">
                <a:srgbClr val="4790C7"/>
              </a:gs>
              <a:gs pos="100000">
                <a:srgbClr val="21435C"/>
              </a:gs>
            </a:gsLst>
            <a:lin ang="5400000" scaled="1"/>
          </a:gradFill>
          <a:ln w="57150">
            <a:solidFill>
              <a:srgbClr val="89CBEF"/>
            </a:solidFill>
            <a:round/>
            <a:headEnd/>
            <a:tailEnd/>
          </a:ln>
        </p:spPr>
        <p:txBody>
          <a:bodyPr anchor="ctr"/>
          <a:lstStyle/>
          <a:p>
            <a:pPr algn="ctr"/>
            <a:r>
              <a:rPr lang="it-IT" altLang="en-GB" sz="1600" b="1">
                <a:solidFill>
                  <a:schemeClr val="bg1"/>
                </a:solidFill>
                <a:latin typeface="Tahoma" pitchFamily="34" charset="0"/>
              </a:rPr>
              <a:t>Evento di vita stressante</a:t>
            </a:r>
            <a:endParaRPr lang="it-IT" sz="1600" b="1">
              <a:solidFill>
                <a:schemeClr val="bg1"/>
              </a:solidFill>
              <a:latin typeface="Tahoma" pitchFamily="34" charset="0"/>
            </a:endParaRPr>
          </a:p>
        </p:txBody>
      </p:sp>
      <p:sp>
        <p:nvSpPr>
          <p:cNvPr id="313352" name="AutoShape 9"/>
          <p:cNvSpPr>
            <a:spLocks noChangeArrowheads="1"/>
          </p:cNvSpPr>
          <p:nvPr/>
        </p:nvSpPr>
        <p:spPr bwMode="auto">
          <a:xfrm>
            <a:off x="3419475" y="3357563"/>
            <a:ext cx="2663825" cy="792162"/>
          </a:xfrm>
          <a:prstGeom prst="roundRect">
            <a:avLst>
              <a:gd name="adj" fmla="val 16667"/>
            </a:avLst>
          </a:prstGeom>
          <a:gradFill rotWithShape="1">
            <a:gsLst>
              <a:gs pos="0">
                <a:srgbClr val="4790C7"/>
              </a:gs>
              <a:gs pos="100000">
                <a:srgbClr val="21435C"/>
              </a:gs>
            </a:gsLst>
            <a:lin ang="5400000" scaled="1"/>
          </a:gradFill>
          <a:ln w="57150">
            <a:solidFill>
              <a:srgbClr val="89CBEF"/>
            </a:solidFill>
            <a:round/>
            <a:headEnd/>
            <a:tailEnd/>
          </a:ln>
        </p:spPr>
        <p:txBody>
          <a:bodyPr anchor="ctr"/>
          <a:lstStyle/>
          <a:p>
            <a:pPr algn="ctr"/>
            <a:r>
              <a:rPr lang="it-IT" altLang="en-GB" sz="1600" b="1">
                <a:solidFill>
                  <a:schemeClr val="bg1"/>
                </a:solidFill>
                <a:latin typeface="Tahoma" pitchFamily="34" charset="0"/>
              </a:rPr>
              <a:t>Vulnerabilità</a:t>
            </a:r>
            <a:endParaRPr lang="it-IT" sz="1600" b="1">
              <a:solidFill>
                <a:schemeClr val="bg1"/>
              </a:solidFill>
              <a:latin typeface="Tahoma" pitchFamily="34" charset="0"/>
            </a:endParaRPr>
          </a:p>
        </p:txBody>
      </p:sp>
      <p:sp>
        <p:nvSpPr>
          <p:cNvPr id="313353" name="AutoShape 13"/>
          <p:cNvSpPr>
            <a:spLocks noChangeArrowheads="1"/>
          </p:cNvSpPr>
          <p:nvPr/>
        </p:nvSpPr>
        <p:spPr bwMode="auto">
          <a:xfrm>
            <a:off x="2916238" y="2060575"/>
            <a:ext cx="792162" cy="144463"/>
          </a:xfrm>
          <a:prstGeom prst="leftRightArrow">
            <a:avLst>
              <a:gd name="adj1" fmla="val 50000"/>
              <a:gd name="adj2" fmla="val 109670"/>
            </a:avLst>
          </a:prstGeom>
          <a:solidFill>
            <a:schemeClr val="accent1"/>
          </a:solidFill>
          <a:ln w="9525">
            <a:solidFill>
              <a:schemeClr val="tx1"/>
            </a:solidFill>
            <a:miter lim="800000"/>
            <a:headEnd/>
            <a:tailEnd/>
          </a:ln>
        </p:spPr>
        <p:txBody>
          <a:bodyPr wrap="none" anchor="ctr"/>
          <a:lstStyle/>
          <a:p>
            <a:endParaRPr lang="it-IT" sz="1600">
              <a:latin typeface="Curlz MT" pitchFamily="82" charset="0"/>
            </a:endParaRPr>
          </a:p>
        </p:txBody>
      </p:sp>
      <p:sp>
        <p:nvSpPr>
          <p:cNvPr id="313354" name="AutoShape 14"/>
          <p:cNvSpPr>
            <a:spLocks noChangeArrowheads="1"/>
          </p:cNvSpPr>
          <p:nvPr/>
        </p:nvSpPr>
        <p:spPr bwMode="auto">
          <a:xfrm>
            <a:off x="5580063" y="2060575"/>
            <a:ext cx="792162" cy="144463"/>
          </a:xfrm>
          <a:prstGeom prst="leftRightArrow">
            <a:avLst>
              <a:gd name="adj1" fmla="val 50000"/>
              <a:gd name="adj2" fmla="val 109670"/>
            </a:avLst>
          </a:prstGeom>
          <a:solidFill>
            <a:schemeClr val="accent1"/>
          </a:solidFill>
          <a:ln w="9525">
            <a:solidFill>
              <a:schemeClr val="tx1"/>
            </a:solidFill>
            <a:miter lim="800000"/>
            <a:headEnd/>
            <a:tailEnd/>
          </a:ln>
        </p:spPr>
        <p:txBody>
          <a:bodyPr wrap="none" anchor="ctr"/>
          <a:lstStyle/>
          <a:p>
            <a:endParaRPr lang="it-IT" sz="1600">
              <a:latin typeface="Curlz MT" pitchFamily="82" charset="0"/>
            </a:endParaRPr>
          </a:p>
        </p:txBody>
      </p:sp>
      <p:sp>
        <p:nvSpPr>
          <p:cNvPr id="313355" name="AutoShape 15"/>
          <p:cNvSpPr>
            <a:spLocks noChangeArrowheads="1"/>
          </p:cNvSpPr>
          <p:nvPr/>
        </p:nvSpPr>
        <p:spPr bwMode="auto">
          <a:xfrm>
            <a:off x="4572000" y="2708275"/>
            <a:ext cx="142875" cy="576263"/>
          </a:xfrm>
          <a:prstGeom prst="downArrow">
            <a:avLst>
              <a:gd name="adj1" fmla="val 50000"/>
              <a:gd name="adj2" fmla="val 100833"/>
            </a:avLst>
          </a:prstGeom>
          <a:solidFill>
            <a:schemeClr val="accent1"/>
          </a:solidFill>
          <a:ln w="9525">
            <a:solidFill>
              <a:schemeClr val="tx1"/>
            </a:solidFill>
            <a:miter lim="800000"/>
            <a:headEnd/>
            <a:tailEnd/>
          </a:ln>
        </p:spPr>
        <p:txBody>
          <a:bodyPr wrap="none" anchor="ctr"/>
          <a:lstStyle/>
          <a:p>
            <a:endParaRPr lang="it-IT" sz="1600">
              <a:latin typeface="Curlz MT" pitchFamily="82" charset="0"/>
            </a:endParaRPr>
          </a:p>
        </p:txBody>
      </p:sp>
      <p:sp>
        <p:nvSpPr>
          <p:cNvPr id="313356" name="AutoShape 17"/>
          <p:cNvSpPr>
            <a:spLocks noChangeArrowheads="1"/>
          </p:cNvSpPr>
          <p:nvPr/>
        </p:nvSpPr>
        <p:spPr bwMode="auto">
          <a:xfrm rot="-2700000">
            <a:off x="2997200" y="2555875"/>
            <a:ext cx="142875" cy="898525"/>
          </a:xfrm>
          <a:prstGeom prst="downArrow">
            <a:avLst>
              <a:gd name="adj1" fmla="val 50000"/>
              <a:gd name="adj2" fmla="val 157222"/>
            </a:avLst>
          </a:prstGeom>
          <a:solidFill>
            <a:schemeClr val="accent1"/>
          </a:solidFill>
          <a:ln w="9525">
            <a:solidFill>
              <a:schemeClr val="tx1"/>
            </a:solidFill>
            <a:miter lim="800000"/>
            <a:headEnd/>
            <a:tailEnd/>
          </a:ln>
        </p:spPr>
        <p:txBody>
          <a:bodyPr wrap="none" anchor="ctr"/>
          <a:lstStyle/>
          <a:p>
            <a:endParaRPr lang="it-IT" sz="1600">
              <a:latin typeface="Curlz MT" pitchFamily="82" charset="0"/>
            </a:endParaRPr>
          </a:p>
        </p:txBody>
      </p:sp>
      <p:sp>
        <p:nvSpPr>
          <p:cNvPr id="313357" name="AutoShape 19"/>
          <p:cNvSpPr>
            <a:spLocks noChangeArrowheads="1"/>
          </p:cNvSpPr>
          <p:nvPr/>
        </p:nvSpPr>
        <p:spPr bwMode="auto">
          <a:xfrm rot="2700000">
            <a:off x="6380163" y="2555875"/>
            <a:ext cx="142875" cy="898525"/>
          </a:xfrm>
          <a:prstGeom prst="downArrow">
            <a:avLst>
              <a:gd name="adj1" fmla="val 50000"/>
              <a:gd name="adj2" fmla="val 157222"/>
            </a:avLst>
          </a:prstGeom>
          <a:solidFill>
            <a:schemeClr val="accent1"/>
          </a:solidFill>
          <a:ln w="9525">
            <a:solidFill>
              <a:schemeClr val="tx1"/>
            </a:solidFill>
            <a:miter lim="800000"/>
            <a:headEnd/>
            <a:tailEnd/>
          </a:ln>
        </p:spPr>
        <p:txBody>
          <a:bodyPr wrap="none" anchor="ctr"/>
          <a:lstStyle/>
          <a:p>
            <a:endParaRPr lang="it-IT" sz="1600">
              <a:latin typeface="Curlz MT" pitchFamily="82" charset="0"/>
            </a:endParaRPr>
          </a:p>
        </p:txBody>
      </p:sp>
    </p:spTree>
  </p:cSld>
  <p:clrMapOvr>
    <a:masterClrMapping/>
  </p:clrMapOvr>
  <p:transition>
    <p:strips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Reale integrazione della persona nelle sue diverse dimensioni</a:t>
            </a:r>
          </a:p>
        </p:txBody>
      </p:sp>
      <p:sp>
        <p:nvSpPr>
          <p:cNvPr id="5" name="Text Box 3"/>
          <p:cNvSpPr txBox="1">
            <a:spLocks noChangeArrowheads="1"/>
          </p:cNvSpPr>
          <p:nvPr/>
        </p:nvSpPr>
        <p:spPr bwMode="auto">
          <a:xfrm>
            <a:off x="611188" y="1628775"/>
            <a:ext cx="8137525" cy="4198938"/>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La vera storia della psichiatria attuale è quella che chiama il paziente a diventare una persona con </a:t>
            </a:r>
            <a:r>
              <a:rPr lang="it-IT" sz="2000">
                <a:solidFill>
                  <a:srgbClr val="FFFF00"/>
                </a:solidFill>
                <a:latin typeface="Verdana" pitchFamily="34" charset="0"/>
              </a:rPr>
              <a:t>diritto di cittadinanza</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Tentando di renderlo </a:t>
            </a:r>
            <a:r>
              <a:rPr lang="it-IT" sz="2000">
                <a:solidFill>
                  <a:srgbClr val="FFFF00"/>
                </a:solidFill>
                <a:latin typeface="Verdana" pitchFamily="34" charset="0"/>
              </a:rPr>
              <a:t>protagonista della cura</a:t>
            </a:r>
            <a:r>
              <a:rPr lang="it-IT" sz="2000">
                <a:solidFill>
                  <a:srgbClr val="FFFFFF"/>
                </a:solidFill>
                <a:latin typeface="Verdana" pitchFamily="34" charset="0"/>
              </a:rPr>
              <a:t>, considerando parcellari i trattamenti che si limitano alle singole dimensioni </a:t>
            </a:r>
            <a:br>
              <a:rPr lang="it-IT" sz="2000">
                <a:solidFill>
                  <a:srgbClr val="FFFFFF"/>
                </a:solidFill>
                <a:latin typeface="Verdana" pitchFamily="34" charset="0"/>
              </a:rPr>
            </a:br>
            <a:r>
              <a:rPr lang="it-IT" sz="2000">
                <a:solidFill>
                  <a:srgbClr val="FFFFFF"/>
                </a:solidFill>
                <a:latin typeface="Verdana" pitchFamily="34" charset="0"/>
              </a:rPr>
              <a:t>- dell’ideologia sociale</a:t>
            </a:r>
            <a:br>
              <a:rPr lang="it-IT" sz="2000">
                <a:solidFill>
                  <a:srgbClr val="FFFFFF"/>
                </a:solidFill>
                <a:latin typeface="Verdana" pitchFamily="34" charset="0"/>
              </a:rPr>
            </a:br>
            <a:r>
              <a:rPr lang="it-IT" sz="2000">
                <a:solidFill>
                  <a:srgbClr val="FFFFFF"/>
                </a:solidFill>
                <a:latin typeface="Verdana" pitchFamily="34" charset="0"/>
              </a:rPr>
              <a:t>- dell’ideologia biologica o genetica</a:t>
            </a:r>
            <a:br>
              <a:rPr lang="it-IT" sz="2000">
                <a:solidFill>
                  <a:srgbClr val="FFFFFF"/>
                </a:solidFill>
                <a:latin typeface="Verdana" pitchFamily="34" charset="0"/>
              </a:rPr>
            </a:br>
            <a:r>
              <a:rPr lang="it-IT" sz="2000">
                <a:solidFill>
                  <a:srgbClr val="FFFFFF"/>
                </a:solidFill>
                <a:latin typeface="Verdana" pitchFamily="34" charset="0"/>
              </a:rPr>
              <a:t>- dell’ideologia psicologica</a:t>
            </a:r>
          </a:p>
        </p:txBody>
      </p:sp>
      <p:sp>
        <p:nvSpPr>
          <p:cNvPr id="6" name="Callout 1 5"/>
          <p:cNvSpPr/>
          <p:nvPr/>
        </p:nvSpPr>
        <p:spPr>
          <a:xfrm>
            <a:off x="5148263" y="2420938"/>
            <a:ext cx="3240087" cy="1223962"/>
          </a:xfrm>
          <a:prstGeom prst="borderCallout1">
            <a:avLst>
              <a:gd name="adj1" fmla="val 18750"/>
              <a:gd name="adj2" fmla="val -8333"/>
              <a:gd name="adj3" fmla="val 175596"/>
              <a:gd name="adj4" fmla="val -27314"/>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dirty="0">
                <a:solidFill>
                  <a:schemeClr val="bg1"/>
                </a:solidFill>
              </a:rPr>
              <a:t>Che chiude la porta alla persona o alla sua struttura biologica</a:t>
            </a:r>
          </a:p>
        </p:txBody>
      </p:sp>
      <p:sp>
        <p:nvSpPr>
          <p:cNvPr id="7" name="Callout 1 6"/>
          <p:cNvSpPr/>
          <p:nvPr/>
        </p:nvSpPr>
        <p:spPr>
          <a:xfrm>
            <a:off x="6011863" y="3933825"/>
            <a:ext cx="2808287" cy="1223963"/>
          </a:xfrm>
          <a:prstGeom prst="borderCallout1">
            <a:avLst>
              <a:gd name="adj1" fmla="val 18750"/>
              <a:gd name="adj2" fmla="val -8333"/>
              <a:gd name="adj3" fmla="val 73628"/>
              <a:gd name="adj4" fmla="val -32999"/>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it-IT" sz="2000" dirty="0">
                <a:solidFill>
                  <a:schemeClr val="bg1"/>
                </a:solidFill>
              </a:rPr>
              <a:t>Che esclude le vicende individuali e i vissuti familiari</a:t>
            </a:r>
          </a:p>
        </p:txBody>
      </p:sp>
      <p:sp>
        <p:nvSpPr>
          <p:cNvPr id="8" name="Callout 1 7"/>
          <p:cNvSpPr>
            <a:spLocks/>
          </p:cNvSpPr>
          <p:nvPr/>
        </p:nvSpPr>
        <p:spPr bwMode="auto">
          <a:xfrm>
            <a:off x="4643438" y="5373688"/>
            <a:ext cx="4176712" cy="1295400"/>
          </a:xfrm>
          <a:prstGeom prst="borderCallout1">
            <a:avLst>
              <a:gd name="adj1" fmla="val 34190"/>
              <a:gd name="adj2" fmla="val -1824"/>
              <a:gd name="adj3" fmla="val 34190"/>
              <a:gd name="adj4" fmla="val -4449"/>
            </a:avLst>
          </a:prstGeom>
          <a:solidFill>
            <a:srgbClr val="92D050"/>
          </a:solidFill>
          <a:ln w="25400" algn="ctr">
            <a:solidFill>
              <a:srgbClr val="89A4A7"/>
            </a:solidFill>
            <a:miter lim="800000"/>
            <a:headEnd/>
            <a:tailEnd/>
          </a:ln>
        </p:spPr>
        <p:txBody>
          <a:bodyPr anchor="ctr"/>
          <a:lstStyle/>
          <a:p>
            <a:pPr algn="ctr">
              <a:defRPr/>
            </a:pPr>
            <a:r>
              <a:rPr lang="it-IT" sz="2000" dirty="0">
                <a:solidFill>
                  <a:schemeClr val="bg1"/>
                </a:solidFill>
                <a:latin typeface="+mn-lt"/>
              </a:rPr>
              <a:t>Che può ridurre la complessità della malattia a faccende disincarnate, pensieri e vissuti impalpabili</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6"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ChangeArrowheads="1"/>
          </p:cNvSpPr>
          <p:nvPr>
            <p:ph type="title" idx="4294967295"/>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Nell’attualità</a:t>
            </a:r>
          </a:p>
        </p:txBody>
      </p:sp>
      <p:sp>
        <p:nvSpPr>
          <p:cNvPr id="5" name="Text Box 3"/>
          <p:cNvSpPr txBox="1">
            <a:spLocks noChangeArrowheads="1"/>
          </p:cNvSpPr>
          <p:nvPr/>
        </p:nvSpPr>
        <p:spPr bwMode="auto">
          <a:xfrm>
            <a:off x="827088" y="2708275"/>
            <a:ext cx="7993062" cy="25685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Costruzione di veri servizi di comunità (DSM)</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Lotta allo stigma</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Coinvolgimento e attivazione delle reti naturali</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Bisogni extraclinici: casa, lavoro, strategie di rete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endParaRPr lang="it-IT" sz="2000">
              <a:solidFill>
                <a:srgbClr val="FFFFFF"/>
              </a:solidFill>
              <a:latin typeface="Verdana" pitchFamily="34" charset="0"/>
            </a:endParaRPr>
          </a:p>
        </p:txBody>
      </p:sp>
      <p:sp>
        <p:nvSpPr>
          <p:cNvPr id="4" name="Rectangle 2"/>
          <p:cNvSpPr txBox="1">
            <a:spLocks noChangeArrowheads="1"/>
          </p:cNvSpPr>
          <p:nvPr/>
        </p:nvSpPr>
        <p:spPr bwMode="auto">
          <a:xfrm>
            <a:off x="971550" y="1196975"/>
            <a:ext cx="7286625" cy="1069975"/>
          </a:xfrm>
          <a:prstGeom prst="rect">
            <a:avLst/>
          </a:prstGeom>
          <a:noFill/>
          <a:ln w="9525">
            <a:noFill/>
            <a:miter lim="800000"/>
            <a:headEnd/>
            <a:tailEnd/>
          </a:ln>
        </p:spPr>
        <p:txBody>
          <a:bodyPr lIns="90000" tIns="46800" rIns="90000" bIns="46800" anchor="ctr"/>
          <a:lstStyle/>
          <a:p>
            <a:pPr algn="ctr" defTabSz="449263">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it-IT" sz="3200" b="1" kern="0" dirty="0">
              <a:solidFill>
                <a:srgbClr val="FF9900"/>
              </a:solidFill>
              <a:latin typeface="Times New Roman" pitchFamily="18" charset="0"/>
              <a:ea typeface="+mj-ea"/>
              <a:cs typeface="+mj-cs"/>
            </a:endParaRPr>
          </a:p>
          <a:p>
            <a:pPr algn="ctr" defTabSz="449263">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it-IT" sz="3200" b="1" kern="0" dirty="0">
              <a:solidFill>
                <a:srgbClr val="FF9900"/>
              </a:solidFill>
              <a:latin typeface="Times New Roman" pitchFamily="18" charset="0"/>
              <a:ea typeface="+mj-ea"/>
              <a:cs typeface="+mj-cs"/>
            </a:endParaRPr>
          </a:p>
          <a:p>
            <a:pPr algn="ctr" defTabSz="449263">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sz="3200" b="1" kern="0" dirty="0">
                <a:solidFill>
                  <a:srgbClr val="FFFF00"/>
                </a:solidFill>
                <a:latin typeface="Times New Roman" pitchFamily="18" charset="0"/>
                <a:ea typeface="+mj-ea"/>
                <a:cs typeface="+mj-cs"/>
              </a:rPr>
              <a:t>PSICHIATRIA </a:t>
            </a:r>
            <a:r>
              <a:rPr lang="it-IT" sz="3200" b="1" kern="0" dirty="0" err="1">
                <a:solidFill>
                  <a:srgbClr val="FFFF00"/>
                </a:solidFill>
                <a:latin typeface="Times New Roman" pitchFamily="18" charset="0"/>
                <a:ea typeface="+mj-ea"/>
                <a:cs typeface="+mj-cs"/>
              </a:rPr>
              <a:t>DI</a:t>
            </a:r>
            <a:r>
              <a:rPr lang="it-IT" sz="3200" b="1" kern="0" dirty="0">
                <a:solidFill>
                  <a:srgbClr val="FFFF00"/>
                </a:solidFill>
                <a:latin typeface="Times New Roman" pitchFamily="18" charset="0"/>
                <a:ea typeface="+mj-ea"/>
                <a:cs typeface="+mj-cs"/>
              </a:rPr>
              <a:t> COMUNITA’  </a:t>
            </a:r>
            <a:br>
              <a:rPr lang="it-IT" sz="3200" b="1" kern="0" dirty="0">
                <a:solidFill>
                  <a:srgbClr val="FFFF00"/>
                </a:solidFill>
                <a:latin typeface="Times New Roman" pitchFamily="18" charset="0"/>
                <a:ea typeface="+mj-ea"/>
                <a:cs typeface="+mj-cs"/>
              </a:rPr>
            </a:br>
            <a:r>
              <a:rPr lang="it-IT" sz="3200" b="1" kern="0" dirty="0">
                <a:solidFill>
                  <a:srgbClr val="FF9900"/>
                </a:solidFill>
                <a:latin typeface="Times New Roman" pitchFamily="18" charset="0"/>
                <a:ea typeface="+mj-ea"/>
                <a:cs typeface="+mj-cs"/>
              </a:rPr>
              <a:t/>
            </a:r>
            <a:br>
              <a:rPr lang="it-IT" sz="3200" b="1" kern="0" dirty="0">
                <a:solidFill>
                  <a:srgbClr val="FF9900"/>
                </a:solidFill>
                <a:latin typeface="Times New Roman" pitchFamily="18" charset="0"/>
                <a:ea typeface="+mj-ea"/>
                <a:cs typeface="+mj-cs"/>
              </a:rPr>
            </a:br>
            <a:endParaRPr lang="it-IT" sz="3200" b="1" kern="0" dirty="0">
              <a:solidFill>
                <a:srgbClr val="FF9900"/>
              </a:solidFill>
              <a:latin typeface="Times New Roman" pitchFamily="18" charset="0"/>
              <a:ea typeface="+mj-ea"/>
              <a:cs typeface="+mj-cs"/>
            </a:endParaRP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dissolve">
                                      <p:cBhvr>
                                        <p:cTn id="19"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489" name="Immagine 5" descr="Opuscolo associazioni fam etc.JPG"/>
          <p:cNvPicPr>
            <a:picLocks noChangeAspect="1"/>
          </p:cNvPicPr>
          <p:nvPr/>
        </p:nvPicPr>
        <p:blipFill>
          <a:blip r:embed="rId3"/>
          <a:srcRect/>
          <a:stretch>
            <a:fillRect/>
          </a:stretch>
        </p:blipFill>
        <p:spPr bwMode="auto">
          <a:xfrm>
            <a:off x="0" y="0"/>
            <a:ext cx="6732588" cy="6819900"/>
          </a:xfrm>
          <a:prstGeom prst="rect">
            <a:avLst/>
          </a:prstGeom>
          <a:noFill/>
          <a:ln w="9525">
            <a:noFill/>
            <a:miter lim="800000"/>
            <a:headEnd/>
            <a:tailEnd/>
          </a:ln>
        </p:spPr>
      </p:pic>
      <p:sp>
        <p:nvSpPr>
          <p:cNvPr id="7" name="Rectangle 6"/>
          <p:cNvSpPr>
            <a:spLocks noChangeArrowheads="1"/>
          </p:cNvSpPr>
          <p:nvPr/>
        </p:nvSpPr>
        <p:spPr bwMode="auto">
          <a:xfrm>
            <a:off x="4787900" y="5949950"/>
            <a:ext cx="3868738" cy="368300"/>
          </a:xfrm>
          <a:prstGeom prst="rect">
            <a:avLst/>
          </a:prstGeom>
          <a:solidFill>
            <a:srgbClr val="FFFF00"/>
          </a:solidFill>
          <a:ln w="9525">
            <a:noFill/>
            <a:miter lim="800000"/>
            <a:headEnd/>
            <a:tailEnd/>
          </a:ln>
          <a:effectLst>
            <a:prstShdw prst="shdw13" dist="53882" dir="13500000">
              <a:schemeClr val="bg2">
                <a:alpha val="50000"/>
              </a:schemeClr>
            </a:prstShdw>
          </a:effectLst>
        </p:spPr>
        <p:txBody>
          <a:bodyPr wrap="none">
            <a:spAutoFit/>
          </a:bodyPr>
          <a:lstStyle/>
          <a:p>
            <a:r>
              <a:rPr lang="it-IT" sz="1800" b="1">
                <a:solidFill>
                  <a:srgbClr val="FF0000"/>
                </a:solidFill>
              </a:rPr>
              <a:t>http://www.salutementalecom.org</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ChangeArrowheads="1"/>
          </p:cNvSpPr>
          <p:nvPr>
            <p:ph type="title" idx="4294967295"/>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Il volontariato</a:t>
            </a:r>
          </a:p>
        </p:txBody>
      </p:sp>
      <p:sp>
        <p:nvSpPr>
          <p:cNvPr id="5" name="Text Box 3"/>
          <p:cNvSpPr txBox="1">
            <a:spLocks noChangeArrowheads="1"/>
          </p:cNvSpPr>
          <p:nvPr/>
        </p:nvSpPr>
        <p:spPr bwMode="auto">
          <a:xfrm>
            <a:off x="684213" y="1412875"/>
            <a:ext cx="8208962" cy="29495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Risorsa umana, che si inserisce nello spazio vitale delle persone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Anello di congiunzione tra la persona e il contesto di appartenenza (tra la condizione di malattia e di salute)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Possibile agente di cambiamento per chi ha disabilità</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endParaRPr lang="it-IT" sz="2000">
              <a:solidFill>
                <a:srgbClr val="FFFFFF"/>
              </a:solidFill>
              <a:latin typeface="Verdana" pitchFamily="34" charset="0"/>
            </a:endParaRPr>
          </a:p>
        </p:txBody>
      </p:sp>
      <p:sp>
        <p:nvSpPr>
          <p:cNvPr id="2" name="Text Box 3"/>
          <p:cNvSpPr txBox="1">
            <a:spLocks noChangeArrowheads="1"/>
          </p:cNvSpPr>
          <p:nvPr/>
        </p:nvSpPr>
        <p:spPr bwMode="auto">
          <a:xfrm>
            <a:off x="684213" y="4221163"/>
            <a:ext cx="8135937" cy="24415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Disponibilità a acquisire conoscenze e competenze nella relazione d’aiuto</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Atteggiamento di considerazione positiva e comprensione empatica (senza confusione)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Autenticità e Reciprocità</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dissolve">
                                      <p:cBhvr>
                                        <p:cTn id="20" dur="500"/>
                                        <p:tgtEl>
                                          <p:spTgt spid="2">
                                            <p:txEl>
                                              <p:pRg st="0" end="0"/>
                                            </p:txEl>
                                          </p:spTgt>
                                        </p:tgtEl>
                                      </p:cBhvr>
                                    </p:animEffect>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dissolve">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dissolve">
                                      <p:cBhvr>
                                        <p:cTn id="2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2" grpId="0" build="p"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ChangeArrowheads="1"/>
          </p:cNvSpPr>
          <p:nvPr>
            <p:ph type="title" idx="4294967295"/>
          </p:nvPr>
        </p:nvSpPr>
        <p:spPr>
          <a:xfrm>
            <a:off x="323850" y="522922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Il risultato principale dell’ascoltare </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è il sentire</a:t>
            </a:r>
          </a:p>
        </p:txBody>
      </p:sp>
      <p:sp>
        <p:nvSpPr>
          <p:cNvPr id="507910" name="Rectangle 6"/>
          <p:cNvSpPr>
            <a:spLocks noChangeArrowheads="1"/>
          </p:cNvSpPr>
          <p:nvPr/>
        </p:nvSpPr>
        <p:spPr bwMode="auto">
          <a:xfrm>
            <a:off x="1042988" y="908050"/>
            <a:ext cx="5905500" cy="4572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defRPr/>
            </a:pPr>
            <a:r>
              <a:rPr lang="it-IT">
                <a:solidFill>
                  <a:srgbClr val="FFFFFF"/>
                </a:solidFill>
              </a:rPr>
              <a:t>Gli elementi dell’ascoltare:</a:t>
            </a:r>
          </a:p>
        </p:txBody>
      </p:sp>
      <p:sp>
        <p:nvSpPr>
          <p:cNvPr id="507915" name="AutoShape 11"/>
          <p:cNvSpPr>
            <a:spLocks noChangeArrowheads="1"/>
          </p:cNvSpPr>
          <p:nvPr/>
        </p:nvSpPr>
        <p:spPr bwMode="auto">
          <a:xfrm>
            <a:off x="2268538" y="1989138"/>
            <a:ext cx="2592387" cy="73025"/>
          </a:xfrm>
          <a:prstGeom prst="rightArrow">
            <a:avLst>
              <a:gd name="adj1" fmla="val 50000"/>
              <a:gd name="adj2" fmla="val 887500"/>
            </a:avLst>
          </a:prstGeom>
          <a:solidFill>
            <a:schemeClr val="accent1"/>
          </a:solidFill>
          <a:ln w="9525">
            <a:noFill/>
            <a:miter lim="800000"/>
            <a:headEnd/>
            <a:tailEnd/>
          </a:ln>
          <a:effectLst>
            <a:prstShdw prst="shdw17" dist="17961" dir="2700000">
              <a:schemeClr val="accent1">
                <a:gamma/>
                <a:shade val="60000"/>
                <a:invGamma/>
                <a:alpha val="50000"/>
              </a:schemeClr>
            </a:prstShdw>
          </a:effectLst>
        </p:spPr>
        <p:txBody>
          <a:bodyPr wrap="none" anchor="ctr"/>
          <a:lstStyle/>
          <a:p>
            <a:pPr>
              <a:defRPr/>
            </a:pPr>
            <a:endParaRPr lang="it-IT"/>
          </a:p>
        </p:txBody>
      </p:sp>
      <p:sp>
        <p:nvSpPr>
          <p:cNvPr id="507916" name="AutoShape 12"/>
          <p:cNvSpPr>
            <a:spLocks noChangeArrowheads="1"/>
          </p:cNvSpPr>
          <p:nvPr/>
        </p:nvSpPr>
        <p:spPr bwMode="auto">
          <a:xfrm>
            <a:off x="2195513" y="3644900"/>
            <a:ext cx="2592387" cy="73025"/>
          </a:xfrm>
          <a:prstGeom prst="rightArrow">
            <a:avLst>
              <a:gd name="adj1" fmla="val 50000"/>
              <a:gd name="adj2" fmla="val 887500"/>
            </a:avLst>
          </a:prstGeom>
          <a:solidFill>
            <a:schemeClr val="accent1"/>
          </a:solidFill>
          <a:ln w="9525">
            <a:noFill/>
            <a:miter lim="800000"/>
            <a:headEnd/>
            <a:tailEnd/>
          </a:ln>
          <a:effectLst>
            <a:prstShdw prst="shdw17" dist="17961" dir="2700000">
              <a:schemeClr val="accent1">
                <a:gamma/>
                <a:shade val="60000"/>
                <a:invGamma/>
                <a:alpha val="50000"/>
              </a:schemeClr>
            </a:prstShdw>
          </a:effectLst>
        </p:spPr>
        <p:txBody>
          <a:bodyPr wrap="none" anchor="ctr"/>
          <a:lstStyle/>
          <a:p>
            <a:pPr>
              <a:defRPr/>
            </a:pPr>
            <a:endParaRPr lang="it-IT"/>
          </a:p>
        </p:txBody>
      </p:sp>
      <p:sp>
        <p:nvSpPr>
          <p:cNvPr id="507917" name="AutoShape 13"/>
          <p:cNvSpPr>
            <a:spLocks noChangeArrowheads="1"/>
          </p:cNvSpPr>
          <p:nvPr/>
        </p:nvSpPr>
        <p:spPr bwMode="auto">
          <a:xfrm>
            <a:off x="2195513" y="4221163"/>
            <a:ext cx="2592387" cy="73025"/>
          </a:xfrm>
          <a:prstGeom prst="rightArrow">
            <a:avLst>
              <a:gd name="adj1" fmla="val 50000"/>
              <a:gd name="adj2" fmla="val 887500"/>
            </a:avLst>
          </a:prstGeom>
          <a:solidFill>
            <a:schemeClr val="accent1"/>
          </a:solidFill>
          <a:ln w="9525">
            <a:noFill/>
            <a:miter lim="800000"/>
            <a:headEnd/>
            <a:tailEnd/>
          </a:ln>
          <a:effectLst>
            <a:prstShdw prst="shdw17" dist="17961" dir="2700000">
              <a:schemeClr val="accent1">
                <a:gamma/>
                <a:shade val="60000"/>
                <a:invGamma/>
                <a:alpha val="50000"/>
              </a:schemeClr>
            </a:prstShdw>
          </a:effectLst>
        </p:spPr>
        <p:txBody>
          <a:bodyPr wrap="none" anchor="ctr"/>
          <a:lstStyle/>
          <a:p>
            <a:pPr>
              <a:defRPr/>
            </a:pPr>
            <a:endParaRPr lang="it-IT"/>
          </a:p>
        </p:txBody>
      </p:sp>
      <p:sp>
        <p:nvSpPr>
          <p:cNvPr id="507918" name="Rectangle 14"/>
          <p:cNvSpPr>
            <a:spLocks noChangeArrowheads="1"/>
          </p:cNvSpPr>
          <p:nvPr/>
        </p:nvSpPr>
        <p:spPr bwMode="auto">
          <a:xfrm>
            <a:off x="4932363" y="1844675"/>
            <a:ext cx="3744912" cy="2563813"/>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p>
            <a:pPr>
              <a:defRPr/>
            </a:pPr>
            <a:r>
              <a:rPr lang="it-IT" sz="1800" b="1">
                <a:solidFill>
                  <a:srgbClr val="FFFFFF"/>
                </a:solidFill>
              </a:rPr>
              <a:t>Avere un motivo</a:t>
            </a:r>
          </a:p>
          <a:p>
            <a:pPr>
              <a:defRPr/>
            </a:pPr>
            <a:endParaRPr lang="it-IT" sz="1800" b="1">
              <a:solidFill>
                <a:srgbClr val="FFFFFF"/>
              </a:solidFill>
            </a:endParaRPr>
          </a:p>
          <a:p>
            <a:pPr>
              <a:defRPr/>
            </a:pPr>
            <a:r>
              <a:rPr lang="it-IT" sz="1800" b="1">
                <a:solidFill>
                  <a:srgbClr val="FFFFFF"/>
                </a:solidFill>
              </a:rPr>
              <a:t>Sospendere il nostro giudizio</a:t>
            </a:r>
          </a:p>
          <a:p>
            <a:pPr>
              <a:defRPr/>
            </a:pPr>
            <a:endParaRPr lang="it-IT" sz="1800" b="1">
              <a:solidFill>
                <a:srgbClr val="FFFFFF"/>
              </a:solidFill>
            </a:endParaRPr>
          </a:p>
          <a:p>
            <a:pPr>
              <a:defRPr/>
            </a:pPr>
            <a:r>
              <a:rPr lang="it-IT" sz="1800" b="1">
                <a:solidFill>
                  <a:srgbClr val="FFFFFF"/>
                </a:solidFill>
              </a:rPr>
              <a:t>Concentrarsi sulla persona</a:t>
            </a:r>
          </a:p>
          <a:p>
            <a:pPr>
              <a:defRPr/>
            </a:pPr>
            <a:endParaRPr lang="it-IT" sz="1800" b="1">
              <a:solidFill>
                <a:srgbClr val="FFFFFF"/>
              </a:solidFill>
            </a:endParaRPr>
          </a:p>
          <a:p>
            <a:pPr>
              <a:defRPr/>
            </a:pPr>
            <a:r>
              <a:rPr lang="it-IT" sz="1800" b="1">
                <a:solidFill>
                  <a:srgbClr val="FFFFFF"/>
                </a:solidFill>
              </a:rPr>
              <a:t>Concentrarsi sul contenuto</a:t>
            </a:r>
          </a:p>
          <a:p>
            <a:pPr>
              <a:defRPr/>
            </a:pPr>
            <a:endParaRPr lang="it-IT" sz="1800" b="1">
              <a:solidFill>
                <a:srgbClr val="FFFFFF"/>
              </a:solidFill>
            </a:endParaRPr>
          </a:p>
          <a:p>
            <a:pPr>
              <a:defRPr/>
            </a:pPr>
            <a:r>
              <a:rPr lang="it-IT" sz="1800" b="1">
                <a:solidFill>
                  <a:srgbClr val="FFFFFF"/>
                </a:solidFill>
              </a:rPr>
              <a:t>Identificare i temi ricorrenti</a:t>
            </a:r>
          </a:p>
        </p:txBody>
      </p:sp>
      <p:sp>
        <p:nvSpPr>
          <p:cNvPr id="507919" name="AutoShape 15"/>
          <p:cNvSpPr>
            <a:spLocks noChangeArrowheads="1"/>
          </p:cNvSpPr>
          <p:nvPr/>
        </p:nvSpPr>
        <p:spPr bwMode="auto">
          <a:xfrm>
            <a:off x="2268538" y="2565400"/>
            <a:ext cx="2592387" cy="73025"/>
          </a:xfrm>
          <a:prstGeom prst="rightArrow">
            <a:avLst>
              <a:gd name="adj1" fmla="val 50000"/>
              <a:gd name="adj2" fmla="val 887500"/>
            </a:avLst>
          </a:prstGeom>
          <a:solidFill>
            <a:schemeClr val="accent1"/>
          </a:solidFill>
          <a:ln w="9525">
            <a:noFill/>
            <a:miter lim="800000"/>
            <a:headEnd/>
            <a:tailEnd/>
          </a:ln>
          <a:effectLst>
            <a:prstShdw prst="shdw17" dist="17961" dir="2700000">
              <a:schemeClr val="accent1">
                <a:gamma/>
                <a:shade val="60000"/>
                <a:invGamma/>
                <a:alpha val="50000"/>
              </a:schemeClr>
            </a:prstShdw>
          </a:effectLst>
        </p:spPr>
        <p:txBody>
          <a:bodyPr wrap="none" anchor="ctr"/>
          <a:lstStyle/>
          <a:p>
            <a:pPr>
              <a:defRPr/>
            </a:pPr>
            <a:endParaRPr lang="it-IT"/>
          </a:p>
        </p:txBody>
      </p:sp>
      <p:sp>
        <p:nvSpPr>
          <p:cNvPr id="507920" name="AutoShape 16"/>
          <p:cNvSpPr>
            <a:spLocks noChangeArrowheads="1"/>
          </p:cNvSpPr>
          <p:nvPr/>
        </p:nvSpPr>
        <p:spPr bwMode="auto">
          <a:xfrm>
            <a:off x="2195513" y="3068638"/>
            <a:ext cx="2592387" cy="73025"/>
          </a:xfrm>
          <a:prstGeom prst="rightArrow">
            <a:avLst>
              <a:gd name="adj1" fmla="val 50000"/>
              <a:gd name="adj2" fmla="val 887500"/>
            </a:avLst>
          </a:prstGeom>
          <a:solidFill>
            <a:schemeClr val="accent1"/>
          </a:solidFill>
          <a:ln w="9525">
            <a:noFill/>
            <a:miter lim="800000"/>
            <a:headEnd/>
            <a:tailEnd/>
          </a:ln>
          <a:effectLst>
            <a:prstShdw prst="shdw17" dist="17961" dir="2700000">
              <a:schemeClr val="accent1">
                <a:gamma/>
                <a:shade val="60000"/>
                <a:invGamma/>
                <a:alpha val="50000"/>
              </a:schemeClr>
            </a:prstShdw>
          </a:effectLst>
        </p:spPr>
        <p:txBody>
          <a:bodyPr wrap="none" anchor="ctr"/>
          <a:lstStyle/>
          <a:p>
            <a:pPr>
              <a:defRPr/>
            </a:pPr>
            <a:endParaRPr lang="it-IT"/>
          </a:p>
        </p:txBody>
      </p:sp>
      <p:sp>
        <p:nvSpPr>
          <p:cNvPr id="323593" name="Rectangle 17"/>
          <p:cNvSpPr>
            <a:spLocks noChangeArrowheads="1"/>
          </p:cNvSpPr>
          <p:nvPr/>
        </p:nvSpPr>
        <p:spPr bwMode="auto">
          <a:xfrm>
            <a:off x="1116013" y="1844675"/>
            <a:ext cx="1800225" cy="2592388"/>
          </a:xfrm>
          <a:prstGeom prst="rect">
            <a:avLst/>
          </a:prstGeom>
          <a:solidFill>
            <a:schemeClr val="accent1"/>
          </a:solidFill>
          <a:ln w="47625">
            <a:solidFill>
              <a:srgbClr val="FFFF00"/>
            </a:solidFill>
            <a:miter lim="800000"/>
            <a:headEnd/>
            <a:tailEnd/>
          </a:ln>
          <a:effectLst>
            <a:prstShdw prst="shdw17" dist="17961" dir="2700000">
              <a:srgbClr val="999900">
                <a:alpha val="50000"/>
              </a:srgbClr>
            </a:prstShdw>
          </a:effectLst>
        </p:spPr>
        <p:txBody>
          <a:bodyPr wrap="none" anchor="ctr"/>
          <a:lstStyle/>
          <a:p>
            <a:pPr algn="ctr"/>
            <a:r>
              <a:rPr lang="it-IT"/>
              <a:t>Ascoltare</a:t>
            </a:r>
          </a:p>
        </p:txBody>
      </p:sp>
    </p:spTree>
  </p:cSld>
  <p:clrMapOvr>
    <a:masterClrMapping/>
  </p:clrMapOvr>
  <p:transition>
    <p:strips dir="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ChangeArrowheads="1"/>
          </p:cNvSpPr>
          <p:nvPr>
            <p:ph type="title" idx="4294967295"/>
          </p:nvPr>
        </p:nvSpPr>
        <p:spPr>
          <a:xfrm>
            <a:off x="395288" y="549275"/>
            <a:ext cx="2736850" cy="1187450"/>
          </a:xfrm>
        </p:spPr>
        <p:txBody>
          <a:bodyPr lIns="90000" tIns="46800" rIns="90000" bIns="46800"/>
          <a:lstStyle/>
          <a:p>
            <a:pPr algn="l"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2800" b="1" smtClean="0">
                <a:solidFill>
                  <a:srgbClr val="FF9900"/>
                </a:solidFill>
                <a:latin typeface="Times New Roman" pitchFamily="18" charset="0"/>
              </a:rPr>
              <a:t>E i figli delle persone con problemi psichiatrici?</a:t>
            </a:r>
          </a:p>
        </p:txBody>
      </p:sp>
      <p:pic>
        <p:nvPicPr>
          <p:cNvPr id="325634" name="Picture 3"/>
          <p:cNvPicPr>
            <a:picLocks noChangeAspect="1" noChangeArrowheads="1"/>
          </p:cNvPicPr>
          <p:nvPr/>
        </p:nvPicPr>
        <p:blipFill>
          <a:blip r:embed="rId3"/>
          <a:srcRect/>
          <a:stretch>
            <a:fillRect/>
          </a:stretch>
        </p:blipFill>
        <p:spPr bwMode="auto">
          <a:xfrm>
            <a:off x="5364163" y="188913"/>
            <a:ext cx="3508375" cy="4797425"/>
          </a:xfrm>
          <a:prstGeom prst="rect">
            <a:avLst/>
          </a:prstGeom>
          <a:noFill/>
          <a:ln w="9525">
            <a:noFill/>
            <a:miter lim="800000"/>
            <a:headEnd/>
            <a:tailEnd/>
          </a:ln>
        </p:spPr>
      </p:pic>
      <p:pic>
        <p:nvPicPr>
          <p:cNvPr id="325635" name="Picture 5"/>
          <p:cNvPicPr>
            <a:picLocks noChangeAspect="1" noChangeArrowheads="1"/>
          </p:cNvPicPr>
          <p:nvPr/>
        </p:nvPicPr>
        <p:blipFill>
          <a:blip r:embed="rId4"/>
          <a:srcRect/>
          <a:stretch>
            <a:fillRect/>
          </a:stretch>
        </p:blipFill>
        <p:spPr bwMode="auto">
          <a:xfrm>
            <a:off x="4067175" y="5084763"/>
            <a:ext cx="4821238" cy="1555750"/>
          </a:xfrm>
          <a:prstGeom prst="rect">
            <a:avLst/>
          </a:prstGeom>
          <a:noFill/>
          <a:ln w="9525">
            <a:noFill/>
            <a:miter lim="800000"/>
            <a:headEnd/>
            <a:tailEnd/>
          </a:ln>
        </p:spPr>
      </p:pic>
      <p:sp>
        <p:nvSpPr>
          <p:cNvPr id="509958" name="Rectangle 6"/>
          <p:cNvSpPr>
            <a:spLocks noChangeArrowheads="1"/>
          </p:cNvSpPr>
          <p:nvPr/>
        </p:nvSpPr>
        <p:spPr bwMode="auto">
          <a:xfrm>
            <a:off x="4067175" y="4652963"/>
            <a:ext cx="1208088" cy="3048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none">
            <a:spAutoFit/>
          </a:bodyPr>
          <a:lstStyle/>
          <a:p>
            <a:pPr>
              <a:defRPr/>
            </a:pPr>
            <a:r>
              <a:rPr kumimoji="1" lang="it-IT" sz="1400" i="1">
                <a:solidFill>
                  <a:srgbClr val="FFFFFF"/>
                </a:solidFill>
              </a:rPr>
              <a:t>Finland 2008</a:t>
            </a:r>
          </a:p>
        </p:txBody>
      </p:sp>
      <p:sp>
        <p:nvSpPr>
          <p:cNvPr id="6" name="Rectangle 6"/>
          <p:cNvSpPr>
            <a:spLocks noChangeArrowheads="1"/>
          </p:cNvSpPr>
          <p:nvPr/>
        </p:nvSpPr>
        <p:spPr bwMode="auto">
          <a:xfrm>
            <a:off x="468313" y="2349500"/>
            <a:ext cx="2457450" cy="366713"/>
          </a:xfrm>
          <a:prstGeom prst="rect">
            <a:avLst/>
          </a:prstGeom>
          <a:solidFill>
            <a:srgbClr val="FFFF00"/>
          </a:solidFill>
          <a:ln w="9525">
            <a:noFill/>
            <a:miter lim="800000"/>
            <a:headEnd/>
            <a:tailEnd/>
          </a:ln>
          <a:effectLst>
            <a:prstShdw prst="shdw13" dist="53882" dir="13500000">
              <a:schemeClr val="bg2">
                <a:alpha val="50000"/>
              </a:schemeClr>
            </a:prstShdw>
          </a:effectLst>
        </p:spPr>
        <p:txBody>
          <a:bodyPr wrap="none">
            <a:spAutoFit/>
          </a:bodyPr>
          <a:lstStyle/>
          <a:p>
            <a:r>
              <a:rPr lang="it-IT" sz="1800" b="1">
                <a:solidFill>
                  <a:srgbClr val="FF0000"/>
                </a:solidFill>
              </a:rPr>
              <a:t>http://strong-kids.eu/</a:t>
            </a:r>
          </a:p>
        </p:txBody>
      </p:sp>
      <p:sp>
        <p:nvSpPr>
          <p:cNvPr id="509965" name="Rectangle 13"/>
          <p:cNvSpPr>
            <a:spLocks noChangeArrowheads="1"/>
          </p:cNvSpPr>
          <p:nvPr/>
        </p:nvSpPr>
        <p:spPr bwMode="auto">
          <a:xfrm>
            <a:off x="395288" y="2897188"/>
            <a:ext cx="3095625" cy="173990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nchor="ctr">
            <a:spAutoFit/>
          </a:bodyPr>
          <a:lstStyle/>
          <a:p>
            <a:pPr>
              <a:defRPr/>
            </a:pPr>
            <a:r>
              <a:rPr lang="it-IT" sz="1800" b="1" u="sng" dirty="0">
                <a:solidFill>
                  <a:schemeClr val="bg1"/>
                </a:solidFill>
              </a:rPr>
              <a:t>KIDS STRENGHTS     </a:t>
            </a:r>
            <a:br>
              <a:rPr lang="it-IT" sz="1800" b="1" u="sng" dirty="0">
                <a:solidFill>
                  <a:schemeClr val="bg1"/>
                </a:solidFill>
              </a:rPr>
            </a:br>
            <a:r>
              <a:rPr lang="it-IT" sz="1800" b="1" dirty="0" err="1">
                <a:solidFill>
                  <a:schemeClr val="bg1"/>
                </a:solidFill>
              </a:rPr>
              <a:t>promotes</a:t>
            </a:r>
            <a:r>
              <a:rPr lang="it-IT" sz="1800" b="1" dirty="0">
                <a:solidFill>
                  <a:schemeClr val="bg1"/>
                </a:solidFill>
              </a:rPr>
              <a:t> </a:t>
            </a:r>
            <a:r>
              <a:rPr lang="it-IT" sz="1800" b="1" dirty="0" err="1">
                <a:solidFill>
                  <a:schemeClr val="bg1"/>
                </a:solidFill>
              </a:rPr>
              <a:t>resilience</a:t>
            </a:r>
            <a:r>
              <a:rPr lang="it-IT" sz="1800" b="1" dirty="0">
                <a:solidFill>
                  <a:schemeClr val="bg1"/>
                </a:solidFill>
              </a:rPr>
              <a:t> </a:t>
            </a:r>
            <a:r>
              <a:rPr lang="it-IT" sz="1800" b="1" dirty="0" err="1">
                <a:solidFill>
                  <a:schemeClr val="bg1"/>
                </a:solidFill>
              </a:rPr>
              <a:t>processes</a:t>
            </a:r>
            <a:r>
              <a:rPr lang="it-IT" sz="1800" b="1" dirty="0">
                <a:solidFill>
                  <a:schemeClr val="bg1"/>
                </a:solidFill>
              </a:rPr>
              <a:t> </a:t>
            </a:r>
            <a:r>
              <a:rPr lang="it-IT" sz="1800" b="1" dirty="0" err="1">
                <a:solidFill>
                  <a:schemeClr val="bg1"/>
                </a:solidFill>
              </a:rPr>
              <a:t>of</a:t>
            </a:r>
            <a:r>
              <a:rPr lang="it-IT" sz="1800" b="1" dirty="0">
                <a:solidFill>
                  <a:schemeClr val="bg1"/>
                </a:solidFill>
              </a:rPr>
              <a:t> </a:t>
            </a:r>
            <a:r>
              <a:rPr lang="it-IT" sz="1800" b="1" dirty="0" err="1">
                <a:solidFill>
                  <a:schemeClr val="bg1"/>
                </a:solidFill>
              </a:rPr>
              <a:t>children</a:t>
            </a:r>
            <a:r>
              <a:rPr lang="it-IT" sz="1800" b="1" dirty="0">
                <a:solidFill>
                  <a:schemeClr val="bg1"/>
                </a:solidFill>
              </a:rPr>
              <a:t> and </a:t>
            </a:r>
            <a:r>
              <a:rPr lang="it-IT" sz="1800" b="1" dirty="0" err="1">
                <a:solidFill>
                  <a:schemeClr val="bg1"/>
                </a:solidFill>
              </a:rPr>
              <a:t>adolescents</a:t>
            </a:r>
            <a:r>
              <a:rPr lang="it-IT" sz="1800" b="1" dirty="0">
                <a:solidFill>
                  <a:schemeClr val="bg1"/>
                </a:solidFill>
              </a:rPr>
              <a:t> in the </a:t>
            </a:r>
            <a:r>
              <a:rPr lang="it-IT" sz="1800" b="1" dirty="0" err="1">
                <a:solidFill>
                  <a:schemeClr val="bg1"/>
                </a:solidFill>
              </a:rPr>
              <a:t>context</a:t>
            </a:r>
            <a:r>
              <a:rPr lang="it-IT" sz="1800" b="1" dirty="0">
                <a:solidFill>
                  <a:schemeClr val="bg1"/>
                </a:solidFill>
              </a:rPr>
              <a:t> </a:t>
            </a:r>
            <a:r>
              <a:rPr lang="it-IT" sz="1800" b="1" dirty="0" err="1">
                <a:solidFill>
                  <a:schemeClr val="bg1"/>
                </a:solidFill>
              </a:rPr>
              <a:t>of</a:t>
            </a:r>
            <a:r>
              <a:rPr lang="it-IT" sz="1800" b="1" dirty="0">
                <a:solidFill>
                  <a:schemeClr val="bg1"/>
                </a:solidFill>
              </a:rPr>
              <a:t> </a:t>
            </a:r>
            <a:r>
              <a:rPr lang="it-IT" sz="1800" b="1" dirty="0" err="1">
                <a:solidFill>
                  <a:schemeClr val="bg1"/>
                </a:solidFill>
              </a:rPr>
              <a:t>mentally</a:t>
            </a:r>
            <a:r>
              <a:rPr lang="it-IT" sz="1800" b="1" dirty="0">
                <a:solidFill>
                  <a:schemeClr val="bg1"/>
                </a:solidFill>
              </a:rPr>
              <a:t> </a:t>
            </a:r>
            <a:r>
              <a:rPr lang="it-IT" sz="1800" b="1" dirty="0" err="1">
                <a:solidFill>
                  <a:schemeClr val="bg1"/>
                </a:solidFill>
              </a:rPr>
              <a:t>vulnerable</a:t>
            </a:r>
            <a:r>
              <a:rPr lang="it-IT" sz="1800" b="1" dirty="0">
                <a:solidFill>
                  <a:schemeClr val="bg1"/>
                </a:solidFill>
              </a:rPr>
              <a:t> </a:t>
            </a:r>
            <a:r>
              <a:rPr lang="it-IT" sz="1800" b="1" dirty="0" err="1">
                <a:solidFill>
                  <a:schemeClr val="bg1"/>
                </a:solidFill>
              </a:rPr>
              <a:t>parents</a:t>
            </a:r>
            <a:r>
              <a:rPr lang="it-IT" sz="1800" dirty="0"/>
              <a:t> </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81"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327682" name="Immagine 2" descr="banner.bmp"/>
          <p:cNvPicPr>
            <a:picLocks noChangeAspect="1"/>
          </p:cNvPicPr>
          <p:nvPr/>
        </p:nvPicPr>
        <p:blipFill>
          <a:blip r:embed="rId4"/>
          <a:srcRect/>
          <a:stretch>
            <a:fillRect/>
          </a:stretch>
        </p:blipFill>
        <p:spPr bwMode="auto">
          <a:xfrm>
            <a:off x="468313" y="1700213"/>
            <a:ext cx="8258175" cy="1771650"/>
          </a:xfrm>
          <a:prstGeom prst="rect">
            <a:avLst/>
          </a:prstGeom>
          <a:noFill/>
          <a:ln w="9525">
            <a:noFill/>
            <a:miter lim="800000"/>
            <a:headEnd/>
            <a:tailEnd/>
          </a:ln>
        </p:spPr>
      </p:pic>
      <p:pic>
        <p:nvPicPr>
          <p:cNvPr id="327683" name="Immagine 4" descr="nep.jpg"/>
          <p:cNvPicPr>
            <a:picLocks noChangeAspect="1"/>
          </p:cNvPicPr>
          <p:nvPr/>
        </p:nvPicPr>
        <p:blipFill>
          <a:blip r:embed="rId5"/>
          <a:srcRect/>
          <a:stretch>
            <a:fillRect/>
          </a:stretch>
        </p:blipFill>
        <p:spPr bwMode="auto">
          <a:xfrm>
            <a:off x="900113" y="404813"/>
            <a:ext cx="1809750" cy="952500"/>
          </a:xfrm>
          <a:prstGeom prst="rect">
            <a:avLst/>
          </a:prstGeom>
          <a:noFill/>
          <a:ln w="9525">
            <a:noFill/>
            <a:miter lim="800000"/>
            <a:headEnd/>
            <a:tailEnd/>
          </a:ln>
        </p:spPr>
      </p:pic>
      <p:sp>
        <p:nvSpPr>
          <p:cNvPr id="6" name="Rettangolo 5"/>
          <p:cNvSpPr/>
          <p:nvPr/>
        </p:nvSpPr>
        <p:spPr>
          <a:xfrm>
            <a:off x="971550" y="981075"/>
            <a:ext cx="1366838" cy="307975"/>
          </a:xfrm>
          <a:prstGeom prst="rect">
            <a:avLst/>
          </a:prstGeom>
        </p:spPr>
        <p:txBody>
          <a:bodyPr wrap="none">
            <a:spAutoFit/>
          </a:bodyPr>
          <a:lstStyle/>
          <a:p>
            <a:pPr>
              <a:defRPr/>
            </a:pPr>
            <a:r>
              <a:rPr lang="it-IT" sz="1400" dirty="0">
                <a:solidFill>
                  <a:schemeClr val="bg2">
                    <a:lumMod val="60000"/>
                    <a:lumOff val="40000"/>
                  </a:schemeClr>
                </a:solidFill>
                <a:latin typeface="Arial Narrow" pitchFamily="34" charset="0"/>
                <a:cs typeface="Arial" pitchFamily="34" charset="0"/>
              </a:rPr>
              <a:t> </a:t>
            </a:r>
            <a:r>
              <a:rPr lang="it-IT" sz="1400" dirty="0" err="1">
                <a:solidFill>
                  <a:schemeClr val="bg2">
                    <a:lumMod val="60000"/>
                    <a:lumOff val="40000"/>
                  </a:schemeClr>
                </a:solidFill>
                <a:latin typeface="Arial Narrow" pitchFamily="34" charset="0"/>
                <a:cs typeface="Arial" pitchFamily="34" charset="0"/>
              </a:rPr>
              <a:t>nessuno</a:t>
            </a:r>
            <a:r>
              <a:rPr lang="it-IT" sz="1400" dirty="0" err="1">
                <a:solidFill>
                  <a:srgbClr val="FF0000"/>
                </a:solidFill>
                <a:latin typeface="Arial Narrow" pitchFamily="34" charset="0"/>
                <a:cs typeface="Arial" pitchFamily="34" charset="0"/>
              </a:rPr>
              <a:t>è</a:t>
            </a:r>
            <a:r>
              <a:rPr lang="it-IT" sz="1400" dirty="0" err="1">
                <a:solidFill>
                  <a:schemeClr val="bg2">
                    <a:lumMod val="60000"/>
                    <a:lumOff val="40000"/>
                  </a:schemeClr>
                </a:solidFill>
                <a:latin typeface="Arial Narrow" pitchFamily="34" charset="0"/>
                <a:cs typeface="Arial" pitchFamily="34" charset="0"/>
              </a:rPr>
              <a:t>perfetto</a:t>
            </a:r>
            <a:endParaRPr lang="it-IT" sz="1400" dirty="0">
              <a:solidFill>
                <a:schemeClr val="bg2">
                  <a:lumMod val="60000"/>
                  <a:lumOff val="40000"/>
                </a:schemeClr>
              </a:solidFill>
              <a:latin typeface="Arial Narrow" pitchFamily="34" charset="0"/>
              <a:cs typeface="Arial" pitchFamily="34" charset="0"/>
            </a:endParaRPr>
          </a:p>
        </p:txBody>
      </p:sp>
      <p:sp>
        <p:nvSpPr>
          <p:cNvPr id="7" name="Rectangle 6"/>
          <p:cNvSpPr>
            <a:spLocks noChangeArrowheads="1"/>
          </p:cNvSpPr>
          <p:nvPr/>
        </p:nvSpPr>
        <p:spPr bwMode="auto">
          <a:xfrm>
            <a:off x="4067175" y="5589588"/>
            <a:ext cx="4498975" cy="368300"/>
          </a:xfrm>
          <a:prstGeom prst="rect">
            <a:avLst/>
          </a:prstGeom>
          <a:solidFill>
            <a:srgbClr val="FFFF00"/>
          </a:solidFill>
          <a:ln w="9525">
            <a:noFill/>
            <a:miter lim="800000"/>
            <a:headEnd/>
            <a:tailEnd/>
          </a:ln>
          <a:effectLst>
            <a:prstShdw prst="shdw13" dist="53882" dir="13500000">
              <a:schemeClr val="bg2">
                <a:alpha val="50000"/>
              </a:schemeClr>
            </a:prstShdw>
          </a:effectLst>
        </p:spPr>
        <p:txBody>
          <a:bodyPr wrap="none">
            <a:spAutoFit/>
          </a:bodyPr>
          <a:lstStyle/>
          <a:p>
            <a:r>
              <a:rPr lang="it-IT" sz="1800" b="1">
                <a:solidFill>
                  <a:srgbClr val="FF0000"/>
                </a:solidFill>
              </a:rPr>
              <a:t>http://www.associazionenep.it/home.do</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4" name="Text Box 5"/>
          <p:cNvSpPr txBox="1">
            <a:spLocks noChangeArrowheads="1"/>
          </p:cNvSpPr>
          <p:nvPr/>
        </p:nvSpPr>
        <p:spPr bwMode="auto">
          <a:xfrm>
            <a:off x="2435225" y="666750"/>
            <a:ext cx="838200" cy="366713"/>
          </a:xfrm>
          <a:prstGeom prst="rect">
            <a:avLst/>
          </a:prstGeom>
          <a:noFill/>
          <a:ln w="12700">
            <a:noFill/>
            <a:miter lim="800000"/>
            <a:headEnd/>
            <a:tailEnd/>
          </a:ln>
        </p:spPr>
        <p:txBody>
          <a:bodyPr>
            <a:spAutoFit/>
          </a:bodyPr>
          <a:lstStyle/>
          <a:p>
            <a:pPr eaLnBrk="0" hangingPunct="0">
              <a:spcBef>
                <a:spcPct val="50000"/>
              </a:spcBef>
            </a:pPr>
            <a:r>
              <a:rPr lang="it-IT" sz="1800" b="1">
                <a:solidFill>
                  <a:schemeClr val="bg1"/>
                </a:solidFill>
                <a:latin typeface="Times" pitchFamily="18" charset="0"/>
              </a:rPr>
              <a:t>1800</a:t>
            </a:r>
            <a:endParaRPr lang="en-US" sz="1800" b="1">
              <a:solidFill>
                <a:schemeClr val="bg1"/>
              </a:solidFill>
              <a:latin typeface="Times" pitchFamily="18" charset="0"/>
            </a:endParaRPr>
          </a:p>
        </p:txBody>
      </p:sp>
      <p:sp>
        <p:nvSpPr>
          <p:cNvPr id="624646" name="Text Box 7"/>
          <p:cNvSpPr txBox="1">
            <a:spLocks noChangeArrowheads="1"/>
          </p:cNvSpPr>
          <p:nvPr/>
        </p:nvSpPr>
        <p:spPr bwMode="auto">
          <a:xfrm>
            <a:off x="4492625" y="666750"/>
            <a:ext cx="838200" cy="366713"/>
          </a:xfrm>
          <a:prstGeom prst="rect">
            <a:avLst/>
          </a:prstGeom>
          <a:noFill/>
          <a:ln w="12700">
            <a:noFill/>
            <a:miter lim="800000"/>
            <a:headEnd/>
            <a:tailEnd/>
          </a:ln>
        </p:spPr>
        <p:txBody>
          <a:bodyPr>
            <a:spAutoFit/>
          </a:bodyPr>
          <a:lstStyle/>
          <a:p>
            <a:pPr eaLnBrk="0" hangingPunct="0">
              <a:spcBef>
                <a:spcPct val="50000"/>
              </a:spcBef>
            </a:pPr>
            <a:r>
              <a:rPr lang="it-IT" sz="1800" b="1">
                <a:solidFill>
                  <a:schemeClr val="bg1"/>
                </a:solidFill>
                <a:latin typeface="Times" pitchFamily="18" charset="0"/>
              </a:rPr>
              <a:t>1900</a:t>
            </a:r>
            <a:endParaRPr lang="en-US" sz="1800" b="1">
              <a:solidFill>
                <a:schemeClr val="bg1"/>
              </a:solidFill>
              <a:latin typeface="Times" pitchFamily="18" charset="0"/>
            </a:endParaRPr>
          </a:p>
        </p:txBody>
      </p:sp>
      <p:sp>
        <p:nvSpPr>
          <p:cNvPr id="624647" name="Text Box 8"/>
          <p:cNvSpPr txBox="1">
            <a:spLocks noChangeArrowheads="1"/>
          </p:cNvSpPr>
          <p:nvPr/>
        </p:nvSpPr>
        <p:spPr bwMode="auto">
          <a:xfrm>
            <a:off x="6245225" y="666750"/>
            <a:ext cx="838200" cy="366713"/>
          </a:xfrm>
          <a:prstGeom prst="rect">
            <a:avLst/>
          </a:prstGeom>
          <a:noFill/>
          <a:ln w="12700">
            <a:noFill/>
            <a:miter lim="800000"/>
            <a:headEnd/>
            <a:tailEnd/>
          </a:ln>
        </p:spPr>
        <p:txBody>
          <a:bodyPr>
            <a:spAutoFit/>
          </a:bodyPr>
          <a:lstStyle/>
          <a:p>
            <a:pPr eaLnBrk="0" hangingPunct="0">
              <a:spcBef>
                <a:spcPct val="50000"/>
              </a:spcBef>
            </a:pPr>
            <a:r>
              <a:rPr lang="it-IT" sz="1800" b="1">
                <a:solidFill>
                  <a:schemeClr val="bg1"/>
                </a:solidFill>
                <a:latin typeface="Times" pitchFamily="18" charset="0"/>
              </a:rPr>
              <a:t>2000</a:t>
            </a:r>
            <a:endParaRPr lang="en-US" sz="1800" b="1">
              <a:solidFill>
                <a:schemeClr val="bg1"/>
              </a:solidFill>
              <a:latin typeface="Times" pitchFamily="18" charset="0"/>
            </a:endParaRPr>
          </a:p>
        </p:txBody>
      </p:sp>
      <p:sp>
        <p:nvSpPr>
          <p:cNvPr id="624648" name="Text Box 9"/>
          <p:cNvSpPr txBox="1">
            <a:spLocks noChangeArrowheads="1"/>
          </p:cNvSpPr>
          <p:nvPr/>
        </p:nvSpPr>
        <p:spPr bwMode="auto">
          <a:xfrm>
            <a:off x="606425" y="666750"/>
            <a:ext cx="838200" cy="366713"/>
          </a:xfrm>
          <a:prstGeom prst="rect">
            <a:avLst/>
          </a:prstGeom>
          <a:noFill/>
          <a:ln w="12700">
            <a:noFill/>
            <a:miter lim="800000"/>
            <a:headEnd/>
            <a:tailEnd/>
          </a:ln>
        </p:spPr>
        <p:txBody>
          <a:bodyPr>
            <a:spAutoFit/>
          </a:bodyPr>
          <a:lstStyle/>
          <a:p>
            <a:pPr eaLnBrk="0" hangingPunct="0">
              <a:spcBef>
                <a:spcPct val="50000"/>
              </a:spcBef>
            </a:pPr>
            <a:r>
              <a:rPr lang="it-IT" sz="1800" b="1">
                <a:solidFill>
                  <a:schemeClr val="bg1"/>
                </a:solidFill>
                <a:latin typeface="Times" pitchFamily="18" charset="0"/>
              </a:rPr>
              <a:t>1700</a:t>
            </a:r>
            <a:endParaRPr lang="en-US" sz="1800" b="1">
              <a:solidFill>
                <a:schemeClr val="bg1"/>
              </a:solidFill>
              <a:latin typeface="Times" pitchFamily="18" charset="0"/>
            </a:endParaRPr>
          </a:p>
        </p:txBody>
      </p:sp>
      <p:sp>
        <p:nvSpPr>
          <p:cNvPr id="624650" name="Rectangle 5"/>
          <p:cNvSpPr>
            <a:spLocks noChangeArrowheads="1"/>
          </p:cNvSpPr>
          <p:nvPr/>
        </p:nvSpPr>
        <p:spPr bwMode="auto">
          <a:xfrm>
            <a:off x="911225" y="292100"/>
            <a:ext cx="6324600" cy="379413"/>
          </a:xfrm>
          <a:prstGeom prst="rect">
            <a:avLst/>
          </a:prstGeom>
          <a:solidFill>
            <a:srgbClr val="00B050"/>
          </a:solidFill>
          <a:ln w="12700">
            <a:solidFill>
              <a:srgbClr val="FFFFFF"/>
            </a:solidFill>
            <a:miter lim="800000"/>
            <a:headEnd/>
            <a:tailEnd/>
          </a:ln>
        </p:spPr>
        <p:txBody>
          <a:bodyPr anchor="ctr">
            <a:spAutoFit/>
          </a:bodyPr>
          <a:lstStyle/>
          <a:p>
            <a:endParaRPr lang="en-US" sz="1800"/>
          </a:p>
        </p:txBody>
      </p:sp>
      <p:sp>
        <p:nvSpPr>
          <p:cNvPr id="624651" name="Rectangle 5"/>
          <p:cNvSpPr>
            <a:spLocks noChangeArrowheads="1"/>
          </p:cNvSpPr>
          <p:nvPr/>
        </p:nvSpPr>
        <p:spPr bwMode="auto">
          <a:xfrm>
            <a:off x="922338" y="295275"/>
            <a:ext cx="4103687" cy="379413"/>
          </a:xfrm>
          <a:prstGeom prst="rect">
            <a:avLst/>
          </a:prstGeom>
          <a:solidFill>
            <a:srgbClr val="FF3300"/>
          </a:solidFill>
          <a:ln w="12700">
            <a:solidFill>
              <a:srgbClr val="FFFFFF"/>
            </a:solidFill>
            <a:miter lim="800000"/>
            <a:headEnd/>
            <a:tailEnd/>
          </a:ln>
        </p:spPr>
        <p:txBody>
          <a:bodyPr anchor="ctr">
            <a:spAutoFit/>
          </a:bodyPr>
          <a:lstStyle/>
          <a:p>
            <a:endParaRPr lang="en-US" sz="1800"/>
          </a:p>
        </p:txBody>
      </p:sp>
      <p:sp>
        <p:nvSpPr>
          <p:cNvPr id="624653" name="Rectangle 13"/>
          <p:cNvSpPr>
            <a:spLocks noGrp="1" noChangeArrowheads="1"/>
          </p:cNvSpPr>
          <p:nvPr>
            <p:ph type="body" idx="1"/>
          </p:nvPr>
        </p:nvSpPr>
        <p:spPr>
          <a:xfrm>
            <a:off x="684213" y="1916113"/>
            <a:ext cx="7772400" cy="4114800"/>
          </a:xfrm>
        </p:spPr>
        <p:txBody>
          <a:bodyPr/>
          <a:lstStyle/>
          <a:p>
            <a:pPr eaLnBrk="1" hangingPunct="1">
              <a:spcBef>
                <a:spcPct val="40000"/>
              </a:spcBef>
            </a:pPr>
            <a:r>
              <a:rPr lang="it-IT" sz="2200" smtClean="0">
                <a:solidFill>
                  <a:schemeClr val="bg1"/>
                </a:solidFill>
              </a:rPr>
              <a:t>L’evoluzione delle cure psichiatriche ha subito nel tempo una trasformazione continua</a:t>
            </a:r>
          </a:p>
          <a:p>
            <a:pPr eaLnBrk="1" hangingPunct="1">
              <a:spcBef>
                <a:spcPct val="40000"/>
              </a:spcBef>
            </a:pPr>
            <a:r>
              <a:rPr lang="it-IT" sz="2200" smtClean="0">
                <a:solidFill>
                  <a:schemeClr val="bg1"/>
                </a:solidFill>
              </a:rPr>
              <a:t>Gli standard attuali di esito per i disturbi psichiatrici più gravi hanno risentito dei mutamenti culturali e dei progressi nelle cure e nelle modalità dell’assistenza. </a:t>
            </a:r>
            <a:br>
              <a:rPr lang="it-IT" sz="2200" smtClean="0">
                <a:solidFill>
                  <a:schemeClr val="bg1"/>
                </a:solidFill>
              </a:rPr>
            </a:br>
            <a:r>
              <a:rPr lang="it-IT" sz="2200" smtClean="0">
                <a:solidFill>
                  <a:schemeClr val="bg1"/>
                </a:solidFill>
              </a:rPr>
              <a:t>Dagli anni ’50 le patologie e i loro esiti vanno riconsiderati alla luce dei trattamenti disponibili</a:t>
            </a:r>
          </a:p>
          <a:p>
            <a:pPr eaLnBrk="1" hangingPunct="1">
              <a:spcBef>
                <a:spcPct val="40000"/>
              </a:spcBef>
            </a:pPr>
            <a:r>
              <a:rPr lang="it-IT" sz="2200" smtClean="0">
                <a:solidFill>
                  <a:schemeClr val="bg1"/>
                </a:solidFill>
              </a:rPr>
              <a:t>Sempre più attenzione al grado di soddisfazione dell’utenza; assumono importanza soggettività, contrattualità, tollerabilità dei trattamenti </a:t>
            </a:r>
          </a:p>
          <a:p>
            <a:pPr eaLnBrk="1" hangingPunct="1">
              <a:spcBef>
                <a:spcPct val="40000"/>
              </a:spcBef>
            </a:pPr>
            <a:endParaRPr lang="it-IT" sz="2200" smtClean="0"/>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24644"/>
                                        </p:tgtEl>
                                        <p:attrNameLst>
                                          <p:attrName>style.visibility</p:attrName>
                                        </p:attrNameLst>
                                      </p:cBhvr>
                                      <p:to>
                                        <p:strVal val="visible"/>
                                      </p:to>
                                    </p:set>
                                    <p:anim calcmode="lin" valueType="num">
                                      <p:cBhvr additive="base">
                                        <p:cTn id="7" dur="500" fill="hold"/>
                                        <p:tgtEl>
                                          <p:spTgt spid="624644"/>
                                        </p:tgtEl>
                                        <p:attrNameLst>
                                          <p:attrName>ppt_x</p:attrName>
                                        </p:attrNameLst>
                                      </p:cBhvr>
                                      <p:tavLst>
                                        <p:tav tm="0">
                                          <p:val>
                                            <p:strVal val="0-#ppt_w/2"/>
                                          </p:val>
                                        </p:tav>
                                        <p:tav tm="100000">
                                          <p:val>
                                            <p:strVal val="#ppt_x"/>
                                          </p:val>
                                        </p:tav>
                                      </p:tavLst>
                                    </p:anim>
                                    <p:anim calcmode="lin" valueType="num">
                                      <p:cBhvr additive="base">
                                        <p:cTn id="8" dur="500" fill="hold"/>
                                        <p:tgtEl>
                                          <p:spTgt spid="6246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24646"/>
                                        </p:tgtEl>
                                        <p:attrNameLst>
                                          <p:attrName>style.visibility</p:attrName>
                                        </p:attrNameLst>
                                      </p:cBhvr>
                                      <p:to>
                                        <p:strVal val="visible"/>
                                      </p:to>
                                    </p:set>
                                    <p:anim calcmode="lin" valueType="num">
                                      <p:cBhvr additive="base">
                                        <p:cTn id="11" dur="500" fill="hold"/>
                                        <p:tgtEl>
                                          <p:spTgt spid="624646"/>
                                        </p:tgtEl>
                                        <p:attrNameLst>
                                          <p:attrName>ppt_x</p:attrName>
                                        </p:attrNameLst>
                                      </p:cBhvr>
                                      <p:tavLst>
                                        <p:tav tm="0">
                                          <p:val>
                                            <p:strVal val="0-#ppt_w/2"/>
                                          </p:val>
                                        </p:tav>
                                        <p:tav tm="100000">
                                          <p:val>
                                            <p:strVal val="#ppt_x"/>
                                          </p:val>
                                        </p:tav>
                                      </p:tavLst>
                                    </p:anim>
                                    <p:anim calcmode="lin" valueType="num">
                                      <p:cBhvr additive="base">
                                        <p:cTn id="12" dur="500" fill="hold"/>
                                        <p:tgtEl>
                                          <p:spTgt spid="62464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24647"/>
                                        </p:tgtEl>
                                        <p:attrNameLst>
                                          <p:attrName>style.visibility</p:attrName>
                                        </p:attrNameLst>
                                      </p:cBhvr>
                                      <p:to>
                                        <p:strVal val="visible"/>
                                      </p:to>
                                    </p:set>
                                    <p:anim calcmode="lin" valueType="num">
                                      <p:cBhvr additive="base">
                                        <p:cTn id="15" dur="500" fill="hold"/>
                                        <p:tgtEl>
                                          <p:spTgt spid="624647"/>
                                        </p:tgtEl>
                                        <p:attrNameLst>
                                          <p:attrName>ppt_x</p:attrName>
                                        </p:attrNameLst>
                                      </p:cBhvr>
                                      <p:tavLst>
                                        <p:tav tm="0">
                                          <p:val>
                                            <p:strVal val="0-#ppt_w/2"/>
                                          </p:val>
                                        </p:tav>
                                        <p:tav tm="100000">
                                          <p:val>
                                            <p:strVal val="#ppt_x"/>
                                          </p:val>
                                        </p:tav>
                                      </p:tavLst>
                                    </p:anim>
                                    <p:anim calcmode="lin" valueType="num">
                                      <p:cBhvr additive="base">
                                        <p:cTn id="16" dur="500" fill="hold"/>
                                        <p:tgtEl>
                                          <p:spTgt spid="62464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24648"/>
                                        </p:tgtEl>
                                        <p:attrNameLst>
                                          <p:attrName>style.visibility</p:attrName>
                                        </p:attrNameLst>
                                      </p:cBhvr>
                                      <p:to>
                                        <p:strVal val="visible"/>
                                      </p:to>
                                    </p:set>
                                    <p:anim calcmode="lin" valueType="num">
                                      <p:cBhvr additive="base">
                                        <p:cTn id="19" dur="500" fill="hold"/>
                                        <p:tgtEl>
                                          <p:spTgt spid="624648"/>
                                        </p:tgtEl>
                                        <p:attrNameLst>
                                          <p:attrName>ppt_x</p:attrName>
                                        </p:attrNameLst>
                                      </p:cBhvr>
                                      <p:tavLst>
                                        <p:tav tm="0">
                                          <p:val>
                                            <p:strVal val="0-#ppt_w/2"/>
                                          </p:val>
                                        </p:tav>
                                        <p:tav tm="100000">
                                          <p:val>
                                            <p:strVal val="#ppt_x"/>
                                          </p:val>
                                        </p:tav>
                                      </p:tavLst>
                                    </p:anim>
                                    <p:anim calcmode="lin" valueType="num">
                                      <p:cBhvr additive="base">
                                        <p:cTn id="20" dur="500" fill="hold"/>
                                        <p:tgtEl>
                                          <p:spTgt spid="62464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24650"/>
                                        </p:tgtEl>
                                        <p:attrNameLst>
                                          <p:attrName>style.visibility</p:attrName>
                                        </p:attrNameLst>
                                      </p:cBhvr>
                                      <p:to>
                                        <p:strVal val="visible"/>
                                      </p:to>
                                    </p:set>
                                    <p:anim calcmode="lin" valueType="num">
                                      <p:cBhvr additive="base">
                                        <p:cTn id="23" dur="500" fill="hold"/>
                                        <p:tgtEl>
                                          <p:spTgt spid="624650"/>
                                        </p:tgtEl>
                                        <p:attrNameLst>
                                          <p:attrName>ppt_x</p:attrName>
                                        </p:attrNameLst>
                                      </p:cBhvr>
                                      <p:tavLst>
                                        <p:tav tm="0">
                                          <p:val>
                                            <p:strVal val="0-#ppt_w/2"/>
                                          </p:val>
                                        </p:tav>
                                        <p:tav tm="100000">
                                          <p:val>
                                            <p:strVal val="#ppt_x"/>
                                          </p:val>
                                        </p:tav>
                                      </p:tavLst>
                                    </p:anim>
                                    <p:anim calcmode="lin" valueType="num">
                                      <p:cBhvr additive="base">
                                        <p:cTn id="24" dur="500" fill="hold"/>
                                        <p:tgtEl>
                                          <p:spTgt spid="62465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24651"/>
                                        </p:tgtEl>
                                        <p:attrNameLst>
                                          <p:attrName>style.visibility</p:attrName>
                                        </p:attrNameLst>
                                      </p:cBhvr>
                                      <p:to>
                                        <p:strVal val="visible"/>
                                      </p:to>
                                    </p:set>
                                    <p:anim calcmode="lin" valueType="num">
                                      <p:cBhvr additive="base">
                                        <p:cTn id="27" dur="500" fill="hold"/>
                                        <p:tgtEl>
                                          <p:spTgt spid="624651"/>
                                        </p:tgtEl>
                                        <p:attrNameLst>
                                          <p:attrName>ppt_x</p:attrName>
                                        </p:attrNameLst>
                                      </p:cBhvr>
                                      <p:tavLst>
                                        <p:tav tm="0">
                                          <p:val>
                                            <p:strVal val="0-#ppt_w/2"/>
                                          </p:val>
                                        </p:tav>
                                        <p:tav tm="100000">
                                          <p:val>
                                            <p:strVal val="#ppt_x"/>
                                          </p:val>
                                        </p:tav>
                                      </p:tavLst>
                                    </p:anim>
                                    <p:anim calcmode="lin" valueType="num">
                                      <p:cBhvr additive="base">
                                        <p:cTn id="28" dur="500" fill="hold"/>
                                        <p:tgtEl>
                                          <p:spTgt spid="62465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624653">
                                            <p:txEl>
                                              <p:pRg st="0" end="0"/>
                                            </p:txEl>
                                          </p:spTgt>
                                        </p:tgtEl>
                                        <p:attrNameLst>
                                          <p:attrName>style.visibility</p:attrName>
                                        </p:attrNameLst>
                                      </p:cBhvr>
                                      <p:to>
                                        <p:strVal val="visible"/>
                                      </p:to>
                                    </p:set>
                                    <p:anim calcmode="lin" valueType="num">
                                      <p:cBhvr additive="base">
                                        <p:cTn id="33" dur="500" fill="hold"/>
                                        <p:tgtEl>
                                          <p:spTgt spid="624653">
                                            <p:txEl>
                                              <p:pRg st="0" end="0"/>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624653">
                                            <p:txEl>
                                              <p:pRg st="0" end="0"/>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624653">
                                            <p:txEl>
                                              <p:pRg st="1" end="1"/>
                                            </p:txEl>
                                          </p:spTgt>
                                        </p:tgtEl>
                                        <p:attrNameLst>
                                          <p:attrName>style.visibility</p:attrName>
                                        </p:attrNameLst>
                                      </p:cBhvr>
                                      <p:to>
                                        <p:strVal val="visible"/>
                                      </p:to>
                                    </p:set>
                                    <p:anim calcmode="lin" valueType="num">
                                      <p:cBhvr additive="base">
                                        <p:cTn id="37" dur="500" fill="hold"/>
                                        <p:tgtEl>
                                          <p:spTgt spid="624653">
                                            <p:txEl>
                                              <p:pRg st="1" end="1"/>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24653">
                                            <p:txEl>
                                              <p:pRg st="1" end="1"/>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624653">
                                            <p:txEl>
                                              <p:pRg st="2" end="2"/>
                                            </p:txEl>
                                          </p:spTgt>
                                        </p:tgtEl>
                                        <p:attrNameLst>
                                          <p:attrName>style.visibility</p:attrName>
                                        </p:attrNameLst>
                                      </p:cBhvr>
                                      <p:to>
                                        <p:strVal val="visible"/>
                                      </p:to>
                                    </p:set>
                                    <p:anim calcmode="lin" valueType="num">
                                      <p:cBhvr additive="base">
                                        <p:cTn id="41" dur="500" fill="hold"/>
                                        <p:tgtEl>
                                          <p:spTgt spid="624653">
                                            <p:txEl>
                                              <p:pRg st="2" end="2"/>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62465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4" grpId="0"/>
      <p:bldP spid="624646" grpId="0"/>
      <p:bldP spid="624647" grpId="0"/>
      <p:bldP spid="624648" grpId="0"/>
      <p:bldP spid="624650" grpId="0" animBg="1"/>
      <p:bldP spid="624651" grpId="0" animBg="1"/>
      <p:bldP spid="624653"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Psichiatria di comunità</a:t>
            </a:r>
          </a:p>
        </p:txBody>
      </p:sp>
      <p:sp>
        <p:nvSpPr>
          <p:cNvPr id="5" name="Text Box 3"/>
          <p:cNvSpPr txBox="1">
            <a:spLocks noChangeArrowheads="1"/>
          </p:cNvSpPr>
          <p:nvPr/>
        </p:nvSpPr>
        <p:spPr bwMode="auto">
          <a:xfrm>
            <a:off x="755650" y="1628775"/>
            <a:ext cx="7993063" cy="4967288"/>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E’ il modello di riferimento</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Centralità posta sui servizi territoriali</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Principi coerenti con de-istituzionalizzazione, partecipazione e negoziazione dei trattamenti, attenzione alla rete familiare e sociale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Prevede interventi articolati ed integrati</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Si avvale di professionalità e strutture diverse </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Istituzione di aree di ricovero negli ospedali generali, collegati al resto della rete di assistenza</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endParaRPr lang="it-IT" sz="2000">
              <a:solidFill>
                <a:srgbClr val="FFFFFF"/>
              </a:solidFill>
              <a:latin typeface="Verdana" pitchFamily="34" charset="0"/>
            </a:endParaRP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dissolve">
                                      <p:cBhvr>
                                        <p:cTn id="19" dur="500"/>
                                        <p:tgtEl>
                                          <p:spTgt spid="5">
                                            <p:txEl>
                                              <p:pRg st="3" end="3"/>
                                            </p:txEl>
                                          </p:spTgt>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dissolve">
                                      <p:cBhvr>
                                        <p:cTn id="23" dur="500"/>
                                        <p:tgtEl>
                                          <p:spTgt spid="5">
                                            <p:txEl>
                                              <p:pRg st="4" end="4"/>
                                            </p:txEl>
                                          </p:spTgt>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dissolve">
                                      <p:cBhvr>
                                        <p:cTn id="2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ChangeArrowheads="1"/>
          </p:cNvSpPr>
          <p:nvPr>
            <p:ph type="title" idx="4294967295"/>
          </p:nvPr>
        </p:nvSpPr>
        <p:spPr>
          <a:xfrm>
            <a:off x="971550" y="1196975"/>
            <a:ext cx="7286625" cy="2921000"/>
          </a:xfrm>
        </p:spPr>
        <p:txBody>
          <a:bodyPr lIns="90000" tIns="46800" rIns="90000" bIns="46800"/>
          <a:lstStyle/>
          <a:p>
            <a:pPr defTabSz="449263" eaLnBrk="1" hangingPunct="1">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200" b="1" smtClean="0">
                <a:solidFill>
                  <a:srgbClr val="FF9900"/>
                </a:solidFill>
                <a:latin typeface="Times New Roman" pitchFamily="18" charset="0"/>
              </a:rPr>
              <a:t>Incontro con la persona e la valorizzazione della soggettività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
            </a:r>
            <a:br>
              <a:rPr lang="it-IT" sz="3200" b="1" smtClean="0">
                <a:solidFill>
                  <a:srgbClr val="FF9900"/>
                </a:solidFill>
                <a:latin typeface="Times New Roman" pitchFamily="18" charset="0"/>
              </a:rPr>
            </a:br>
            <a:endParaRPr lang="it-IT" sz="3200" b="1" smtClean="0">
              <a:solidFill>
                <a:srgbClr val="FF9900"/>
              </a:solidFill>
              <a:latin typeface="Times New Roman" pitchFamily="18" charset="0"/>
            </a:endParaRPr>
          </a:p>
        </p:txBody>
      </p:sp>
      <p:sp>
        <p:nvSpPr>
          <p:cNvPr id="3" name="Rectangle 2"/>
          <p:cNvSpPr txBox="1">
            <a:spLocks noChangeArrowheads="1"/>
          </p:cNvSpPr>
          <p:nvPr/>
        </p:nvSpPr>
        <p:spPr bwMode="auto">
          <a:xfrm>
            <a:off x="1042988" y="3284538"/>
            <a:ext cx="7286625" cy="2921000"/>
          </a:xfrm>
          <a:prstGeom prst="rect">
            <a:avLst/>
          </a:prstGeom>
          <a:noFill/>
          <a:ln w="9525">
            <a:noFill/>
            <a:miter lim="800000"/>
            <a:headEnd/>
            <a:tailEnd/>
          </a:ln>
        </p:spPr>
        <p:txBody>
          <a:bodyPr lIns="90000" tIns="46800" rIns="90000" bIns="46800" anchor="ctr"/>
          <a:lstStyle/>
          <a:p>
            <a:pPr algn="ctr" defTabSz="449263">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sz="3200" b="1" kern="0" dirty="0">
                <a:solidFill>
                  <a:srgbClr val="FF9900"/>
                </a:solidFill>
                <a:latin typeface="Times New Roman" pitchFamily="18" charset="0"/>
                <a:ea typeface="+mj-ea"/>
                <a:cs typeface="+mj-cs"/>
              </a:rPr>
              <a:t>Ma la relazione d’aiuto non può essere un incontro ingenuo   </a:t>
            </a:r>
            <a:br>
              <a:rPr lang="it-IT" sz="3200" b="1" kern="0" dirty="0">
                <a:solidFill>
                  <a:srgbClr val="FF9900"/>
                </a:solidFill>
                <a:latin typeface="Times New Roman" pitchFamily="18" charset="0"/>
                <a:ea typeface="+mj-ea"/>
                <a:cs typeface="+mj-cs"/>
              </a:rPr>
            </a:br>
            <a:r>
              <a:rPr lang="it-IT" sz="3200" b="1" kern="0" dirty="0">
                <a:solidFill>
                  <a:srgbClr val="FF9900"/>
                </a:solidFill>
                <a:latin typeface="Times New Roman" pitchFamily="18" charset="0"/>
                <a:ea typeface="+mj-ea"/>
                <a:cs typeface="+mj-cs"/>
              </a:rPr>
              <a:t/>
            </a:r>
            <a:br>
              <a:rPr lang="it-IT" sz="3200" b="1" kern="0" dirty="0">
                <a:solidFill>
                  <a:srgbClr val="FF9900"/>
                </a:solidFill>
                <a:latin typeface="Times New Roman" pitchFamily="18" charset="0"/>
                <a:ea typeface="+mj-ea"/>
                <a:cs typeface="+mj-cs"/>
              </a:rPr>
            </a:br>
            <a:endParaRPr lang="it-IT" sz="3200" b="1" kern="0" dirty="0">
              <a:solidFill>
                <a:srgbClr val="FF9900"/>
              </a:solidFill>
              <a:latin typeface="Times New Roman" pitchFamily="18" charset="0"/>
              <a:ea typeface="+mj-ea"/>
              <a:cs typeface="+mj-cs"/>
            </a:endParaRP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Oval 2"/>
          <p:cNvSpPr>
            <a:spLocks noChangeArrowheads="1"/>
          </p:cNvSpPr>
          <p:nvPr/>
        </p:nvSpPr>
        <p:spPr bwMode="auto">
          <a:xfrm>
            <a:off x="1547813" y="1557338"/>
            <a:ext cx="6224587" cy="3435350"/>
          </a:xfrm>
          <a:prstGeom prst="ellipse">
            <a:avLst/>
          </a:prstGeom>
          <a:solidFill>
            <a:srgbClr val="FFEFCF"/>
          </a:solidFill>
          <a:ln w="12700">
            <a:solidFill>
              <a:srgbClr val="993300"/>
            </a:solidFill>
            <a:round/>
            <a:headEnd type="none" w="sm" len="sm"/>
            <a:tailEnd type="none" w="sm" len="sm"/>
          </a:ln>
          <a:effectLst>
            <a:outerShdw dist="183162" dir="2021404" algn="ctr" rotWithShape="0">
              <a:srgbClr val="AF5F09">
                <a:alpha val="50000"/>
              </a:srgbClr>
            </a:outerShdw>
          </a:effectLst>
        </p:spPr>
        <p:txBody>
          <a:bodyPr wrap="none" anchor="ctr"/>
          <a:lstStyle/>
          <a:p>
            <a:pPr defTabSz="449263">
              <a:spcBef>
                <a:spcPts val="1200"/>
              </a:spcBef>
              <a:buClr>
                <a:srgbClr val="000000"/>
              </a:buClr>
              <a:buSzPct val="100000"/>
              <a:buFont typeface="Times New Roman" pitchFamily="16" charset="0"/>
              <a:buNone/>
              <a:defRPr/>
            </a:pPr>
            <a:endParaRPr lang="en-US">
              <a:solidFill>
                <a:srgbClr val="FFFFFF"/>
              </a:solidFill>
              <a:latin typeface="Arial Black" pitchFamily="32" charset="0"/>
              <a:cs typeface="Lucida Sans Unicode" charset="0"/>
            </a:endParaRPr>
          </a:p>
        </p:txBody>
      </p:sp>
      <p:sp>
        <p:nvSpPr>
          <p:cNvPr id="74755" name="Text Box 3"/>
          <p:cNvSpPr txBox="1">
            <a:spLocks noChangeArrowheads="1"/>
          </p:cNvSpPr>
          <p:nvPr/>
        </p:nvSpPr>
        <p:spPr bwMode="auto">
          <a:xfrm>
            <a:off x="2627313" y="2492375"/>
            <a:ext cx="4176712" cy="1422400"/>
          </a:xfrm>
          <a:prstGeom prst="rect">
            <a:avLst/>
          </a:prstGeom>
          <a:noFill/>
          <a:ln w="12700">
            <a:noFill/>
            <a:miter lim="800000"/>
            <a:headEnd type="none" w="sm" len="sm"/>
            <a:tailEnd type="none" w="sm" len="sm"/>
          </a:ln>
        </p:spPr>
        <p:txBody>
          <a:bodyPr>
            <a:spAutoFit/>
          </a:bodyPr>
          <a:lstStyle/>
          <a:p>
            <a:pPr algn="ctr" defTabSz="762000" eaLnBrk="0" hangingPunct="0">
              <a:lnSpc>
                <a:spcPct val="120000"/>
              </a:lnSpc>
              <a:spcBef>
                <a:spcPct val="50000"/>
              </a:spcBef>
              <a:buClr>
                <a:srgbClr val="000000"/>
              </a:buClr>
              <a:buSzPct val="100000"/>
              <a:buFont typeface="Times New Roman" pitchFamily="18" charset="0"/>
              <a:buNone/>
            </a:pPr>
            <a:r>
              <a:rPr lang="it-IT" sz="3600">
                <a:solidFill>
                  <a:srgbClr val="AF5F09"/>
                </a:solidFill>
                <a:latin typeface="Arial Black" pitchFamily="34" charset="0"/>
                <a:cs typeface="Lucida Sans Unicode" pitchFamily="34" charset="0"/>
              </a:rPr>
              <a:t>Importanza della relazione</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dissolve">
                                      <p:cBhvr>
                                        <p:cTn id="7" dur="500"/>
                                        <p:tgtEl>
                                          <p:spTgt spid="74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2"/>
          <p:cNvSpPr>
            <a:spLocks noGrp="1" noChangeArrowheads="1"/>
          </p:cNvSpPr>
          <p:nvPr>
            <p:ph type="title" idx="4294967295"/>
          </p:nvPr>
        </p:nvSpPr>
        <p:spPr>
          <a:xfrm>
            <a:off x="900113" y="1916113"/>
            <a:ext cx="7286625" cy="2921000"/>
          </a:xfrm>
        </p:spPr>
        <p:txBody>
          <a:bodyPr lIns="90000" tIns="46800" rIns="90000" bIns="46800"/>
          <a:lstStyle/>
          <a:p>
            <a:pPr defTabSz="449263" eaLnBrk="1" hangingPunct="1">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200" b="1" smtClean="0">
                <a:solidFill>
                  <a:srgbClr val="FF9900"/>
                </a:solidFill>
                <a:latin typeface="Times New Roman" pitchFamily="18" charset="0"/>
              </a:rPr>
              <a:t>E’ ormai risaputo dalla pragmatica della comunicazione umana che in ogni messaggio comunicativo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c'è un</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aspetto di contenuto ed uno di relazione </a:t>
            </a:r>
            <a:br>
              <a:rPr lang="it-IT" sz="3200" b="1" smtClean="0">
                <a:solidFill>
                  <a:srgbClr val="FF9900"/>
                </a:solidFill>
                <a:latin typeface="Times New Roman" pitchFamily="18" charset="0"/>
              </a:rPr>
            </a:br>
            <a:endParaRPr lang="it-IT" sz="3200" b="1" smtClean="0">
              <a:solidFill>
                <a:srgbClr val="FF9900"/>
              </a:solidFill>
              <a:latin typeface="Times New Roman" pitchFamily="18" charset="0"/>
            </a:endParaRPr>
          </a:p>
        </p:txBody>
      </p:sp>
      <p:sp>
        <p:nvSpPr>
          <p:cNvPr id="337922" name="Text Box 6"/>
          <p:cNvSpPr txBox="1">
            <a:spLocks noChangeArrowheads="1"/>
          </p:cNvSpPr>
          <p:nvPr/>
        </p:nvSpPr>
        <p:spPr bwMode="auto">
          <a:xfrm>
            <a:off x="1476375" y="5876925"/>
            <a:ext cx="7264400" cy="739775"/>
          </a:xfrm>
          <a:prstGeom prst="rect">
            <a:avLst/>
          </a:prstGeom>
          <a:noFill/>
          <a:ln w="9525">
            <a:noFill/>
            <a:miter lim="800000"/>
            <a:headEnd/>
            <a:tailEnd/>
          </a:ln>
        </p:spPr>
        <p:txBody>
          <a:bodyPr lIns="0" tIns="0" rIns="0" bIns="0" anchor="b">
            <a:spAutoFit/>
          </a:bodyPr>
          <a:lstStyle/>
          <a:p>
            <a:pPr algn="r" eaLnBrk="0" hangingPunct="0"/>
            <a:r>
              <a:rPr lang="it-IT" sz="1600" i="1">
                <a:solidFill>
                  <a:schemeClr val="bg1"/>
                </a:solidFill>
              </a:rPr>
              <a:t>Watzlawick P., Beavin J.H., Jackson D.D., </a:t>
            </a:r>
            <a:r>
              <a:rPr lang="it-IT" sz="1600" b="1" i="1">
                <a:solidFill>
                  <a:schemeClr val="bg1"/>
                </a:solidFill>
              </a:rPr>
              <a:t>Pragmatics of Human Communication</a:t>
            </a:r>
            <a:r>
              <a:rPr lang="it-IT" sz="1600" i="1">
                <a:solidFill>
                  <a:schemeClr val="bg1"/>
                </a:solidFill>
              </a:rPr>
              <a:t>, 1967, New York, W.W. Norton</a:t>
            </a:r>
            <a:br>
              <a:rPr lang="it-IT" sz="1600" i="1">
                <a:solidFill>
                  <a:schemeClr val="bg1"/>
                </a:solidFill>
              </a:rPr>
            </a:br>
            <a:r>
              <a:rPr lang="it-IT" sz="1600" i="1">
                <a:solidFill>
                  <a:schemeClr val="bg1"/>
                </a:solidFill>
              </a:rPr>
              <a:t>Tr. it.: Pragmatica della Comunicazione Umana, 1971, Roma, Astrolabio</a:t>
            </a:r>
            <a:r>
              <a:rPr lang="it-IT" sz="1600"/>
              <a:t>,</a:t>
            </a:r>
            <a:endParaRPr lang="it-IT" sz="1600" i="1">
              <a:solidFill>
                <a:schemeClr val="bg1"/>
              </a:solidFill>
            </a:endParaRPr>
          </a:p>
        </p:txBody>
      </p:sp>
    </p:spTree>
  </p:cSld>
  <p:clrMapOvr>
    <a:masterClrMapping/>
  </p:clrMapOvr>
  <p:transition>
    <p:strips dir="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69" name="Rectangle 2"/>
          <p:cNvSpPr>
            <a:spLocks noGrp="1" noChangeArrowheads="1"/>
          </p:cNvSpPr>
          <p:nvPr>
            <p:ph type="title" idx="4294967295"/>
          </p:nvPr>
        </p:nvSpPr>
        <p:spPr>
          <a:xfrm>
            <a:off x="468313" y="1628775"/>
            <a:ext cx="8135937" cy="3208338"/>
          </a:xfrm>
        </p:spPr>
        <p:txBody>
          <a:bodyPr lIns="90000" tIns="46800" rIns="90000" bIns="46800"/>
          <a:lstStyle/>
          <a:p>
            <a:pPr defTabSz="449263" eaLnBrk="1" hangingPunct="1">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200" b="1" smtClean="0">
                <a:solidFill>
                  <a:srgbClr val="FF9900"/>
                </a:solidFill>
                <a:latin typeface="Times New Roman" pitchFamily="18" charset="0"/>
              </a:rPr>
              <a:t>E' </a:t>
            </a:r>
            <a:r>
              <a:rPr lang="it-IT" sz="3200" b="1" smtClean="0">
                <a:solidFill>
                  <a:srgbClr val="FFFF00"/>
                </a:solidFill>
                <a:latin typeface="Times New Roman" pitchFamily="18" charset="0"/>
              </a:rPr>
              <a:t>impossibile non comunicare</a:t>
            </a:r>
            <a:r>
              <a:rPr lang="it-IT" sz="3200" b="1" smtClean="0">
                <a:solidFill>
                  <a:srgbClr val="FF9900"/>
                </a:solidFill>
                <a:latin typeface="Times New Roman" pitchFamily="18" charset="0"/>
              </a:rPr>
              <a:t>, perché ogni comportamento è comunicazione, invia un messaggio agli altri, che lo si voglia oppure no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La sottolineatura dell'importanza della relazione all'interno della tecnica,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sia essa psicoterapeutica che psicofarmacologica, ha assunto nel tempo nuove e più stimolanti connotazioni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
            </a:r>
            <a:br>
              <a:rPr lang="it-IT" sz="3200" b="1" smtClean="0">
                <a:solidFill>
                  <a:srgbClr val="FF9900"/>
                </a:solidFill>
                <a:latin typeface="Times New Roman" pitchFamily="18" charset="0"/>
              </a:rPr>
            </a:br>
            <a:endParaRPr lang="it-IT" sz="3200" b="1" smtClean="0">
              <a:solidFill>
                <a:srgbClr val="FF9900"/>
              </a:solidFill>
              <a:latin typeface="Times New Roman" pitchFamily="18" charset="0"/>
            </a:endParaRPr>
          </a:p>
        </p:txBody>
      </p:sp>
      <p:sp>
        <p:nvSpPr>
          <p:cNvPr id="339970" name="Text Box 6"/>
          <p:cNvSpPr txBox="1">
            <a:spLocks noChangeArrowheads="1"/>
          </p:cNvSpPr>
          <p:nvPr/>
        </p:nvSpPr>
        <p:spPr bwMode="auto">
          <a:xfrm>
            <a:off x="1476375" y="5876925"/>
            <a:ext cx="7264400" cy="739775"/>
          </a:xfrm>
          <a:prstGeom prst="rect">
            <a:avLst/>
          </a:prstGeom>
          <a:noFill/>
          <a:ln w="9525">
            <a:noFill/>
            <a:miter lim="800000"/>
            <a:headEnd/>
            <a:tailEnd/>
          </a:ln>
        </p:spPr>
        <p:txBody>
          <a:bodyPr lIns="0" tIns="0" rIns="0" bIns="0" anchor="b">
            <a:spAutoFit/>
          </a:bodyPr>
          <a:lstStyle/>
          <a:p>
            <a:pPr algn="r" eaLnBrk="0" hangingPunct="0"/>
            <a:r>
              <a:rPr lang="it-IT" sz="1600" i="1">
                <a:solidFill>
                  <a:schemeClr val="bg1"/>
                </a:solidFill>
              </a:rPr>
              <a:t>Watzlawick P., Beavin J.H., Jackson D.D., </a:t>
            </a:r>
            <a:r>
              <a:rPr lang="it-IT" sz="1600" b="1" i="1">
                <a:solidFill>
                  <a:schemeClr val="bg1"/>
                </a:solidFill>
              </a:rPr>
              <a:t>Pragmatics of Human Communication</a:t>
            </a:r>
            <a:r>
              <a:rPr lang="it-IT" sz="1600" i="1">
                <a:solidFill>
                  <a:schemeClr val="bg1"/>
                </a:solidFill>
              </a:rPr>
              <a:t>, 1967, New York, W.W. Norton</a:t>
            </a:r>
            <a:br>
              <a:rPr lang="it-IT" sz="1600" i="1">
                <a:solidFill>
                  <a:schemeClr val="bg1"/>
                </a:solidFill>
              </a:rPr>
            </a:br>
            <a:r>
              <a:rPr lang="it-IT" sz="1600" i="1">
                <a:solidFill>
                  <a:schemeClr val="bg1"/>
                </a:solidFill>
              </a:rPr>
              <a:t>Tr. it.: Pragmatica della Comunicazione Umana, 1971, Roma, Astrolabio</a:t>
            </a:r>
            <a:r>
              <a:rPr lang="it-IT" sz="1600"/>
              <a:t>,</a:t>
            </a:r>
            <a:endParaRPr lang="it-IT" sz="1600" i="1">
              <a:solidFill>
                <a:schemeClr val="bg1"/>
              </a:solidFill>
            </a:endParaRPr>
          </a:p>
        </p:txBody>
      </p:sp>
    </p:spTree>
  </p:cSld>
  <p:clrMapOvr>
    <a:masterClrMapping/>
  </p:clrMapOvr>
  <p:transition>
    <p:strips dir="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7"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Comunicazione e relazione</a:t>
            </a:r>
          </a:p>
        </p:txBody>
      </p:sp>
      <p:sp>
        <p:nvSpPr>
          <p:cNvPr id="5" name="Text Box 3"/>
          <p:cNvSpPr txBox="1">
            <a:spLocks noChangeArrowheads="1"/>
          </p:cNvSpPr>
          <p:nvPr/>
        </p:nvSpPr>
        <p:spPr bwMode="auto">
          <a:xfrm>
            <a:off x="971550" y="2060575"/>
            <a:ext cx="7561263" cy="24034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Ogni qualvolta ci riferiamo ad una forma di relazione, è possibile rilevare uno scambio di una qualche forma di comunicazione, verbale e non</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In psichiatria, la complessità insita è ulteriormente accentuata</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Una sfida sul piano comunicativo </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e  relazione</a:t>
            </a:r>
          </a:p>
        </p:txBody>
      </p:sp>
      <p:sp>
        <p:nvSpPr>
          <p:cNvPr id="5" name="Text Box 3"/>
          <p:cNvSpPr txBox="1">
            <a:spLocks noChangeArrowheads="1"/>
          </p:cNvSpPr>
          <p:nvPr/>
        </p:nvSpPr>
        <p:spPr bwMode="auto">
          <a:xfrm>
            <a:off x="611188" y="1773238"/>
            <a:ext cx="7921625" cy="4646612"/>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Comunicazione e relazione - in molti quadri psichiatrici – si confrontano con una "coscienza di malattia" inadeguata e/o inesistente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Nonostante questa condizione  (che produce ‘distanza terapeutica’ ) </a:t>
            </a:r>
            <a:br>
              <a:rPr lang="it-IT" sz="2000">
                <a:solidFill>
                  <a:srgbClr val="FFFFFF"/>
                </a:solidFill>
                <a:latin typeface="Verdana" pitchFamily="34" charset="0"/>
              </a:rPr>
            </a:br>
            <a:r>
              <a:rPr lang="it-IT" sz="2000">
                <a:solidFill>
                  <a:srgbClr val="FFFFFF"/>
                </a:solidFill>
                <a:latin typeface="Verdana" pitchFamily="34" charset="0"/>
              </a:rPr>
              <a:t>occorre cercare un modo per entrare in una </a:t>
            </a:r>
            <a:r>
              <a:rPr lang="it-IT" sz="2000">
                <a:solidFill>
                  <a:srgbClr val="FFFF00"/>
                </a:solidFill>
                <a:latin typeface="Verdana" pitchFamily="34" charset="0"/>
              </a:rPr>
              <a:t>‘relazionalità’ che permetta di iniziare a scambiare contenuti comunicativi </a:t>
            </a:r>
            <a:r>
              <a:rPr lang="it-IT" sz="2000">
                <a:solidFill>
                  <a:srgbClr val="FFFFFF"/>
                </a:solidFill>
                <a:latin typeface="Verdana" pitchFamily="34" charset="0"/>
              </a:rPr>
              <a:t>che possano mettere in contatto soggettività diverse (quelle del paziente e quelle di chi si relaziona con lui)</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Una sfida sul piano comunicativo </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e  relazione: alla ricerca di un’alleanza</a:t>
            </a:r>
          </a:p>
        </p:txBody>
      </p:sp>
      <p:sp>
        <p:nvSpPr>
          <p:cNvPr id="5" name="Text Box 3"/>
          <p:cNvSpPr txBox="1">
            <a:spLocks noChangeArrowheads="1"/>
          </p:cNvSpPr>
          <p:nvPr/>
        </p:nvSpPr>
        <p:spPr bwMode="auto">
          <a:xfrm>
            <a:off x="395288" y="2781300"/>
            <a:ext cx="8497887" cy="37496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Si pensi, per es, alle </a:t>
            </a:r>
            <a:r>
              <a:rPr lang="it-IT" sz="2000">
                <a:solidFill>
                  <a:srgbClr val="FFFF00"/>
                </a:solidFill>
                <a:latin typeface="Verdana" pitchFamily="34" charset="0"/>
              </a:rPr>
              <a:t>forme di schizofrenia </a:t>
            </a:r>
            <a:r>
              <a:rPr lang="it-IT" sz="2000">
                <a:solidFill>
                  <a:srgbClr val="FFFFFF"/>
                </a:solidFill>
                <a:latin typeface="Verdana" pitchFamily="34" charset="0"/>
              </a:rPr>
              <a:t>caratterizzate da " sintomi negativi" con chiusura autistica, difficoltà di relazione, introflessione nel proprio ‘mondo interno’, che appare tanto spesso irraggiungibile, lontano, irreale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 oppure a quelle condizioni </a:t>
            </a:r>
            <a:r>
              <a:rPr lang="it-IT" sz="2000">
                <a:solidFill>
                  <a:srgbClr val="FFFF00"/>
                </a:solidFill>
                <a:latin typeface="Verdana" pitchFamily="34" charset="0"/>
              </a:rPr>
              <a:t>gravemente depressive </a:t>
            </a:r>
            <a:r>
              <a:rPr lang="it-IT" sz="2000">
                <a:solidFill>
                  <a:srgbClr val="FFFFFF"/>
                </a:solidFill>
                <a:latin typeface="Verdana" pitchFamily="34" charset="0"/>
              </a:rPr>
              <a:t>nelle quali il paziente, può trovarsi chiuso nel proprio dolore, e sentirsi colpevole di qualsiasi cosa catastrofica e devastante stia succedendo nel mondo</a:t>
            </a:r>
          </a:p>
        </p:txBody>
      </p:sp>
      <p:sp>
        <p:nvSpPr>
          <p:cNvPr id="346115" name="AutoShape 13"/>
          <p:cNvSpPr>
            <a:spLocks noChangeArrowheads="1"/>
          </p:cNvSpPr>
          <p:nvPr/>
        </p:nvSpPr>
        <p:spPr bwMode="auto">
          <a:xfrm>
            <a:off x="539750" y="1557338"/>
            <a:ext cx="8064500" cy="1079500"/>
          </a:xfrm>
          <a:prstGeom prst="roundRect">
            <a:avLst>
              <a:gd name="adj" fmla="val 16667"/>
            </a:avLst>
          </a:prstGeom>
          <a:solidFill>
            <a:srgbClr val="00B050">
              <a:alpha val="50195"/>
            </a:srgbClr>
          </a:solidFill>
          <a:ln w="57150">
            <a:solidFill>
              <a:srgbClr val="89CBEF"/>
            </a:solidFill>
            <a:round/>
            <a:headEnd/>
            <a:tailEnd/>
          </a:ln>
        </p:spPr>
        <p:txBody>
          <a:bodyPr anchor="ctr"/>
          <a:lstStyle/>
          <a:p>
            <a:pPr algn="ctr"/>
            <a:r>
              <a:rPr lang="it-IT" altLang="en-US" sz="2000" b="1">
                <a:solidFill>
                  <a:schemeClr val="bg1"/>
                </a:solidFill>
                <a:latin typeface="Verdana" pitchFamily="34" charset="0"/>
                <a:cs typeface="Times New Roman" pitchFamily="18" charset="0"/>
              </a:rPr>
              <a:t>L'incontro iniziale è molte volte difficile e conflittuale e l'obiettivo dell‘alleanza’ può sembrare impossibile</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1"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Una sfida sul piano comunicativo </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e  relazione: alla ricerca di un’alleanza</a:t>
            </a:r>
          </a:p>
        </p:txBody>
      </p:sp>
      <p:sp>
        <p:nvSpPr>
          <p:cNvPr id="5" name="Text Box 3"/>
          <p:cNvSpPr txBox="1">
            <a:spLocks noChangeArrowheads="1"/>
          </p:cNvSpPr>
          <p:nvPr/>
        </p:nvSpPr>
        <p:spPr bwMode="auto">
          <a:xfrm>
            <a:off x="468313" y="1916113"/>
            <a:ext cx="8424862" cy="4648200"/>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Alleanza terapeutica, alleanza di lavoro , alleanza d'aiuto sono le espressioni più usate per descrivere una dimensione interattiva tra paziente e altro, capace per entrambi di proporre una </a:t>
            </a:r>
            <a:r>
              <a:rPr lang="it-IT" sz="2000">
                <a:solidFill>
                  <a:srgbClr val="FFFF00"/>
                </a:solidFill>
                <a:latin typeface="Verdana" pitchFamily="34" charset="0"/>
              </a:rPr>
              <a:t>relazione basata </a:t>
            </a:r>
            <a:br>
              <a:rPr lang="it-IT" sz="2000">
                <a:solidFill>
                  <a:srgbClr val="FFFF00"/>
                </a:solidFill>
                <a:latin typeface="Verdana" pitchFamily="34" charset="0"/>
              </a:rPr>
            </a:br>
            <a:r>
              <a:rPr lang="it-IT" sz="2000">
                <a:solidFill>
                  <a:srgbClr val="FFFF00"/>
                </a:solidFill>
                <a:latin typeface="Verdana" pitchFamily="34" charset="0"/>
              </a:rPr>
              <a:t>sulla fiducia, sul rispetto e sulla collaborazione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Diventa nostro obiettivo (e pratica operativa) </a:t>
            </a:r>
            <a:br>
              <a:rPr lang="it-IT" sz="2000">
                <a:solidFill>
                  <a:srgbClr val="FFFFFF"/>
                </a:solidFill>
                <a:latin typeface="Verdana" pitchFamily="34" charset="0"/>
              </a:rPr>
            </a:br>
            <a:r>
              <a:rPr lang="it-IT" sz="2000">
                <a:solidFill>
                  <a:srgbClr val="FFFFFF"/>
                </a:solidFill>
                <a:latin typeface="Verdana" pitchFamily="34" charset="0"/>
              </a:rPr>
              <a:t>come raggiungere l'alleanza partendo da </a:t>
            </a:r>
            <a:br>
              <a:rPr lang="it-IT" sz="2000">
                <a:solidFill>
                  <a:srgbClr val="FFFFFF"/>
                </a:solidFill>
                <a:latin typeface="Verdana" pitchFamily="34" charset="0"/>
              </a:rPr>
            </a:br>
            <a:r>
              <a:rPr lang="it-IT" sz="2000">
                <a:solidFill>
                  <a:srgbClr val="FFFF00"/>
                </a:solidFill>
                <a:latin typeface="Verdana" pitchFamily="34" charset="0"/>
              </a:rPr>
              <a:t>situazioni dove la comunicazione è inesistente </a:t>
            </a:r>
            <a:r>
              <a:rPr lang="it-IT" sz="2000">
                <a:solidFill>
                  <a:srgbClr val="FFFFFF"/>
                </a:solidFill>
                <a:latin typeface="Verdana" pitchFamily="34" charset="0"/>
              </a:rPr>
              <a:t>, a volte </a:t>
            </a:r>
            <a:r>
              <a:rPr lang="it-IT" sz="2000">
                <a:solidFill>
                  <a:srgbClr val="FFFF00"/>
                </a:solidFill>
                <a:latin typeface="Verdana" pitchFamily="34" charset="0"/>
              </a:rPr>
              <a:t>provocatoria</a:t>
            </a:r>
            <a:r>
              <a:rPr lang="it-IT" sz="2000">
                <a:solidFill>
                  <a:srgbClr val="FFFFFF"/>
                </a:solidFill>
                <a:latin typeface="Verdana" pitchFamily="34" charset="0"/>
              </a:rPr>
              <a:t> , </a:t>
            </a:r>
            <a:r>
              <a:rPr lang="it-IT" sz="2000">
                <a:solidFill>
                  <a:srgbClr val="FFFF00"/>
                </a:solidFill>
                <a:latin typeface="Verdana" pitchFamily="34" charset="0"/>
              </a:rPr>
              <a:t>aggressiva</a:t>
            </a:r>
            <a:r>
              <a:rPr lang="it-IT" sz="2000">
                <a:solidFill>
                  <a:srgbClr val="FFFFFF"/>
                </a:solidFill>
                <a:latin typeface="Verdana" pitchFamily="34" charset="0"/>
              </a:rPr>
              <a:t> o più semplicemente </a:t>
            </a:r>
            <a:r>
              <a:rPr lang="it-IT" sz="2000">
                <a:solidFill>
                  <a:srgbClr val="FFFF00"/>
                </a:solidFill>
                <a:latin typeface="Verdana" pitchFamily="34" charset="0"/>
              </a:rPr>
              <a:t>incomprensibile</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09"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Il problema della distanza emotiva</a:t>
            </a:r>
          </a:p>
        </p:txBody>
      </p:sp>
      <p:sp>
        <p:nvSpPr>
          <p:cNvPr id="5" name="Text Box 3"/>
          <p:cNvSpPr txBox="1">
            <a:spLocks noChangeArrowheads="1"/>
          </p:cNvSpPr>
          <p:nvPr/>
        </p:nvSpPr>
        <p:spPr bwMode="auto">
          <a:xfrm>
            <a:off x="755650" y="1773238"/>
            <a:ext cx="7920038" cy="381317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Uno dei maggiori problemi di chi entra in relazione con persone sofferenti è la distanza emotiva da tenere</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Fino a che punto essere coinvolti e partecipare delle difficoltà</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Fasi di </a:t>
            </a:r>
            <a:r>
              <a:rPr lang="it-IT" sz="2000">
                <a:solidFill>
                  <a:srgbClr val="FFFF00"/>
                </a:solidFill>
                <a:latin typeface="Verdana" pitchFamily="34" charset="0"/>
              </a:rPr>
              <a:t>avvicinamento e identificazione empatica </a:t>
            </a:r>
            <a:r>
              <a:rPr lang="it-IT" sz="2000">
                <a:solidFill>
                  <a:srgbClr val="FFFFFF"/>
                </a:solidFill>
                <a:latin typeface="Verdana" pitchFamily="34" charset="0"/>
              </a:rPr>
              <a:t>(coinvolgimento e disponibilità) per capire  e</a:t>
            </a:r>
            <a:br>
              <a:rPr lang="it-IT" sz="2000">
                <a:solidFill>
                  <a:srgbClr val="FFFFFF"/>
                </a:solidFill>
                <a:latin typeface="Verdana" pitchFamily="34" charset="0"/>
              </a:rPr>
            </a:br>
            <a:r>
              <a:rPr lang="it-IT" sz="2000">
                <a:solidFill>
                  <a:srgbClr val="FFFF00"/>
                </a:solidFill>
                <a:latin typeface="Verdana" pitchFamily="34" charset="0"/>
              </a:rPr>
              <a:t>posizione più distaccata</a:t>
            </a:r>
            <a:r>
              <a:rPr lang="it-IT" sz="2000">
                <a:solidFill>
                  <a:srgbClr val="FFFFFF"/>
                </a:solidFill>
                <a:latin typeface="Verdana" pitchFamily="34" charset="0"/>
              </a:rPr>
              <a:t> (in cui le cose siano considerate con oggettività)</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Consapevolezza della comunicazione</a:t>
            </a:r>
          </a:p>
        </p:txBody>
      </p:sp>
      <p:graphicFrame>
        <p:nvGraphicFramePr>
          <p:cNvPr id="4" name="Tabella 3"/>
          <p:cNvGraphicFramePr>
            <a:graphicFrameLocks noGrp="1"/>
          </p:cNvGraphicFramePr>
          <p:nvPr/>
        </p:nvGraphicFramePr>
        <p:xfrm>
          <a:off x="323850" y="1412875"/>
          <a:ext cx="8496300" cy="5113338"/>
        </p:xfrm>
        <a:graphic>
          <a:graphicData uri="http://schemas.openxmlformats.org/drawingml/2006/table">
            <a:tbl>
              <a:tblPr firstRow="1" bandRow="1">
                <a:tableStyleId>{5C22544A-7EE6-4342-B048-85BDC9FD1C3A}</a:tableStyleId>
              </a:tblPr>
              <a:tblGrid>
                <a:gridCol w="8496944"/>
              </a:tblGrid>
              <a:tr h="439597">
                <a:tc>
                  <a:txBody>
                    <a:bodyPr/>
                    <a:lstStyle/>
                    <a:p>
                      <a:r>
                        <a:rPr lang="it-IT" dirty="0" smtClean="0">
                          <a:solidFill>
                            <a:srgbClr val="FFFF00"/>
                          </a:solidFill>
                        </a:rPr>
                        <a:t>SVILUPPO DELL’AUTOCONSAPEVOLEZZA DELLA COMUNICAZIONE</a:t>
                      </a:r>
                      <a:endParaRPr lang="it-IT" dirty="0">
                        <a:solidFill>
                          <a:srgbClr val="FFFF00"/>
                        </a:solidFill>
                      </a:endParaRPr>
                    </a:p>
                  </a:txBody>
                  <a:tcPr>
                    <a:solidFill>
                      <a:srgbClr val="E25B00"/>
                    </a:solidFill>
                  </a:tcPr>
                </a:tc>
              </a:tr>
              <a:tr h="758755">
                <a:tc>
                  <a:txBody>
                    <a:bodyPr/>
                    <a:lstStyle/>
                    <a:p>
                      <a:r>
                        <a:rPr lang="it-IT" b="1" dirty="0" smtClean="0"/>
                        <a:t>Sviluppare la consapevolezza dei propri modi della comunicazione verbale e non verbale</a:t>
                      </a:r>
                      <a:endParaRPr lang="it-IT" b="1" dirty="0"/>
                    </a:p>
                  </a:txBody>
                  <a:tcPr>
                    <a:solidFill>
                      <a:srgbClr val="00B0F0"/>
                    </a:solidFill>
                  </a:tcPr>
                </a:tc>
              </a:tr>
              <a:tr h="758755">
                <a:tc>
                  <a:txBody>
                    <a:bodyPr/>
                    <a:lstStyle/>
                    <a:p>
                      <a:r>
                        <a:rPr lang="it-IT" b="1" dirty="0" smtClean="0"/>
                        <a:t>Riconoscere i valori e i costumi culturali in rapporto al comportamento personale e degli altri</a:t>
                      </a:r>
                      <a:endParaRPr lang="it-IT" b="1" dirty="0"/>
                    </a:p>
                  </a:txBody>
                  <a:tcPr>
                    <a:solidFill>
                      <a:srgbClr val="00B0F0"/>
                    </a:solidFill>
                  </a:tcPr>
                </a:tc>
              </a:tr>
              <a:tr h="439597">
                <a:tc>
                  <a:txBody>
                    <a:bodyPr/>
                    <a:lstStyle/>
                    <a:p>
                      <a:r>
                        <a:rPr lang="it-IT" b="1" dirty="0" smtClean="0"/>
                        <a:t>Identificare i propri modi</a:t>
                      </a:r>
                      <a:r>
                        <a:rPr lang="it-IT" b="1" baseline="0" dirty="0" smtClean="0"/>
                        <a:t> di adattamento alle situazioni stressanti</a:t>
                      </a:r>
                      <a:endParaRPr lang="it-IT" b="1" dirty="0"/>
                    </a:p>
                  </a:txBody>
                  <a:tcPr>
                    <a:solidFill>
                      <a:srgbClr val="00B0F0"/>
                    </a:solidFill>
                  </a:tcPr>
                </a:tc>
              </a:tr>
              <a:tr h="758755">
                <a:tc>
                  <a:txBody>
                    <a:bodyPr/>
                    <a:lstStyle/>
                    <a:p>
                      <a:r>
                        <a:rPr lang="it-IT" b="1" dirty="0" smtClean="0"/>
                        <a:t>Sviluppare la capacità di esaminare il proprio comportamento, in particolare nelle relazioni con  persone sofferenti</a:t>
                      </a:r>
                      <a:endParaRPr lang="it-IT" b="1" dirty="0"/>
                    </a:p>
                  </a:txBody>
                  <a:tcPr>
                    <a:solidFill>
                      <a:srgbClr val="00B0F0"/>
                    </a:solidFill>
                  </a:tcPr>
                </a:tc>
              </a:tr>
              <a:tr h="439597">
                <a:tc>
                  <a:txBody>
                    <a:bodyPr/>
                    <a:lstStyle/>
                    <a:p>
                      <a:r>
                        <a:rPr lang="it-IT" b="1" dirty="0" smtClean="0"/>
                        <a:t>Riconoscere i propri sbagli e i propri limiti</a:t>
                      </a:r>
                      <a:endParaRPr lang="it-IT" b="1" dirty="0"/>
                    </a:p>
                  </a:txBody>
                  <a:tcPr>
                    <a:solidFill>
                      <a:srgbClr val="00B0F0"/>
                    </a:solidFill>
                  </a:tcPr>
                </a:tc>
              </a:tr>
              <a:tr h="758755">
                <a:tc>
                  <a:txBody>
                    <a:bodyPr/>
                    <a:lstStyle/>
                    <a:p>
                      <a:r>
                        <a:rPr lang="it-IT" b="1" dirty="0" smtClean="0"/>
                        <a:t>Avere consapevolezza dei propri sentimenti, positivi e negativi verso la persona che si assiste</a:t>
                      </a:r>
                      <a:endParaRPr lang="it-IT" b="1" dirty="0"/>
                    </a:p>
                  </a:txBody>
                  <a:tcPr>
                    <a:solidFill>
                      <a:srgbClr val="00B0F0"/>
                    </a:solidFill>
                  </a:tcPr>
                </a:tc>
              </a:tr>
              <a:tr h="758755">
                <a:tc>
                  <a:txBody>
                    <a:bodyPr/>
                    <a:lstStyle/>
                    <a:p>
                      <a:r>
                        <a:rPr lang="it-IT" b="1" dirty="0" smtClean="0"/>
                        <a:t>Ricordare che la comunicazione può essere influenzata dal contesto in cui avviene, dalla cultura del paziente, dallo stato d’animo, dalla malattia</a:t>
                      </a:r>
                      <a:endParaRPr lang="it-IT" b="1" dirty="0"/>
                    </a:p>
                  </a:txBody>
                  <a:tcPr>
                    <a:solidFill>
                      <a:srgbClr val="00B0F0"/>
                    </a:solidFill>
                  </a:tcPr>
                </a:tc>
              </a:tr>
            </a:tbl>
          </a:graphicData>
        </a:graphic>
      </p:graphicFrame>
    </p:spTree>
  </p:cSld>
  <p:clrMapOvr>
    <a:masterClrMapping/>
  </p:clrMapOvr>
  <p:transition>
    <p:strips dir="ru"/>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5"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Consapevolezza della comunicazione</a:t>
            </a:r>
          </a:p>
        </p:txBody>
      </p:sp>
      <p:graphicFrame>
        <p:nvGraphicFramePr>
          <p:cNvPr id="354327" name="Group 23"/>
          <p:cNvGraphicFramePr>
            <a:graphicFrameLocks noGrp="1"/>
          </p:cNvGraphicFramePr>
          <p:nvPr/>
        </p:nvGraphicFramePr>
        <p:xfrm>
          <a:off x="323850" y="1412875"/>
          <a:ext cx="8496300" cy="5111750"/>
        </p:xfrm>
        <a:graphic>
          <a:graphicData uri="http://schemas.openxmlformats.org/drawingml/2006/table">
            <a:tbl>
              <a:tblPr/>
              <a:tblGrid>
                <a:gridCol w="8496300"/>
              </a:tblGrid>
              <a:tr h="468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noFill/>
                          </a:ln>
                          <a:solidFill>
                            <a:srgbClr val="FFFF00"/>
                          </a:solidFill>
                          <a:effectLst/>
                          <a:latin typeface="Arial" charset="0"/>
                        </a:rPr>
                        <a:t>SVILUPPO DI UN RAPPORTO D’AIUTO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E25B00"/>
                    </a:solidFill>
                  </a:tcPr>
                </a:tc>
              </a:tr>
              <a:tr h="809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noFill/>
                          </a:ln>
                          <a:solidFill>
                            <a:srgbClr val="000000"/>
                          </a:solidFill>
                          <a:effectLst/>
                          <a:latin typeface="Arial" charset="0"/>
                        </a:rPr>
                        <a:t>Dimostrare di accettare con cordialità la persona, pur manifestando disapprovazione per comportamenti inappropriati quando necessario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r>
              <a:tr h="809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noFill/>
                          </a:ln>
                          <a:solidFill>
                            <a:srgbClr val="000000"/>
                          </a:solidFill>
                          <a:effectLst/>
                          <a:latin typeface="Arial" charset="0"/>
                        </a:rPr>
                        <a:t>Dimostrare preoccupazione, interesse e comprensione per le difficoltà della persona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r>
              <a:tr h="682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noFill/>
                          </a:ln>
                          <a:solidFill>
                            <a:srgbClr val="000000"/>
                          </a:solidFill>
                          <a:effectLst/>
                          <a:latin typeface="Arial" charset="0"/>
                        </a:rPr>
                        <a:t>Sviluppare la sensibilità per i bisogni della persona e la capacità di comprensione del modo di comunicarli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r>
              <a:tr h="5334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noFill/>
                          </a:ln>
                          <a:solidFill>
                            <a:srgbClr val="000000"/>
                          </a:solidFill>
                          <a:effectLst/>
                          <a:latin typeface="Arial" charset="0"/>
                        </a:rPr>
                        <a:t>Evitare comportamenti di contrasto con la persona se non necessari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r>
              <a:tr h="4683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noFill/>
                          </a:ln>
                          <a:solidFill>
                            <a:srgbClr val="000000"/>
                          </a:solidFill>
                          <a:effectLst/>
                          <a:latin typeface="Arial" charset="0"/>
                        </a:rPr>
                        <a:t>Favorire l’espressione dei sentimenti, delle paure, delle critiche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r>
              <a:tr h="5302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noFill/>
                          </a:ln>
                          <a:solidFill>
                            <a:srgbClr val="000000"/>
                          </a:solidFill>
                          <a:effectLst/>
                          <a:latin typeface="Arial" charset="0"/>
                        </a:rPr>
                        <a:t>Dare informazioni complete sul contesto e chiarezza nelle risposte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r>
              <a:tr h="809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1" i="0" u="none" strike="noStrike" cap="none" normalizeH="0" baseline="0" smtClean="0">
                          <a:ln>
                            <a:noFill/>
                          </a:ln>
                          <a:solidFill>
                            <a:srgbClr val="000000"/>
                          </a:solidFill>
                          <a:effectLst/>
                          <a:latin typeface="Arial" charset="0"/>
                        </a:rPr>
                        <a:t>Creare clima di fiducia con atteggiamento cordiale, spontaneo, veritiero e evitare di dare giudizi moralistici sul comportamento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r>
            </a:tbl>
          </a:graphicData>
        </a:graphic>
      </p:graphicFrame>
    </p:spTree>
  </p:cSld>
  <p:clrMapOvr>
    <a:masterClrMapping/>
  </p:clrMapOvr>
  <p:transition>
    <p:strips dir="ru"/>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Rectangle 2"/>
          <p:cNvSpPr>
            <a:spLocks noGrp="1" noChangeArrowheads="1"/>
          </p:cNvSpPr>
          <p:nvPr>
            <p:ph type="title" idx="4294967295"/>
          </p:nvPr>
        </p:nvSpPr>
        <p:spPr>
          <a:xfrm>
            <a:off x="900113" y="1916113"/>
            <a:ext cx="7286625" cy="2921000"/>
          </a:xfrm>
        </p:spPr>
        <p:txBody>
          <a:bodyPr lIns="90000" tIns="46800" rIns="90000" bIns="46800"/>
          <a:lstStyle/>
          <a:p>
            <a:pPr defTabSz="449263" eaLnBrk="1" hangingPunct="1">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200" b="1" smtClean="0">
                <a:solidFill>
                  <a:srgbClr val="FF9900"/>
                </a:solidFill>
                <a:latin typeface="Times New Roman" pitchFamily="18" charset="0"/>
              </a:rPr>
              <a:t>Favorire il minimo grado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di dipendenza necessario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
            </a:r>
            <a:br>
              <a:rPr lang="it-IT" sz="3200" b="1" smtClean="0">
                <a:solidFill>
                  <a:srgbClr val="FF9900"/>
                </a:solidFill>
                <a:latin typeface="Times New Roman" pitchFamily="18" charset="0"/>
              </a:rPr>
            </a:br>
            <a:r>
              <a:rPr lang="it-IT" sz="3200" b="1" smtClean="0">
                <a:solidFill>
                  <a:srgbClr val="FF9900"/>
                </a:solidFill>
                <a:latin typeface="Times New Roman" pitchFamily="18" charset="0"/>
              </a:rPr>
              <a:t>Calibrare le richieste</a:t>
            </a:r>
            <a:br>
              <a:rPr lang="it-IT" sz="3200" b="1" smtClean="0">
                <a:solidFill>
                  <a:srgbClr val="FF9900"/>
                </a:solidFill>
                <a:latin typeface="Times New Roman" pitchFamily="18" charset="0"/>
              </a:rPr>
            </a:br>
            <a:endParaRPr lang="it-IT" sz="3200" b="1" smtClean="0">
              <a:solidFill>
                <a:srgbClr val="FF9900"/>
              </a:solidFill>
              <a:latin typeface="Times New Roman" pitchFamily="18" charset="0"/>
            </a:endParaRPr>
          </a:p>
        </p:txBody>
      </p:sp>
    </p:spTree>
  </p:cSld>
  <p:clrMapOvr>
    <a:masterClrMapping/>
  </p:clrMapOvr>
  <p:transition>
    <p:strips dir="ru"/>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Oval 2"/>
          <p:cNvSpPr>
            <a:spLocks noChangeArrowheads="1"/>
          </p:cNvSpPr>
          <p:nvPr/>
        </p:nvSpPr>
        <p:spPr bwMode="auto">
          <a:xfrm>
            <a:off x="1258888" y="1484313"/>
            <a:ext cx="6913562" cy="3889375"/>
          </a:xfrm>
          <a:prstGeom prst="ellipse">
            <a:avLst/>
          </a:prstGeom>
          <a:solidFill>
            <a:srgbClr val="FFEFCF"/>
          </a:solidFill>
          <a:ln w="12700">
            <a:solidFill>
              <a:srgbClr val="993300"/>
            </a:solidFill>
            <a:round/>
            <a:headEnd type="none" w="sm" len="sm"/>
            <a:tailEnd type="none" w="sm" len="sm"/>
          </a:ln>
          <a:effectLst>
            <a:outerShdw dist="183162" dir="2021404" algn="ctr" rotWithShape="0">
              <a:srgbClr val="AF5F09">
                <a:alpha val="50000"/>
              </a:srgbClr>
            </a:outerShdw>
          </a:effectLst>
        </p:spPr>
        <p:txBody>
          <a:bodyPr wrap="none" anchor="ctr"/>
          <a:lstStyle/>
          <a:p>
            <a:pPr defTabSz="449263">
              <a:spcBef>
                <a:spcPts val="1200"/>
              </a:spcBef>
              <a:buClr>
                <a:srgbClr val="000000"/>
              </a:buClr>
              <a:buSzPct val="100000"/>
              <a:buFont typeface="Times New Roman" pitchFamily="16" charset="0"/>
              <a:buNone/>
              <a:defRPr/>
            </a:pPr>
            <a:endParaRPr lang="en-US">
              <a:solidFill>
                <a:srgbClr val="FFFFFF"/>
              </a:solidFill>
              <a:latin typeface="Arial Black" pitchFamily="32" charset="0"/>
              <a:cs typeface="Lucida Sans Unicode" charset="0"/>
            </a:endParaRPr>
          </a:p>
        </p:txBody>
      </p:sp>
      <p:sp>
        <p:nvSpPr>
          <p:cNvPr id="74755" name="Text Box 3"/>
          <p:cNvSpPr txBox="1">
            <a:spLocks noChangeArrowheads="1"/>
          </p:cNvSpPr>
          <p:nvPr/>
        </p:nvSpPr>
        <p:spPr bwMode="auto">
          <a:xfrm>
            <a:off x="1547813" y="2492375"/>
            <a:ext cx="6408737" cy="1377950"/>
          </a:xfrm>
          <a:prstGeom prst="rect">
            <a:avLst/>
          </a:prstGeom>
          <a:noFill/>
          <a:ln w="12700">
            <a:noFill/>
            <a:miter lim="800000"/>
            <a:headEnd type="none" w="sm" len="sm"/>
            <a:tailEnd type="none" w="sm" len="sm"/>
          </a:ln>
        </p:spPr>
        <p:txBody>
          <a:bodyPr>
            <a:spAutoFit/>
          </a:bodyPr>
          <a:lstStyle/>
          <a:p>
            <a:pPr algn="ctr" defTabSz="762000" eaLnBrk="0" hangingPunct="0">
              <a:lnSpc>
                <a:spcPct val="120000"/>
              </a:lnSpc>
              <a:spcBef>
                <a:spcPct val="50000"/>
              </a:spcBef>
              <a:buClr>
                <a:srgbClr val="000000"/>
              </a:buClr>
              <a:buSzPct val="100000"/>
              <a:buFont typeface="Times New Roman" pitchFamily="18" charset="0"/>
              <a:buNone/>
            </a:pPr>
            <a:r>
              <a:rPr lang="it-IT" sz="3600">
                <a:solidFill>
                  <a:srgbClr val="AF5F09"/>
                </a:solidFill>
                <a:latin typeface="Arial Black" pitchFamily="34" charset="0"/>
                <a:cs typeface="Lucida Sans Unicode" pitchFamily="34" charset="0"/>
              </a:rPr>
              <a:t>Disturbi Mentali: definizione e descrizione</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dissolve">
                                      <p:cBhvr>
                                        <p:cTn id="7" dur="500"/>
                                        <p:tgtEl>
                                          <p:spTgt spid="74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Disturbo mentale</a:t>
            </a:r>
          </a:p>
        </p:txBody>
      </p:sp>
      <p:sp>
        <p:nvSpPr>
          <p:cNvPr id="5" name="Text Box 3"/>
          <p:cNvSpPr txBox="1">
            <a:spLocks noChangeArrowheads="1"/>
          </p:cNvSpPr>
          <p:nvPr/>
        </p:nvSpPr>
        <p:spPr bwMode="auto">
          <a:xfrm>
            <a:off x="827088" y="1844675"/>
            <a:ext cx="7561262" cy="54292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Un disturbo mentale </a:t>
            </a:r>
          </a:p>
        </p:txBody>
      </p:sp>
      <p:sp>
        <p:nvSpPr>
          <p:cNvPr id="7" name="Rectangle 4"/>
          <p:cNvSpPr>
            <a:spLocks noChangeArrowheads="1"/>
          </p:cNvSpPr>
          <p:nvPr/>
        </p:nvSpPr>
        <p:spPr bwMode="auto">
          <a:xfrm>
            <a:off x="1042988" y="2420938"/>
            <a:ext cx="7850187" cy="3354387"/>
          </a:xfrm>
          <a:prstGeom prst="rect">
            <a:avLst/>
          </a:prstGeom>
          <a:noFill/>
          <a:ln w="12700">
            <a:noFill/>
            <a:miter lim="800000"/>
            <a:headEnd/>
            <a:tailEnd/>
          </a:ln>
        </p:spPr>
        <p:txBody>
          <a:bodyPr>
            <a:spAutoFit/>
          </a:bodyPr>
          <a:lstStyle/>
          <a:p>
            <a:pPr marL="476250" indent="-476250" defTabSz="762000">
              <a:lnSpc>
                <a:spcPct val="120000"/>
              </a:lnSpc>
              <a:spcBef>
                <a:spcPct val="50000"/>
              </a:spcBef>
              <a:buClr>
                <a:srgbClr val="FFFF00"/>
              </a:buClr>
              <a:buSzPct val="75000"/>
              <a:buFont typeface="Wingdings" pitchFamily="2" charset="2"/>
              <a:buChar char="Ø"/>
            </a:pPr>
            <a:r>
              <a:rPr lang="it-IT" sz="2000">
                <a:solidFill>
                  <a:srgbClr val="FFFFFF"/>
                </a:solidFill>
                <a:latin typeface="Verdana" pitchFamily="34" charset="0"/>
              </a:rPr>
              <a:t>E’ una malattia con </a:t>
            </a:r>
            <a:br>
              <a:rPr lang="it-IT" sz="2000">
                <a:solidFill>
                  <a:srgbClr val="FFFFFF"/>
                </a:solidFill>
                <a:latin typeface="Verdana" pitchFamily="34" charset="0"/>
              </a:rPr>
            </a:br>
            <a:r>
              <a:rPr lang="it-IT" sz="2000">
                <a:solidFill>
                  <a:srgbClr val="FFFFFF"/>
                </a:solidFill>
                <a:latin typeface="Verdana" pitchFamily="34" charset="0"/>
              </a:rPr>
              <a:t> - manifestazioni psichiche o comportamentali </a:t>
            </a:r>
            <a:br>
              <a:rPr lang="it-IT" sz="2000">
                <a:solidFill>
                  <a:srgbClr val="FFFFFF"/>
                </a:solidFill>
                <a:latin typeface="Verdana" pitchFamily="34" charset="0"/>
              </a:rPr>
            </a:br>
            <a:r>
              <a:rPr lang="it-IT" sz="2000">
                <a:solidFill>
                  <a:srgbClr val="FFFFFF"/>
                </a:solidFill>
                <a:latin typeface="Verdana" pitchFamily="34" charset="0"/>
              </a:rPr>
              <a:t> - associate a un alterazione del funzionamento </a:t>
            </a:r>
            <a:br>
              <a:rPr lang="it-IT" sz="2000">
                <a:solidFill>
                  <a:srgbClr val="FFFFFF"/>
                </a:solidFill>
                <a:latin typeface="Verdana" pitchFamily="34" charset="0"/>
              </a:rPr>
            </a:br>
            <a:r>
              <a:rPr lang="it-IT" sz="2000">
                <a:solidFill>
                  <a:srgbClr val="FFFFFF"/>
                </a:solidFill>
                <a:latin typeface="Verdana" pitchFamily="34" charset="0"/>
              </a:rPr>
              <a:t> - dovuto a disturbi biologici, sociali, psicologici,</a:t>
            </a:r>
            <a:br>
              <a:rPr lang="it-IT" sz="2000">
                <a:solidFill>
                  <a:srgbClr val="FFFFFF"/>
                </a:solidFill>
                <a:latin typeface="Verdana" pitchFamily="34" charset="0"/>
              </a:rPr>
            </a:br>
            <a:r>
              <a:rPr lang="it-IT" sz="2000">
                <a:solidFill>
                  <a:srgbClr val="FFFFFF"/>
                </a:solidFill>
                <a:latin typeface="Verdana" pitchFamily="34" charset="0"/>
              </a:rPr>
              <a:t>    genetici, fisici o chimici </a:t>
            </a:r>
          </a:p>
          <a:p>
            <a:pPr marL="476250" indent="-476250" defTabSz="762000">
              <a:lnSpc>
                <a:spcPct val="120000"/>
              </a:lnSpc>
              <a:spcBef>
                <a:spcPct val="50000"/>
              </a:spcBef>
              <a:buClr>
                <a:srgbClr val="FFFF00"/>
              </a:buClr>
              <a:buSzPct val="75000"/>
              <a:buFont typeface="Wingdings" pitchFamily="2" charset="2"/>
              <a:buChar char="Ø"/>
            </a:pPr>
            <a:r>
              <a:rPr lang="it-IT" altLang="en-US" sz="2000">
                <a:solidFill>
                  <a:srgbClr val="FFFFFF"/>
                </a:solidFill>
                <a:latin typeface="Verdana" pitchFamily="34" charset="0"/>
              </a:rPr>
              <a:t>Si misura in termini di deviazione da un concetto normativo definito</a:t>
            </a:r>
          </a:p>
          <a:p>
            <a:pPr marL="476250" indent="-476250" defTabSz="762000">
              <a:lnSpc>
                <a:spcPct val="120000"/>
              </a:lnSpc>
              <a:spcBef>
                <a:spcPct val="50000"/>
              </a:spcBef>
              <a:buClr>
                <a:srgbClr val="FFFF00"/>
              </a:buClr>
              <a:buSzPct val="75000"/>
              <a:buFont typeface="Wingdings" pitchFamily="2" charset="2"/>
              <a:buChar char="Ø"/>
            </a:pPr>
            <a:r>
              <a:rPr lang="it-IT" altLang="en-US" sz="2000">
                <a:solidFill>
                  <a:srgbClr val="FFFFFF"/>
                </a:solidFill>
                <a:latin typeface="Verdana" pitchFamily="34" charset="0"/>
              </a:rPr>
              <a:t>Ciascuna malattia ha segni e sintomi caratteristici</a:t>
            </a:r>
          </a:p>
        </p:txBody>
      </p:sp>
      <p:sp>
        <p:nvSpPr>
          <p:cNvPr id="360452" name="Text Box 3"/>
          <p:cNvSpPr txBox="1">
            <a:spLocks noChangeArrowheads="1"/>
          </p:cNvSpPr>
          <p:nvPr/>
        </p:nvSpPr>
        <p:spPr bwMode="auto">
          <a:xfrm>
            <a:off x="5508625" y="6453188"/>
            <a:ext cx="3455988" cy="209550"/>
          </a:xfrm>
          <a:prstGeom prst="rect">
            <a:avLst/>
          </a:prstGeom>
          <a:noFill/>
          <a:ln w="9525">
            <a:noFill/>
            <a:miter lim="800000"/>
            <a:headEnd/>
            <a:tailEnd/>
          </a:ln>
        </p:spPr>
        <p:txBody>
          <a:bodyPr lIns="0" tIns="0" rIns="0" bIns="0">
            <a:spAutoFit/>
          </a:bodyPr>
          <a:lstStyle/>
          <a:p>
            <a:pPr defTabSz="828675" hangingPunct="0">
              <a:lnSpc>
                <a:spcPct val="97000"/>
              </a:lnSpc>
              <a:buClr>
                <a:srgbClr val="000000"/>
              </a:buClr>
              <a:buSzPct val="45000"/>
              <a:buFont typeface="StarSymbol"/>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i="1">
                <a:solidFill>
                  <a:schemeClr val="bg1"/>
                </a:solidFill>
                <a:latin typeface="Verdana" pitchFamily="34" charset="0"/>
              </a:rPr>
              <a:t>                  Kaplan &amp; Sadock, 1997</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7"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7"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Classificazione delle malattie mentali</a:t>
            </a:r>
          </a:p>
        </p:txBody>
      </p:sp>
      <p:sp>
        <p:nvSpPr>
          <p:cNvPr id="5" name="Text Box 3"/>
          <p:cNvSpPr txBox="1">
            <a:spLocks noChangeArrowheads="1"/>
          </p:cNvSpPr>
          <p:nvPr/>
        </p:nvSpPr>
        <p:spPr bwMode="auto">
          <a:xfrm>
            <a:off x="827088" y="1844675"/>
            <a:ext cx="7561262" cy="2916238"/>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Deve rispondere a criteri precisi</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Consentire la confrontabilità e accordo  tra osservatori diversi (clinici e ricercatori)</a:t>
            </a:r>
          </a:p>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Fra i più accettati sistemi nosografici quelli dell’OMS (ICD) e dell’APA (DSM), nelle versioni per gli specialisti e per la MG</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ssolve">
                                      <p:cBhvr>
                                        <p:cTn id="11" dur="500"/>
                                        <p:tgtEl>
                                          <p:spTgt spid="5">
                                            <p:txEl>
                                              <p:pRg st="1" end="1"/>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dissolve">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5" name="Rectangle 2"/>
          <p:cNvSpPr>
            <a:spLocks noGrp="1" noChangeArrowheads="1"/>
          </p:cNvSpPr>
          <p:nvPr>
            <p:ph type="title"/>
          </p:nvPr>
        </p:nvSpPr>
        <p:spPr>
          <a:xfrm>
            <a:off x="250825" y="282575"/>
            <a:ext cx="8569325" cy="1187450"/>
          </a:xfrm>
        </p:spPr>
        <p:txBody>
          <a:bodyPr lIns="90000" tIns="46800" rIns="90000" bIns="46800"/>
          <a:lstStyle/>
          <a:p>
            <a:pPr defTabSz="449263" eaLnBrk="1" hangingPunct="1">
              <a:lnSpc>
                <a:spcPct val="95000"/>
              </a:lnSpc>
              <a:buClr>
                <a:srgbClr val="FF9900"/>
              </a:buCl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3600" b="1" smtClean="0">
                <a:solidFill>
                  <a:srgbClr val="FF9900"/>
                </a:solidFill>
                <a:latin typeface="Times New Roman" pitchFamily="18" charset="0"/>
              </a:rPr>
              <a:t>Disturbo mentale e </a:t>
            </a:r>
            <a:br>
              <a:rPr lang="it-IT" sz="3600" b="1" smtClean="0">
                <a:solidFill>
                  <a:srgbClr val="FF9900"/>
                </a:solidFill>
                <a:latin typeface="Times New Roman" pitchFamily="18" charset="0"/>
              </a:rPr>
            </a:br>
            <a:r>
              <a:rPr lang="it-IT" sz="3600" b="1" smtClean="0">
                <a:solidFill>
                  <a:srgbClr val="FF9900"/>
                </a:solidFill>
                <a:latin typeface="Times New Roman" pitchFamily="18" charset="0"/>
              </a:rPr>
              <a:t>valutazione su più ambiti</a:t>
            </a:r>
          </a:p>
        </p:txBody>
      </p:sp>
      <p:sp>
        <p:nvSpPr>
          <p:cNvPr id="5" name="Text Box 3"/>
          <p:cNvSpPr txBox="1">
            <a:spLocks noChangeArrowheads="1"/>
          </p:cNvSpPr>
          <p:nvPr/>
        </p:nvSpPr>
        <p:spPr bwMode="auto">
          <a:xfrm>
            <a:off x="827088" y="1628775"/>
            <a:ext cx="7705725" cy="1889125"/>
          </a:xfrm>
          <a:prstGeom prst="rect">
            <a:avLst/>
          </a:prstGeom>
          <a:noFill/>
          <a:ln w="9525">
            <a:noFill/>
            <a:miter lim="800000"/>
            <a:headEnd/>
            <a:tailEnd/>
          </a:ln>
        </p:spPr>
        <p:txBody>
          <a:bodyPr lIns="90000" tIns="46800" rIns="90000" bIns="46800">
            <a:spAutoFit/>
          </a:bodyPr>
          <a:lstStyle/>
          <a:p>
            <a:pPr marL="466725" indent="-466725">
              <a:lnSpc>
                <a:spcPts val="3500"/>
              </a:lnSpc>
              <a:spcBef>
                <a:spcPts val="500"/>
              </a:spcBef>
              <a:buClr>
                <a:srgbClr val="FFFF00"/>
              </a:buClr>
              <a:buSzPct val="80000"/>
              <a:buFont typeface="Wingdings" pitchFamily="2" charset="2"/>
              <a:buChar char=""/>
              <a:tabLst>
                <a:tab pos="466725" algn="l"/>
                <a:tab pos="914400" algn="l"/>
                <a:tab pos="1363663" algn="l"/>
                <a:tab pos="1812925" algn="l"/>
                <a:tab pos="2262188" algn="l"/>
                <a:tab pos="2711450" algn="l"/>
                <a:tab pos="3160713" algn="l"/>
                <a:tab pos="3609975" algn="l"/>
                <a:tab pos="4059238" algn="l"/>
                <a:tab pos="4508500" algn="l"/>
                <a:tab pos="4957763" algn="l"/>
                <a:tab pos="5407025" algn="l"/>
                <a:tab pos="5856288" algn="l"/>
                <a:tab pos="6305550" algn="l"/>
                <a:tab pos="6754813" algn="l"/>
                <a:tab pos="7204075" algn="l"/>
                <a:tab pos="7653338" algn="l"/>
                <a:tab pos="8102600" algn="l"/>
                <a:tab pos="8551863" algn="l"/>
                <a:tab pos="9001125" algn="l"/>
                <a:tab pos="9450388" algn="l"/>
              </a:tabLst>
            </a:pPr>
            <a:r>
              <a:rPr lang="it-IT" sz="2000">
                <a:solidFill>
                  <a:srgbClr val="FFFFFF"/>
                </a:solidFill>
                <a:latin typeface="Verdana" pitchFamily="34" charset="0"/>
              </a:rPr>
              <a:t>Nei sistemi di classificazioni attuali si tengono in considerazione diversi livelli, ognuno relativo a diverso campo di informazioni che può aiutare a comprendere, pianificare l’intervento, prevedere l’esito: </a:t>
            </a:r>
          </a:p>
        </p:txBody>
      </p:sp>
      <p:sp>
        <p:nvSpPr>
          <p:cNvPr id="7" name="Rectangle 4"/>
          <p:cNvSpPr>
            <a:spLocks noChangeArrowheads="1"/>
          </p:cNvSpPr>
          <p:nvPr/>
        </p:nvSpPr>
        <p:spPr bwMode="auto">
          <a:xfrm>
            <a:off x="1295400" y="3573463"/>
            <a:ext cx="7848600" cy="2554287"/>
          </a:xfrm>
          <a:prstGeom prst="rect">
            <a:avLst/>
          </a:prstGeom>
          <a:noFill/>
          <a:ln w="12700">
            <a:noFill/>
            <a:miter lim="800000"/>
            <a:headEnd/>
            <a:tailEnd/>
          </a:ln>
        </p:spPr>
        <p:txBody>
          <a:bodyPr>
            <a:spAutoFit/>
          </a:bodyPr>
          <a:lstStyle/>
          <a:p>
            <a:pPr marL="476250" indent="-476250" defTabSz="762000">
              <a:lnSpc>
                <a:spcPct val="120000"/>
              </a:lnSpc>
              <a:spcBef>
                <a:spcPct val="50000"/>
              </a:spcBef>
              <a:buClr>
                <a:srgbClr val="FFFF00"/>
              </a:buClr>
              <a:buSzPct val="75000"/>
              <a:buFont typeface="Wingdings" pitchFamily="2" charset="2"/>
              <a:buChar char="Ø"/>
            </a:pPr>
            <a:r>
              <a:rPr lang="it-IT" sz="2000">
                <a:solidFill>
                  <a:srgbClr val="FFFFFF"/>
                </a:solidFill>
                <a:latin typeface="Verdana" pitchFamily="34" charset="0"/>
              </a:rPr>
              <a:t>Disturbi clinici</a:t>
            </a:r>
          </a:p>
          <a:p>
            <a:pPr marL="476250" indent="-476250" defTabSz="762000">
              <a:lnSpc>
                <a:spcPct val="120000"/>
              </a:lnSpc>
              <a:spcBef>
                <a:spcPct val="50000"/>
              </a:spcBef>
              <a:buClr>
                <a:srgbClr val="FFFF00"/>
              </a:buClr>
              <a:buSzPct val="75000"/>
              <a:buFont typeface="Wingdings" pitchFamily="2" charset="2"/>
              <a:buChar char="Ø"/>
            </a:pPr>
            <a:r>
              <a:rPr lang="it-IT" altLang="en-US" sz="2000">
                <a:solidFill>
                  <a:srgbClr val="FFFFFF"/>
                </a:solidFill>
                <a:latin typeface="Verdana" pitchFamily="34" charset="0"/>
              </a:rPr>
              <a:t>Disturbi di personalità</a:t>
            </a:r>
          </a:p>
          <a:p>
            <a:pPr marL="476250" indent="-476250" defTabSz="762000">
              <a:lnSpc>
                <a:spcPct val="120000"/>
              </a:lnSpc>
              <a:spcBef>
                <a:spcPct val="50000"/>
              </a:spcBef>
              <a:buClr>
                <a:srgbClr val="FFFF00"/>
              </a:buClr>
              <a:buSzPct val="75000"/>
              <a:buFont typeface="Wingdings" pitchFamily="2" charset="2"/>
              <a:buChar char="Ø"/>
            </a:pPr>
            <a:r>
              <a:rPr lang="it-IT" altLang="en-US" sz="2000">
                <a:solidFill>
                  <a:srgbClr val="FFFFFF"/>
                </a:solidFill>
                <a:latin typeface="Verdana" pitchFamily="34" charset="0"/>
              </a:rPr>
              <a:t>Condizioni mediche generali</a:t>
            </a:r>
          </a:p>
          <a:p>
            <a:pPr marL="476250" indent="-476250" defTabSz="762000">
              <a:lnSpc>
                <a:spcPct val="120000"/>
              </a:lnSpc>
              <a:spcBef>
                <a:spcPct val="50000"/>
              </a:spcBef>
              <a:buClr>
                <a:srgbClr val="FFFF00"/>
              </a:buClr>
              <a:buSzPct val="75000"/>
              <a:buFont typeface="Wingdings" pitchFamily="2" charset="2"/>
              <a:buChar char="Ø"/>
            </a:pPr>
            <a:r>
              <a:rPr lang="it-IT" altLang="en-US" sz="2000">
                <a:solidFill>
                  <a:srgbClr val="FFFFFF"/>
                </a:solidFill>
                <a:latin typeface="Verdana" pitchFamily="34" charset="0"/>
              </a:rPr>
              <a:t>Problemi psicosociali e ambientali</a:t>
            </a:r>
          </a:p>
          <a:p>
            <a:pPr marL="476250" indent="-476250" defTabSz="762000">
              <a:lnSpc>
                <a:spcPct val="120000"/>
              </a:lnSpc>
              <a:spcBef>
                <a:spcPct val="50000"/>
              </a:spcBef>
              <a:buClr>
                <a:srgbClr val="FFFF00"/>
              </a:buClr>
              <a:buSzPct val="75000"/>
              <a:buFont typeface="Wingdings" pitchFamily="2" charset="2"/>
              <a:buChar char="Ø"/>
            </a:pPr>
            <a:r>
              <a:rPr lang="it-IT" altLang="en-US" sz="2000">
                <a:solidFill>
                  <a:srgbClr val="FFFFFF"/>
                </a:solidFill>
                <a:latin typeface="Verdana" pitchFamily="34" charset="0"/>
              </a:rPr>
              <a:t>Valutazione globale del funzionamento</a:t>
            </a:r>
          </a:p>
        </p:txBody>
      </p:sp>
      <p:sp>
        <p:nvSpPr>
          <p:cNvPr id="364548" name="Text Box 3"/>
          <p:cNvSpPr txBox="1">
            <a:spLocks noChangeArrowheads="1"/>
          </p:cNvSpPr>
          <p:nvPr/>
        </p:nvSpPr>
        <p:spPr bwMode="auto">
          <a:xfrm>
            <a:off x="5148263" y="6453188"/>
            <a:ext cx="3816350" cy="209550"/>
          </a:xfrm>
          <a:prstGeom prst="rect">
            <a:avLst/>
          </a:prstGeom>
          <a:noFill/>
          <a:ln w="9525">
            <a:noFill/>
            <a:miter lim="800000"/>
            <a:headEnd/>
            <a:tailEnd/>
          </a:ln>
        </p:spPr>
        <p:txBody>
          <a:bodyPr lIns="0" tIns="0" rIns="0" bIns="0">
            <a:spAutoFit/>
          </a:bodyPr>
          <a:lstStyle/>
          <a:p>
            <a:pPr defTabSz="828675" hangingPunct="0">
              <a:lnSpc>
                <a:spcPct val="97000"/>
              </a:lnSpc>
              <a:buClr>
                <a:srgbClr val="000000"/>
              </a:buClr>
              <a:buSzPct val="45000"/>
              <a:buFont typeface="StarSymbol"/>
              <a:buNone/>
              <a:tabLst>
                <a:tab pos="657225" algn="l"/>
                <a:tab pos="1312863" algn="l"/>
                <a:tab pos="1970088" algn="l"/>
                <a:tab pos="2627313" algn="l"/>
                <a:tab pos="3282950" algn="l"/>
                <a:tab pos="3940175" algn="l"/>
                <a:tab pos="4595813" algn="l"/>
                <a:tab pos="5253038" algn="l"/>
                <a:tab pos="5910263" algn="l"/>
                <a:tab pos="6565900" algn="l"/>
                <a:tab pos="7223125" algn="l"/>
                <a:tab pos="7880350" algn="l"/>
                <a:tab pos="8535988" algn="l"/>
              </a:tabLst>
            </a:pPr>
            <a:r>
              <a:rPr lang="en-GB" sz="1400" i="1">
                <a:solidFill>
                  <a:schemeClr val="bg1"/>
                </a:solidFill>
                <a:latin typeface="Verdana" pitchFamily="34" charset="0"/>
              </a:rPr>
              <a:t>                      APA. DSM IV-TR, 2000</a:t>
            </a:r>
          </a:p>
        </p:txBody>
      </p:sp>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advAuto="0"/>
      <p:bldP spid="7" grpId="0" autoUpdateAnimBg="0"/>
    </p:bld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ruttura predefinit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ruttura predefinita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ruttura predefinit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ruttura predefinit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ruttura predefinit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ruttura predefinit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ruttura predefinit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4924</TotalTime>
  <Words>2588</Words>
  <Application>Microsoft Office PowerPoint</Application>
  <PresentationFormat>On-screen Show (4:3)</PresentationFormat>
  <Paragraphs>330</Paragraphs>
  <Slides>57</Slides>
  <Notes>57</Notes>
  <HiddenSlides>0</HiddenSlides>
  <MMClips>0</MMClips>
  <ScaleCrop>false</ScaleCrop>
  <HeadingPairs>
    <vt:vector size="8" baseType="variant">
      <vt:variant>
        <vt:lpstr>Caratteri utilizzati</vt:lpstr>
      </vt:variant>
      <vt:variant>
        <vt:i4>14</vt:i4>
      </vt:variant>
      <vt:variant>
        <vt:lpstr>Modello struttura</vt:lpstr>
      </vt:variant>
      <vt:variant>
        <vt:i4>12</vt:i4>
      </vt:variant>
      <vt:variant>
        <vt:lpstr>Server OLE incorporati</vt:lpstr>
      </vt:variant>
      <vt:variant>
        <vt:i4>1</vt:i4>
      </vt:variant>
      <vt:variant>
        <vt:lpstr>Titoli diapositive</vt:lpstr>
      </vt:variant>
      <vt:variant>
        <vt:i4>57</vt:i4>
      </vt:variant>
    </vt:vector>
  </HeadingPairs>
  <TitlesOfParts>
    <vt:vector size="84" baseType="lpstr">
      <vt:lpstr>Arial</vt:lpstr>
      <vt:lpstr>Calibri</vt:lpstr>
      <vt:lpstr>Arial Black</vt:lpstr>
      <vt:lpstr>Times New Roman</vt:lpstr>
      <vt:lpstr>Tw Cen MT Condensed Extra Bold</vt:lpstr>
      <vt:lpstr>Wingdings</vt:lpstr>
      <vt:lpstr>Verdana</vt:lpstr>
      <vt:lpstr>Tahoma</vt:lpstr>
      <vt:lpstr>StarSymbol</vt:lpstr>
      <vt:lpstr>MS PGothic</vt:lpstr>
      <vt:lpstr>Lucida Sans Unicode</vt:lpstr>
      <vt:lpstr>Curlz MT</vt:lpstr>
      <vt:lpstr>Arial Narrow</vt:lpstr>
      <vt:lpstr>Times</vt:lpstr>
      <vt:lpstr>Struttura predefinita</vt:lpstr>
      <vt:lpstr>Tema di Office</vt:lpstr>
      <vt:lpstr>Tema di Office</vt:lpstr>
      <vt:lpstr>Tema di Office</vt:lpstr>
      <vt:lpstr>Tema di Office</vt:lpstr>
      <vt:lpstr>Tema di Office</vt:lpstr>
      <vt:lpstr>Tema di Office</vt:lpstr>
      <vt:lpstr>Tema di Office</vt:lpstr>
      <vt:lpstr>Tema di Office</vt:lpstr>
      <vt:lpstr>Tema di Office</vt:lpstr>
      <vt:lpstr>Tema di Office</vt:lpstr>
      <vt:lpstr>Tema di Office</vt:lpstr>
      <vt:lpstr>Immagine bitmap</vt:lpstr>
      <vt:lpstr>Diapositiva 1</vt:lpstr>
      <vt:lpstr>Argomenti trattati</vt:lpstr>
      <vt:lpstr>Malattia mentale  Alla ricerca di una definizione  </vt:lpstr>
      <vt:lpstr>L’esperienza della malattia</vt:lpstr>
      <vt:lpstr>Cos’è la malattia mentale</vt:lpstr>
      <vt:lpstr>Definire la malattia mentale non è facile</vt:lpstr>
      <vt:lpstr>Definire la malattia mentale non è facile</vt:lpstr>
      <vt:lpstr>Libertà dalla malattia</vt:lpstr>
      <vt:lpstr>Diapositiva 9</vt:lpstr>
      <vt:lpstr>Perché occuparci di patologie mentali</vt:lpstr>
      <vt:lpstr>Diapositiva 11</vt:lpstr>
      <vt:lpstr>Diapositiva 12</vt:lpstr>
      <vt:lpstr>Perché occuparci di patologie mentali</vt:lpstr>
      <vt:lpstr>Diapositiva 14</vt:lpstr>
      <vt:lpstr>Diapositiva 15</vt:lpstr>
      <vt:lpstr>Spese per la salute mentale  in Lombardia</vt:lpstr>
      <vt:lpstr>Collaborazione fra diverse agenzie  per l’assistenza psichiatrica</vt:lpstr>
      <vt:lpstr>Diapositiva 18</vt:lpstr>
      <vt:lpstr>Pregiudizi, false credenze  e patologie mentali</vt:lpstr>
      <vt:lpstr>Pregiudizi, false credenze  e patologie mentali</vt:lpstr>
      <vt:lpstr>Diapositiva 21</vt:lpstr>
      <vt:lpstr>Diapositiva 22</vt:lpstr>
      <vt:lpstr>Diapositiva 23</vt:lpstr>
      <vt:lpstr>Diapositiva 24</vt:lpstr>
      <vt:lpstr>Nell’attualità</vt:lpstr>
      <vt:lpstr>Nell’attualità</vt:lpstr>
      <vt:lpstr>Nuovi servizi e nuovi interventi</vt:lpstr>
      <vt:lpstr>La vergogna degli stati</vt:lpstr>
      <vt:lpstr>Diapositiva 29</vt:lpstr>
      <vt:lpstr>La chiusura degli ospedali psichiatrici  si è accompagnata al tentativo di modificare il modello di malattia mentale proposto alla società    </vt:lpstr>
      <vt:lpstr>Integrazione della persona nelle sue diverse dimensioni   </vt:lpstr>
      <vt:lpstr>Modello bio-psico-sociale</vt:lpstr>
      <vt:lpstr>Reale integrazione della persona nelle sue diverse dimensioni</vt:lpstr>
      <vt:lpstr>Nell’attualità</vt:lpstr>
      <vt:lpstr>Diapositiva 35</vt:lpstr>
      <vt:lpstr>Il volontariato</vt:lpstr>
      <vt:lpstr>Il risultato principale dell’ascoltare  è il sentire</vt:lpstr>
      <vt:lpstr>E i figli delle persone con problemi psichiatrici?</vt:lpstr>
      <vt:lpstr>Diapositiva 39</vt:lpstr>
      <vt:lpstr>Diapositiva 40</vt:lpstr>
      <vt:lpstr>Psichiatria di comunità</vt:lpstr>
      <vt:lpstr>Incontro con la persona e la valorizzazione della soggettività     </vt:lpstr>
      <vt:lpstr>Diapositiva 43</vt:lpstr>
      <vt:lpstr>E’ ormai risaputo dalla pragmatica della comunicazione umana che in ogni messaggio comunicativo  c'è un aspetto di contenuto ed uno di relazione  </vt:lpstr>
      <vt:lpstr>E' impossibile non comunicare, perché ogni comportamento è comunicazione, invia un messaggio agli altri, che lo si voglia oppure no   La sottolineatura dell'importanza della relazione all'interno della tecnica,  sia essa psicoterapeutica che psicofarmacologica, ha assunto nel tempo nuove e più stimolanti connotazioni   </vt:lpstr>
      <vt:lpstr>Comunicazione e relazione</vt:lpstr>
      <vt:lpstr>Una sfida sul piano comunicativo  e  relazione</vt:lpstr>
      <vt:lpstr>Una sfida sul piano comunicativo  e  relazione: alla ricerca di un’alleanza</vt:lpstr>
      <vt:lpstr>Una sfida sul piano comunicativo  e  relazione: alla ricerca di un’alleanza</vt:lpstr>
      <vt:lpstr>Il problema della distanza emotiva</vt:lpstr>
      <vt:lpstr>Consapevolezza della comunicazione</vt:lpstr>
      <vt:lpstr>Consapevolezza della comunicazione</vt:lpstr>
      <vt:lpstr>Favorire il minimo grado  di dipendenza necessario    Calibrare le richieste </vt:lpstr>
      <vt:lpstr>Diapositiva 54</vt:lpstr>
      <vt:lpstr>Disturbo mentale</vt:lpstr>
      <vt:lpstr>Classificazione delle malattie mentali</vt:lpstr>
      <vt:lpstr>Disturbo mentale e  valutazione su più ambiti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“dimensioni” nella patologia bipolare e schizoaffettiva</dc:title>
  <dc:creator>Carlo</dc:creator>
  <cp:lastModifiedBy>Proprietario</cp:lastModifiedBy>
  <cp:revision>557</cp:revision>
  <dcterms:created xsi:type="dcterms:W3CDTF">2004-01-16T14:17:43Z</dcterms:created>
  <dcterms:modified xsi:type="dcterms:W3CDTF">2012-11-16T09:19:54Z</dcterms:modified>
</cp:coreProperties>
</file>